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8"/>
  </p:notesMasterIdLst>
  <p:sldIdLst>
    <p:sldId id="274" r:id="rId5"/>
    <p:sldId id="412" r:id="rId6"/>
    <p:sldId id="414" r:id="rId7"/>
    <p:sldId id="416" r:id="rId8"/>
    <p:sldId id="474" r:id="rId9"/>
    <p:sldId id="449" r:id="rId10"/>
    <p:sldId id="418" r:id="rId11"/>
    <p:sldId id="476" r:id="rId12"/>
    <p:sldId id="475" r:id="rId13"/>
    <p:sldId id="477" r:id="rId14"/>
    <p:sldId id="453" r:id="rId15"/>
    <p:sldId id="447" r:id="rId16"/>
    <p:sldId id="485" r:id="rId17"/>
    <p:sldId id="486" r:id="rId18"/>
    <p:sldId id="487" r:id="rId19"/>
    <p:sldId id="484" r:id="rId20"/>
    <p:sldId id="500" r:id="rId21"/>
    <p:sldId id="501" r:id="rId22"/>
    <p:sldId id="502" r:id="rId23"/>
    <p:sldId id="503" r:id="rId24"/>
    <p:sldId id="489" r:id="rId25"/>
    <p:sldId id="448" r:id="rId26"/>
    <p:sldId id="450" r:id="rId27"/>
    <p:sldId id="478" r:id="rId28"/>
    <p:sldId id="505" r:id="rId29"/>
    <p:sldId id="452" r:id="rId30"/>
    <p:sldId id="451" r:id="rId31"/>
    <p:sldId id="492" r:id="rId32"/>
    <p:sldId id="494" r:id="rId33"/>
    <p:sldId id="495" r:id="rId34"/>
    <p:sldId id="493" r:id="rId35"/>
    <p:sldId id="491" r:id="rId36"/>
    <p:sldId id="506" r:id="rId37"/>
    <p:sldId id="464" r:id="rId38"/>
    <p:sldId id="456" r:id="rId39"/>
    <p:sldId id="496" r:id="rId40"/>
    <p:sldId id="497" r:id="rId41"/>
    <p:sldId id="512" r:id="rId42"/>
    <p:sldId id="444" r:id="rId43"/>
    <p:sldId id="438" r:id="rId44"/>
    <p:sldId id="479" r:id="rId45"/>
    <p:sldId id="480" r:id="rId46"/>
    <p:sldId id="439" r:id="rId47"/>
    <p:sldId id="510" r:id="rId48"/>
    <p:sldId id="498" r:id="rId49"/>
    <p:sldId id="460" r:id="rId50"/>
    <p:sldId id="459" r:id="rId51"/>
    <p:sldId id="468" r:id="rId52"/>
    <p:sldId id="462" r:id="rId53"/>
    <p:sldId id="508" r:id="rId54"/>
    <p:sldId id="514" r:id="rId55"/>
    <p:sldId id="465" r:id="rId56"/>
    <p:sldId id="469" r:id="rId57"/>
    <p:sldId id="470" r:id="rId58"/>
    <p:sldId id="511" r:id="rId59"/>
    <p:sldId id="471" r:id="rId60"/>
    <p:sldId id="513" r:id="rId61"/>
    <p:sldId id="483" r:id="rId62"/>
    <p:sldId id="515" r:id="rId63"/>
    <p:sldId id="417" r:id="rId64"/>
    <p:sldId id="473" r:id="rId65"/>
    <p:sldId id="509" r:id="rId66"/>
    <p:sldId id="443" r:id="rId6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CB9A5B-270D-1BE1-89B5-A41EED51E440}" name="Michael Abdallah" initials="MA" userId="S::abdalmik@echo.rutgers.edu::f0f3a057-c601-4e27-a207-fd17c472056d" providerId="AD"/>
  <p188:author id="{56660E85-CF1B-2267-F0D2-10D83D4ACBD1}" name="Charisse Gutierrez" initials="CG" userId="S::cg838@echo.rutgers.edu::b528b494-1dc4-480d-9de1-f52544d85fd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68160" autoAdjust="0"/>
  </p:normalViewPr>
  <p:slideViewPr>
    <p:cSldViewPr snapToGrid="0">
      <p:cViewPr varScale="1">
        <p:scale>
          <a:sx n="43" d="100"/>
          <a:sy n="43" d="100"/>
        </p:scale>
        <p:origin x="1552" y="40"/>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F180A3-AAB8-3845-8E97-21234799C9E1}" type="datetimeFigureOut">
              <a:rPr lang="en-US" smtClean="0"/>
              <a:t>8/31/2026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3D0F57-413E-674F-8397-4ACAFEAB9408}" type="slidenum">
              <a:rPr lang="en-US" smtClean="0"/>
              <a:t>‹#›</a:t>
            </a:fld>
            <a:endParaRPr lang="en-US" dirty="0"/>
          </a:p>
        </p:txBody>
      </p:sp>
    </p:spTree>
    <p:extLst>
      <p:ext uri="{BB962C8B-B14F-4D97-AF65-F5344CB8AC3E}">
        <p14:creationId xmlns:p14="http://schemas.microsoft.com/office/powerpoint/2010/main" val="2262755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ebapps.rutgers.edu/sal/email.aspx"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3D0F57-413E-674F-8397-4ACAFEAB9408}" type="slidenum">
              <a:rPr lang="en-US" smtClean="0"/>
              <a:t>1</a:t>
            </a:fld>
            <a:endParaRPr lang="en-US" dirty="0"/>
          </a:p>
        </p:txBody>
      </p:sp>
    </p:spTree>
    <p:extLst>
      <p:ext uri="{BB962C8B-B14F-4D97-AF65-F5344CB8AC3E}">
        <p14:creationId xmlns:p14="http://schemas.microsoft.com/office/powerpoint/2010/main" val="7167806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altLang="en-US" dirty="0">
                <a:latin typeface="Arial" panose="020B0604020202020204" pitchFamily="34" charset="0"/>
              </a:rPr>
              <a:t>If you think your allocation amount is incorrect or has not been entered in your SABO account, please check with your Advising</a:t>
            </a:r>
            <a:r>
              <a:rPr lang="en-US" altLang="en-US" baseline="0" dirty="0">
                <a:latin typeface="Arial" panose="020B0604020202020204" pitchFamily="34" charset="0"/>
              </a:rPr>
              <a:t> area or Governing Council.</a:t>
            </a:r>
          </a:p>
          <a:p>
            <a:endParaRPr lang="en-US" altLang="en-US" baseline="0" dirty="0">
              <a:latin typeface="Arial" panose="020B0604020202020204" pitchFamily="34" charset="0"/>
            </a:endParaRPr>
          </a:p>
          <a:p>
            <a:r>
              <a:rPr lang="en-US" altLang="en-US" baseline="0" dirty="0">
                <a:latin typeface="Arial" panose="020B0604020202020204" pitchFamily="34" charset="0"/>
              </a:rPr>
              <a:t>If you had PENDING transactions from Spring 2026, they were not processed you may have to resubmit.  Just keep in mind, funds will be coming from your Fall 2026 allocation.</a:t>
            </a:r>
          </a:p>
          <a:p>
            <a:endParaRPr lang="en-US" altLang="en-US" baseline="0" dirty="0">
              <a:latin typeface="Arial" panose="020B0604020202020204" pitchFamily="34" charset="0"/>
            </a:endParaRPr>
          </a:p>
          <a:p>
            <a:r>
              <a:rPr lang="en-US" altLang="en-US" baseline="0" dirty="0">
                <a:latin typeface="Arial" panose="020B0604020202020204" pitchFamily="34" charset="0"/>
              </a:rPr>
              <a:t>You could also see some invoices that have been processed over the summer.  These were invoices not entered or not approved (perhaps invoice was never sent to SABO, etc.).</a:t>
            </a: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10</a:t>
            </a:fld>
            <a:endParaRPr lang="en-US" dirty="0"/>
          </a:p>
        </p:txBody>
      </p:sp>
    </p:spTree>
    <p:extLst>
      <p:ext uri="{BB962C8B-B14F-4D97-AF65-F5344CB8AC3E}">
        <p14:creationId xmlns:p14="http://schemas.microsoft.com/office/powerpoint/2010/main" val="545933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11</a:t>
            </a:fld>
            <a:endParaRPr lang="en-US" dirty="0"/>
          </a:p>
        </p:txBody>
      </p:sp>
    </p:spTree>
    <p:extLst>
      <p:ext uri="{BB962C8B-B14F-4D97-AF65-F5344CB8AC3E}">
        <p14:creationId xmlns:p14="http://schemas.microsoft.com/office/powerpoint/2010/main" val="20136209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b="1"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12</a:t>
            </a:fld>
            <a:endParaRPr lang="en-US" dirty="0"/>
          </a:p>
        </p:txBody>
      </p:sp>
    </p:spTree>
    <p:extLst>
      <p:ext uri="{BB962C8B-B14F-4D97-AF65-F5344CB8AC3E}">
        <p14:creationId xmlns:p14="http://schemas.microsoft.com/office/powerpoint/2010/main" val="10051211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When a treasurer/president logs on to SABO Online their account automatically appears.  They would need to choose the account if they are on more than one account.</a:t>
            </a:r>
          </a:p>
          <a:p>
            <a:r>
              <a:rPr lang="en-US" sz="1200" kern="1200" dirty="0">
                <a:solidFill>
                  <a:schemeClr val="tx1"/>
                </a:solidFill>
                <a:effectLst/>
                <a:latin typeface="+mn-lt"/>
                <a:ea typeface="+mn-ea"/>
                <a:cs typeface="+mn-cs"/>
              </a:rPr>
              <a:t> </a:t>
            </a:r>
          </a:p>
          <a:p>
            <a:endParaRPr lang="en-US" b="1"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13</a:t>
            </a:fld>
            <a:endParaRPr lang="en-US" dirty="0"/>
          </a:p>
        </p:txBody>
      </p:sp>
    </p:spTree>
    <p:extLst>
      <p:ext uri="{BB962C8B-B14F-4D97-AF65-F5344CB8AC3E}">
        <p14:creationId xmlns:p14="http://schemas.microsoft.com/office/powerpoint/2010/main" val="343745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b="1"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14</a:t>
            </a:fld>
            <a:endParaRPr lang="en-US" dirty="0"/>
          </a:p>
        </p:txBody>
      </p:sp>
    </p:spTree>
    <p:extLst>
      <p:ext uri="{BB962C8B-B14F-4D97-AF65-F5344CB8AC3E}">
        <p14:creationId xmlns:p14="http://schemas.microsoft.com/office/powerpoint/2010/main" val="3373710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a:t>
            </a:r>
            <a:r>
              <a:rPr lang="en-US" baseline="0" dirty="0"/>
              <a:t> are three ways a person can be paid .  Cash Advance, PERR personal expense reimbursement and Contracted Individual.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baseline="0" dirty="0"/>
              <a:t>There are questions for you to answer to guide you through the request process. The type of transaction to do will depend on who you are paying.</a:t>
            </a:r>
          </a:p>
          <a:p>
            <a:endParaRPr lang="en-US" b="1"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15</a:t>
            </a:fld>
            <a:endParaRPr lang="en-US" dirty="0"/>
          </a:p>
        </p:txBody>
      </p:sp>
    </p:spTree>
    <p:extLst>
      <p:ext uri="{BB962C8B-B14F-4D97-AF65-F5344CB8AC3E}">
        <p14:creationId xmlns:p14="http://schemas.microsoft.com/office/powerpoint/2010/main" val="11115537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baseline="0" dirty="0"/>
          </a:p>
          <a:p>
            <a:r>
              <a:rPr lang="en-US" baseline="0" dirty="0"/>
              <a:t>Supporting documentation uploaded to SABO system ledger must be complete and legible.</a:t>
            </a:r>
          </a:p>
          <a:p>
            <a:endParaRPr lang="en-US" baseline="0" dirty="0"/>
          </a:p>
          <a:p>
            <a:r>
              <a:rPr lang="en-US" baseline="0" dirty="0"/>
              <a:t>Show an example of Amazon receipt (Final Details for Order showing order was shipped and payment information) and proof of payment (credit card transaction) if $500 or more.  </a:t>
            </a:r>
            <a:r>
              <a:rPr lang="en-US" b="1" baseline="0" dirty="0"/>
              <a:t>Amazon billing address must match with Payee Name/Address.  If not, a Consent to Reimburse Form is required.</a:t>
            </a:r>
          </a:p>
        </p:txBody>
      </p:sp>
      <p:sp>
        <p:nvSpPr>
          <p:cNvPr id="4" name="Slide Number Placeholder 3"/>
          <p:cNvSpPr>
            <a:spLocks noGrp="1"/>
          </p:cNvSpPr>
          <p:nvPr>
            <p:ph type="sldNum" sz="quarter" idx="10"/>
          </p:nvPr>
        </p:nvSpPr>
        <p:spPr/>
        <p:txBody>
          <a:bodyPr/>
          <a:lstStyle/>
          <a:p>
            <a:fld id="{473D0F57-413E-674F-8397-4ACAFEAB9408}" type="slidenum">
              <a:rPr lang="en-US" smtClean="0"/>
              <a:t>16</a:t>
            </a:fld>
            <a:endParaRPr lang="en-US" dirty="0"/>
          </a:p>
        </p:txBody>
      </p:sp>
    </p:spTree>
    <p:extLst>
      <p:ext uri="{BB962C8B-B14F-4D97-AF65-F5344CB8AC3E}">
        <p14:creationId xmlns:p14="http://schemas.microsoft.com/office/powerpoint/2010/main" val="19928669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443E0-817F-6747-A672-336ED9316C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289B70-68C1-53E1-1A16-2161E0AA9C9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23B71B9-D45E-3E7A-7E9D-4E07C60897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a:extLst>
              <a:ext uri="{FF2B5EF4-FFF2-40B4-BE49-F238E27FC236}">
                <a16:creationId xmlns:a16="http://schemas.microsoft.com/office/drawing/2014/main" id="{DF323B8D-232B-B14C-086E-C9A276DE8766}"/>
              </a:ext>
            </a:extLst>
          </p:cNvPr>
          <p:cNvSpPr>
            <a:spLocks noGrp="1"/>
          </p:cNvSpPr>
          <p:nvPr>
            <p:ph type="sldNum" sz="quarter" idx="10"/>
          </p:nvPr>
        </p:nvSpPr>
        <p:spPr/>
        <p:txBody>
          <a:bodyPr/>
          <a:lstStyle/>
          <a:p>
            <a:fld id="{473D0F57-413E-674F-8397-4ACAFEAB9408}" type="slidenum">
              <a:rPr lang="en-US" smtClean="0"/>
              <a:t>17</a:t>
            </a:fld>
            <a:endParaRPr lang="en-US" dirty="0"/>
          </a:p>
        </p:txBody>
      </p:sp>
    </p:spTree>
    <p:extLst>
      <p:ext uri="{BB962C8B-B14F-4D97-AF65-F5344CB8AC3E}">
        <p14:creationId xmlns:p14="http://schemas.microsoft.com/office/powerpoint/2010/main" val="1943360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For this change, notice the new fields ‘</a:t>
            </a:r>
            <a:r>
              <a:rPr lang="en-US" sz="1200" b="1" kern="1200" dirty="0">
                <a:solidFill>
                  <a:schemeClr val="tx1"/>
                </a:solidFill>
                <a:effectLst/>
                <a:latin typeface="+mn-lt"/>
                <a:ea typeface="+mn-ea"/>
                <a:cs typeface="+mn-cs"/>
              </a:rPr>
              <a:t>Check Receipt Lost Status’</a:t>
            </a:r>
            <a:r>
              <a:rPr lang="en-US" sz="1200" kern="1200" dirty="0">
                <a:solidFill>
                  <a:schemeClr val="tx1"/>
                </a:solidFill>
                <a:effectLst/>
                <a:latin typeface="+mn-lt"/>
                <a:ea typeface="+mn-ea"/>
                <a:cs typeface="+mn-cs"/>
              </a:rPr>
              <a:t> (required), ‘</a:t>
            </a:r>
            <a:r>
              <a:rPr lang="en-US" sz="1200" b="1" kern="1200" dirty="0">
                <a:solidFill>
                  <a:schemeClr val="tx1"/>
                </a:solidFill>
                <a:effectLst/>
                <a:latin typeface="+mn-lt"/>
                <a:ea typeface="+mn-ea"/>
                <a:cs typeface="+mn-cs"/>
              </a:rPr>
              <a:t>Another Person’s Credit</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Card was Used’</a:t>
            </a:r>
            <a:r>
              <a:rPr lang="en-US" sz="1200" kern="1200" dirty="0">
                <a:solidFill>
                  <a:schemeClr val="tx1"/>
                </a:solidFill>
                <a:effectLst/>
                <a:latin typeface="+mn-lt"/>
                <a:ea typeface="+mn-ea"/>
                <a:cs typeface="+mn-cs"/>
              </a:rPr>
              <a:t>, and ‘</a:t>
            </a:r>
            <a:r>
              <a:rPr lang="en-US" sz="1200" b="1" kern="1200" dirty="0">
                <a:solidFill>
                  <a:schemeClr val="tx1"/>
                </a:solidFill>
                <a:effectLst/>
                <a:latin typeface="+mn-lt"/>
                <a:ea typeface="+mn-ea"/>
                <a:cs typeface="+mn-cs"/>
              </a:rPr>
              <a:t>Includes a Group Meal Expense’</a:t>
            </a:r>
            <a:r>
              <a:rPr lang="en-US" sz="1200" kern="1200" dirty="0">
                <a:solidFill>
                  <a:schemeClr val="tx1"/>
                </a:solidFill>
                <a:effectLst/>
                <a:latin typeface="+mn-lt"/>
                <a:ea typeface="+mn-ea"/>
                <a:cs typeface="+mn-cs"/>
              </a:rPr>
              <a:t>. Select the appropriate values from the dropdown and complete all other required fields. Click on the ‘</a:t>
            </a:r>
            <a:r>
              <a:rPr lang="en-US" sz="1200" b="1" kern="1200" dirty="0">
                <a:solidFill>
                  <a:schemeClr val="tx1"/>
                </a:solidFill>
                <a:effectLst/>
                <a:latin typeface="+mn-lt"/>
                <a:ea typeface="+mn-ea"/>
                <a:cs typeface="+mn-cs"/>
              </a:rPr>
              <a:t>Upload Documents’</a:t>
            </a:r>
            <a:r>
              <a:rPr lang="en-US" sz="1200" kern="1200" dirty="0">
                <a:solidFill>
                  <a:schemeClr val="tx1"/>
                </a:solidFill>
                <a:effectLst/>
                <a:latin typeface="+mn-lt"/>
                <a:ea typeface="+mn-ea"/>
                <a:cs typeface="+mn-cs"/>
              </a:rPr>
              <a:t> button.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NOTE:  .heic files are not uploadable!</a:t>
            </a:r>
          </a:p>
          <a:p>
            <a:endParaRPr lang="en-US" dirty="0"/>
          </a:p>
        </p:txBody>
      </p:sp>
      <p:sp>
        <p:nvSpPr>
          <p:cNvPr id="4" name="Slide Number Placeholder 3"/>
          <p:cNvSpPr>
            <a:spLocks noGrp="1"/>
          </p:cNvSpPr>
          <p:nvPr>
            <p:ph type="sldNum" sz="quarter" idx="5"/>
          </p:nvPr>
        </p:nvSpPr>
        <p:spPr/>
        <p:txBody>
          <a:bodyPr/>
          <a:lstStyle/>
          <a:p>
            <a:fld id="{473D0F57-413E-674F-8397-4ACAFEAB9408}" type="slidenum">
              <a:rPr lang="en-US" smtClean="0"/>
              <a:t>18</a:t>
            </a:fld>
            <a:endParaRPr lang="en-US" dirty="0"/>
          </a:p>
        </p:txBody>
      </p:sp>
    </p:spTree>
    <p:extLst>
      <p:ext uri="{BB962C8B-B14F-4D97-AF65-F5344CB8AC3E}">
        <p14:creationId xmlns:p14="http://schemas.microsoft.com/office/powerpoint/2010/main" val="13164167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Based upon the values selected from the dropdowns of the new fields, the following screen will let the treasurer/requester know which receipts/forms to upload. They file can be in any format.  </a:t>
            </a:r>
            <a:endParaRPr lang="en-US" dirty="0"/>
          </a:p>
        </p:txBody>
      </p:sp>
      <p:sp>
        <p:nvSpPr>
          <p:cNvPr id="4" name="Slide Number Placeholder 3"/>
          <p:cNvSpPr>
            <a:spLocks noGrp="1"/>
          </p:cNvSpPr>
          <p:nvPr>
            <p:ph type="sldNum" sz="quarter" idx="5"/>
          </p:nvPr>
        </p:nvSpPr>
        <p:spPr/>
        <p:txBody>
          <a:bodyPr/>
          <a:lstStyle/>
          <a:p>
            <a:fld id="{473D0F57-413E-674F-8397-4ACAFEAB9408}" type="slidenum">
              <a:rPr lang="en-US" smtClean="0"/>
              <a:t>19</a:t>
            </a:fld>
            <a:endParaRPr lang="en-US" dirty="0"/>
          </a:p>
        </p:txBody>
      </p:sp>
    </p:spTree>
    <p:extLst>
      <p:ext uri="{BB962C8B-B14F-4D97-AF65-F5344CB8AC3E}">
        <p14:creationId xmlns:p14="http://schemas.microsoft.com/office/powerpoint/2010/main" val="3517810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3D0F57-413E-674F-8397-4ACAFEAB9408}" type="slidenum">
              <a:rPr lang="en-US" smtClean="0"/>
              <a:t>2</a:t>
            </a:fld>
            <a:endParaRPr lang="en-US" dirty="0"/>
          </a:p>
        </p:txBody>
      </p:sp>
    </p:spTree>
    <p:extLst>
      <p:ext uri="{BB962C8B-B14F-4D97-AF65-F5344CB8AC3E}">
        <p14:creationId xmlns:p14="http://schemas.microsoft.com/office/powerpoint/2010/main" val="2051007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706B5-4995-12BC-0DBB-2B42E91E7F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2FECBD-F1BD-DD5C-967C-FD9CF14BEF3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4F47E78-49DB-B486-C1C5-6EE70AF7D23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Once all the files have been uploaded, click ‘</a:t>
            </a:r>
            <a:r>
              <a:rPr lang="en-US" sz="1200" b="1" kern="1200" dirty="0">
                <a:solidFill>
                  <a:schemeClr val="tx1"/>
                </a:solidFill>
                <a:effectLst/>
                <a:latin typeface="+mn-lt"/>
                <a:ea typeface="+mn-ea"/>
                <a:cs typeface="+mn-cs"/>
              </a:rPr>
              <a:t>Review Request’</a:t>
            </a:r>
            <a:r>
              <a:rPr lang="en-US" sz="1200" kern="1200" dirty="0">
                <a:solidFill>
                  <a:schemeClr val="tx1"/>
                </a:solidFill>
                <a:effectLst/>
                <a:latin typeface="+mn-lt"/>
                <a:ea typeface="+mn-ea"/>
                <a:cs typeface="+mn-cs"/>
              </a:rPr>
              <a:t> to review the check request. The following screen is displayed.</a:t>
            </a:r>
          </a:p>
          <a:p>
            <a:endParaRPr lang="en-US" dirty="0"/>
          </a:p>
        </p:txBody>
      </p:sp>
      <p:sp>
        <p:nvSpPr>
          <p:cNvPr id="4" name="Slide Number Placeholder 3">
            <a:extLst>
              <a:ext uri="{FF2B5EF4-FFF2-40B4-BE49-F238E27FC236}">
                <a16:creationId xmlns:a16="http://schemas.microsoft.com/office/drawing/2014/main" id="{29836F8B-EF44-D75A-8BF0-F840939C37F9}"/>
              </a:ext>
            </a:extLst>
          </p:cNvPr>
          <p:cNvSpPr>
            <a:spLocks noGrp="1"/>
          </p:cNvSpPr>
          <p:nvPr>
            <p:ph type="sldNum" sz="quarter" idx="5"/>
          </p:nvPr>
        </p:nvSpPr>
        <p:spPr/>
        <p:txBody>
          <a:bodyPr/>
          <a:lstStyle/>
          <a:p>
            <a:fld id="{473D0F57-413E-674F-8397-4ACAFEAB9408}" type="slidenum">
              <a:rPr lang="en-US" smtClean="0"/>
              <a:t>20</a:t>
            </a:fld>
            <a:endParaRPr lang="en-US" dirty="0"/>
          </a:p>
        </p:txBody>
      </p:sp>
    </p:spTree>
    <p:extLst>
      <p:ext uri="{BB962C8B-B14F-4D97-AF65-F5344CB8AC3E}">
        <p14:creationId xmlns:p14="http://schemas.microsoft.com/office/powerpoint/2010/main" val="20721703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Take note of the Voucher#</a:t>
            </a:r>
            <a:r>
              <a:rPr lang="en-US" baseline="0" dirty="0"/>
              <a:t> or C#</a:t>
            </a:r>
            <a:endParaRPr lang="en-US" dirty="0"/>
          </a:p>
          <a:p>
            <a:endParaRPr lang="en-US" dirty="0"/>
          </a:p>
        </p:txBody>
      </p:sp>
      <p:sp>
        <p:nvSpPr>
          <p:cNvPr id="4" name="Slide Number Placeholder 3"/>
          <p:cNvSpPr>
            <a:spLocks noGrp="1"/>
          </p:cNvSpPr>
          <p:nvPr>
            <p:ph type="sldNum" sz="quarter" idx="10"/>
          </p:nvPr>
        </p:nvSpPr>
        <p:spPr/>
        <p:txBody>
          <a:bodyPr/>
          <a:lstStyle/>
          <a:p>
            <a:fld id="{473D0F57-413E-674F-8397-4ACAFEAB9408}" type="slidenum">
              <a:rPr lang="en-US" smtClean="0"/>
              <a:t>21</a:t>
            </a:fld>
            <a:endParaRPr lang="en-US" dirty="0"/>
          </a:p>
        </p:txBody>
      </p:sp>
    </p:spTree>
    <p:extLst>
      <p:ext uri="{BB962C8B-B14F-4D97-AF65-F5344CB8AC3E}">
        <p14:creationId xmlns:p14="http://schemas.microsoft.com/office/powerpoint/2010/main" val="15448305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There are 2 types of cash advances (1) related to your event (2) travel  – when your org is going away on a conference,</a:t>
            </a:r>
            <a:r>
              <a:rPr lang="en-US" baseline="0" dirty="0"/>
              <a:t> trip or event.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altLang="en-US" baseline="0" dirty="0">
              <a:latin typeface="Arial" panose="020B0604020202020204" pitchFamily="34"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aseline="0" dirty="0">
                <a:latin typeface="Arial" panose="020B0604020202020204" pitchFamily="34" charset="0"/>
              </a:rPr>
              <a:t>3 Steps:  (1) Request the Advance (2) Cash and spend the funds (3) Reconcile the advance.</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Cash Advance reconciliation will continue to be done in person, with original, itemized receipts.</a:t>
            </a:r>
          </a:p>
          <a:p>
            <a:pPr eaLnBrk="1" hangingPunct="1"/>
            <a:endParaRPr lang="en-US" altLang="en-US" baseline="0" dirty="0">
              <a:latin typeface="Arial" panose="020B0604020202020204" pitchFamily="34" charset="0"/>
            </a:endParaRPr>
          </a:p>
          <a:p>
            <a:pPr eaLnBrk="1" hangingPunct="1"/>
            <a:endParaRPr lang="en-US" altLang="en-US" baseline="0" dirty="0">
              <a:latin typeface="Arial" panose="020B0604020202020204" pitchFamily="34" charset="0"/>
            </a:endParaRPr>
          </a:p>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22</a:t>
            </a:fld>
            <a:endParaRPr lang="en-US" dirty="0"/>
          </a:p>
        </p:txBody>
      </p:sp>
    </p:spTree>
    <p:extLst>
      <p:ext uri="{BB962C8B-B14F-4D97-AF65-F5344CB8AC3E}">
        <p14:creationId xmlns:p14="http://schemas.microsoft.com/office/powerpoint/2010/main" val="36056213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23</a:t>
            </a:fld>
            <a:endParaRPr lang="en-US" dirty="0"/>
          </a:p>
        </p:txBody>
      </p:sp>
    </p:spTree>
    <p:extLst>
      <p:ext uri="{BB962C8B-B14F-4D97-AF65-F5344CB8AC3E}">
        <p14:creationId xmlns:p14="http://schemas.microsoft.com/office/powerpoint/2010/main" val="31405568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baseline="0" dirty="0">
                <a:latin typeface="Arial" panose="020B0604020202020204" pitchFamily="34" charset="0"/>
              </a:rPr>
              <a:t>Any cash advance must be supported by a budget.</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In the past, we’ve had students submit receipts significantly above the original amount.  This is why we capped to no more than 10% of original amount.  So, budgeting on the part of the student organization is important.  The student has the option to submit a PERR form for expenses outside their original budget.</a:t>
            </a:r>
          </a:p>
          <a:p>
            <a:pPr eaLnBrk="1" hangingPunct="1"/>
            <a:endParaRPr lang="en-US" altLang="en-US" baseline="0" dirty="0">
              <a:latin typeface="Arial" panose="020B0604020202020204" pitchFamily="34" charset="0"/>
            </a:endParaRPr>
          </a:p>
          <a:p>
            <a:pPr eaLnBrk="1" hangingPunct="1"/>
            <a:r>
              <a:rPr lang="en-US" altLang="en-US" baseline="0" dirty="0">
                <a:latin typeface="Arial" panose="020B0604020202020204" pitchFamily="34" charset="0"/>
              </a:rPr>
              <a:t>To illustrate:  Cash Advance amount $500 x 10% = $50.  You cannot submit receipts over $550.  Any overage will have to be submitted with another PERR form (unless it is a single purchase).</a:t>
            </a:r>
          </a:p>
          <a:p>
            <a:pPr eaLnBrk="1" hangingPunct="1"/>
            <a:endParaRPr lang="en-US" altLang="en-US" baseline="0" dirty="0">
              <a:latin typeface="Arial" panose="020B0604020202020204" pitchFamily="34" charset="0"/>
            </a:endParaRPr>
          </a:p>
          <a:p>
            <a:pPr eaLnBrk="1" hangingPunct="1"/>
            <a:endParaRPr lang="en-US" altLang="en-US" baseline="0" dirty="0">
              <a:latin typeface="Arial" panose="020B0604020202020204" pitchFamily="34" charset="0"/>
            </a:endParaRPr>
          </a:p>
          <a:p>
            <a:pPr eaLnBrk="1" hangingPunct="1"/>
            <a:endParaRPr lang="en-US" altLang="en-US" baseline="0" dirty="0">
              <a:latin typeface="Arial" panose="020B0604020202020204" pitchFamily="34" charset="0"/>
            </a:endParaRPr>
          </a:p>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24</a:t>
            </a:fld>
            <a:endParaRPr lang="en-US" dirty="0"/>
          </a:p>
        </p:txBody>
      </p:sp>
    </p:spTree>
    <p:extLst>
      <p:ext uri="{BB962C8B-B14F-4D97-AF65-F5344CB8AC3E}">
        <p14:creationId xmlns:p14="http://schemas.microsoft.com/office/powerpoint/2010/main" val="41687190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ED5BC-4536-68E3-AD8D-B01E30CBEF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7776B-A0AC-31B2-642D-035560ED55A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C86C74BA-9F0D-C401-C126-38B4FB40C20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a:extLst>
              <a:ext uri="{FF2B5EF4-FFF2-40B4-BE49-F238E27FC236}">
                <a16:creationId xmlns:a16="http://schemas.microsoft.com/office/drawing/2014/main" id="{EA42178A-1075-2DAA-BF1A-503E3AF85933}"/>
              </a:ext>
            </a:extLst>
          </p:cNvPr>
          <p:cNvSpPr>
            <a:spLocks noGrp="1"/>
          </p:cNvSpPr>
          <p:nvPr>
            <p:ph type="sldNum" sz="quarter" idx="10"/>
          </p:nvPr>
        </p:nvSpPr>
        <p:spPr/>
        <p:txBody>
          <a:bodyPr/>
          <a:lstStyle/>
          <a:p>
            <a:fld id="{473D0F57-413E-674F-8397-4ACAFEAB9408}" type="slidenum">
              <a:rPr lang="en-US" smtClean="0"/>
              <a:t>25</a:t>
            </a:fld>
            <a:endParaRPr lang="en-US" dirty="0"/>
          </a:p>
        </p:txBody>
      </p:sp>
    </p:spTree>
    <p:extLst>
      <p:ext uri="{BB962C8B-B14F-4D97-AF65-F5344CB8AC3E}">
        <p14:creationId xmlns:p14="http://schemas.microsoft.com/office/powerpoint/2010/main" val="33632793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Office of Student Involvement implemented a new contract process using DocuSign</a:t>
            </a:r>
          </a:p>
          <a:p>
            <a:pPr eaLnBrk="1" hangingPunct="1">
              <a:buFontTx/>
              <a:buNone/>
            </a:pP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26</a:t>
            </a:fld>
            <a:endParaRPr lang="en-US" dirty="0"/>
          </a:p>
        </p:txBody>
      </p:sp>
    </p:spTree>
    <p:extLst>
      <p:ext uri="{BB962C8B-B14F-4D97-AF65-F5344CB8AC3E}">
        <p14:creationId xmlns:p14="http://schemas.microsoft.com/office/powerpoint/2010/main" val="15799758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27</a:t>
            </a:fld>
            <a:endParaRPr lang="en-US" dirty="0"/>
          </a:p>
        </p:txBody>
      </p:sp>
    </p:spTree>
    <p:extLst>
      <p:ext uri="{BB962C8B-B14F-4D97-AF65-F5344CB8AC3E}">
        <p14:creationId xmlns:p14="http://schemas.microsoft.com/office/powerpoint/2010/main" val="31708781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Please use this option to pay all areas of Rutgers University. Should you have to pay a university area not listed please contact </a:t>
            </a:r>
            <a:r>
              <a:rPr lang="en-US" sz="1200" b="0" i="1" u="none" strike="noStrike" kern="1200" dirty="0">
                <a:solidFill>
                  <a:schemeClr val="tx1"/>
                </a:solidFill>
                <a:effectLst/>
                <a:latin typeface="+mn-lt"/>
                <a:ea typeface="+mn-ea"/>
                <a:cs typeface="+mn-cs"/>
                <a:hlinkClick r:id="rId3"/>
              </a:rPr>
              <a:t>the SABO office</a:t>
            </a:r>
            <a:r>
              <a:rPr lang="en-US" sz="1200" b="0" i="1" kern="1200" dirty="0">
                <a:solidFill>
                  <a:schemeClr val="tx1"/>
                </a:solidFill>
                <a:effectLst/>
                <a:latin typeface="+mn-lt"/>
                <a:ea typeface="+mn-ea"/>
                <a:cs typeface="+mn-cs"/>
              </a:rPr>
              <a:t>.</a:t>
            </a:r>
          </a:p>
          <a:p>
            <a:br>
              <a:rPr lang="en-US" dirty="0"/>
            </a:br>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28</a:t>
            </a:fld>
            <a:endParaRPr lang="en-US" dirty="0"/>
          </a:p>
        </p:txBody>
      </p:sp>
    </p:spTree>
    <p:extLst>
      <p:ext uri="{BB962C8B-B14F-4D97-AF65-F5344CB8AC3E}">
        <p14:creationId xmlns:p14="http://schemas.microsoft.com/office/powerpoint/2010/main" val="35648580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29</a:t>
            </a:fld>
            <a:endParaRPr lang="en-US" dirty="0"/>
          </a:p>
        </p:txBody>
      </p:sp>
    </p:spTree>
    <p:extLst>
      <p:ext uri="{BB962C8B-B14F-4D97-AF65-F5344CB8AC3E}">
        <p14:creationId xmlns:p14="http://schemas.microsoft.com/office/powerpoint/2010/main" val="1282436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b="0" i="0" kern="1200" baseline="0" dirty="0">
                <a:solidFill>
                  <a:schemeClr val="tx1"/>
                </a:solidFill>
                <a:effectLst/>
                <a:latin typeface="+mn-lt"/>
                <a:ea typeface="+mn-ea"/>
                <a:cs typeface="+mn-cs"/>
              </a:rPr>
              <a:t>Student Funds:  comprised of student fees, generated revenue, dues and allocated funds.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SABO’s core function is accounts payable</a:t>
            </a:r>
            <a:r>
              <a:rPr lang="en-US" sz="1200" b="0" i="0" kern="1200" baseline="0" dirty="0">
                <a:solidFill>
                  <a:schemeClr val="tx1"/>
                </a:solidFill>
                <a:effectLst/>
                <a:latin typeface="+mn-lt"/>
                <a:ea typeface="+mn-ea"/>
                <a:cs typeface="+mn-cs"/>
              </a:rPr>
              <a:t> (A/P) and student expense reimbursements.  Faculty and staff cannot be reimbursed from SABO student org account.</a:t>
            </a:r>
          </a:p>
          <a:p>
            <a:endParaRPr lang="en-US" sz="1200" b="0" i="0" kern="1200" baseline="0" dirty="0">
              <a:solidFill>
                <a:schemeClr val="tx1"/>
              </a:solidFill>
              <a:effectLst/>
              <a:latin typeface="+mn-lt"/>
              <a:ea typeface="+mn-ea"/>
              <a:cs typeface="+mn-cs"/>
            </a:endParaRPr>
          </a:p>
          <a:p>
            <a:r>
              <a:rPr lang="en-US" sz="1200" b="0" i="0" kern="1200" baseline="0" dirty="0">
                <a:solidFill>
                  <a:schemeClr val="tx1"/>
                </a:solidFill>
                <a:effectLst/>
                <a:latin typeface="+mn-lt"/>
                <a:ea typeface="+mn-ea"/>
                <a:cs typeface="+mn-cs"/>
              </a:rPr>
              <a:t>We partner with Administrative Advisors (different from Faculty or Staff Advisor).  Your Administrative Advisor </a:t>
            </a:r>
            <a:r>
              <a:rPr lang="en-US" sz="1200" b="1" i="0" kern="1200" baseline="0" dirty="0">
                <a:solidFill>
                  <a:schemeClr val="tx1"/>
                </a:solidFill>
                <a:effectLst/>
                <a:latin typeface="+mn-lt"/>
                <a:ea typeface="+mn-ea"/>
                <a:cs typeface="+mn-cs"/>
              </a:rPr>
              <a:t>must</a:t>
            </a:r>
            <a:r>
              <a:rPr lang="en-US" sz="1200" b="0" i="0" kern="1200" baseline="0" dirty="0">
                <a:solidFill>
                  <a:schemeClr val="tx1"/>
                </a:solidFill>
                <a:effectLst/>
                <a:latin typeface="+mn-lt"/>
                <a:ea typeface="+mn-ea"/>
                <a:cs typeface="+mn-cs"/>
              </a:rPr>
              <a:t> be you first point of contact related to SABO matters.</a:t>
            </a:r>
          </a:p>
          <a:p>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goal of compliance is to help protect the University against risk associated with the use of these funds.  </a:t>
            </a:r>
            <a:r>
              <a:rPr lang="en-US" sz="1200" b="0" i="0" kern="1200" baseline="0" dirty="0">
                <a:solidFill>
                  <a:schemeClr val="tx1"/>
                </a:solidFill>
                <a:effectLst/>
                <a:latin typeface="+mn-lt"/>
                <a:ea typeface="+mn-ea"/>
                <a:cs typeface="+mn-cs"/>
              </a:rPr>
              <a:t>Avoiding Risk of Asset Misappropriation</a:t>
            </a:r>
            <a:endParaRPr lang="en-US" dirty="0"/>
          </a:p>
        </p:txBody>
      </p:sp>
      <p:sp>
        <p:nvSpPr>
          <p:cNvPr id="4" name="Slide Number Placeholder 3"/>
          <p:cNvSpPr>
            <a:spLocks noGrp="1"/>
          </p:cNvSpPr>
          <p:nvPr>
            <p:ph type="sldNum" sz="quarter" idx="10"/>
          </p:nvPr>
        </p:nvSpPr>
        <p:spPr/>
        <p:txBody>
          <a:bodyPr/>
          <a:lstStyle/>
          <a:p>
            <a:fld id="{473D0F57-413E-674F-8397-4ACAFEAB9408}" type="slidenum">
              <a:rPr lang="en-US" smtClean="0"/>
              <a:t>3</a:t>
            </a:fld>
            <a:endParaRPr lang="en-US" dirty="0"/>
          </a:p>
        </p:txBody>
      </p:sp>
    </p:spTree>
    <p:extLst>
      <p:ext uri="{BB962C8B-B14F-4D97-AF65-F5344CB8AC3E}">
        <p14:creationId xmlns:p14="http://schemas.microsoft.com/office/powerpoint/2010/main" val="1695643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spcBef>
                <a:spcPct val="0"/>
              </a:spcBef>
            </a:pPr>
            <a:r>
              <a:rPr lang="en-US" b="1" dirty="0"/>
              <a:t>We</a:t>
            </a:r>
            <a:r>
              <a:rPr lang="en-US" b="1" baseline="0" dirty="0"/>
              <a:t> do not pay on Quotes or Estimates.  Please ensure vendor has issued a final Invoice.</a:t>
            </a:r>
          </a:p>
          <a:p>
            <a:pPr eaLnBrk="1" hangingPunct="1">
              <a:spcBef>
                <a:spcPct val="0"/>
              </a:spcBef>
            </a:pPr>
            <a:endParaRPr lang="en-US" b="1" baseline="0" dirty="0"/>
          </a:p>
          <a:p>
            <a:pPr eaLnBrk="1" hangingPunct="1">
              <a:spcBef>
                <a:spcPct val="0"/>
              </a:spcBef>
            </a:pPr>
            <a:endParaRPr lang="en-US" dirty="0"/>
          </a:p>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30</a:t>
            </a:fld>
            <a:endParaRPr lang="en-US" dirty="0"/>
          </a:p>
        </p:txBody>
      </p:sp>
    </p:spTree>
    <p:extLst>
      <p:ext uri="{BB962C8B-B14F-4D97-AF65-F5344CB8AC3E}">
        <p14:creationId xmlns:p14="http://schemas.microsoft.com/office/powerpoint/2010/main" val="39962709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vendors, including Rutgers vendors, must be filled in completely.  On, invoices you receive</a:t>
            </a:r>
            <a:r>
              <a:rPr lang="en-US" baseline="0" dirty="0"/>
              <a:t> from a vendor, an </a:t>
            </a:r>
            <a:r>
              <a:rPr lang="en-US" b="1" baseline="0" dirty="0"/>
              <a:t>invoice number must be indicated</a:t>
            </a:r>
            <a:r>
              <a:rPr lang="en-US" baseline="0" dirty="0"/>
              <a:t>.  Always put in the purpose of request.  Then the transaction description  which describes the expense.  And finally full description.  Make sure the Payee information matches information on the Invoice.</a:t>
            </a:r>
            <a:endParaRPr lang="en-US" dirty="0"/>
          </a:p>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31</a:t>
            </a:fld>
            <a:endParaRPr lang="en-US" dirty="0"/>
          </a:p>
        </p:txBody>
      </p:sp>
    </p:spTree>
    <p:extLst>
      <p:ext uri="{BB962C8B-B14F-4D97-AF65-F5344CB8AC3E}">
        <p14:creationId xmlns:p14="http://schemas.microsoft.com/office/powerpoint/2010/main" val="39895519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**please ensure the vendor address matches the invoice.  </a:t>
            </a:r>
            <a:r>
              <a:rPr lang="en-US" b="1" baseline="0" dirty="0"/>
              <a:t>If Remit to address is different, indicate this in the Description field.</a:t>
            </a:r>
          </a:p>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32</a:t>
            </a:fld>
            <a:endParaRPr lang="en-US" dirty="0"/>
          </a:p>
        </p:txBody>
      </p:sp>
    </p:spTree>
    <p:extLst>
      <p:ext uri="{BB962C8B-B14F-4D97-AF65-F5344CB8AC3E}">
        <p14:creationId xmlns:p14="http://schemas.microsoft.com/office/powerpoint/2010/main" val="2461136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33</a:t>
            </a:fld>
            <a:endParaRPr lang="en-US" dirty="0"/>
          </a:p>
        </p:txBody>
      </p:sp>
    </p:spTree>
    <p:extLst>
      <p:ext uri="{BB962C8B-B14F-4D97-AF65-F5344CB8AC3E}">
        <p14:creationId xmlns:p14="http://schemas.microsoft.com/office/powerpoint/2010/main" val="15799758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r>
              <a:rPr lang="en-US" altLang="en-US" dirty="0">
                <a:latin typeface="Arial" panose="020B0604020202020204" pitchFamily="34" charset="0"/>
              </a:rPr>
              <a:t>*in some instances,</a:t>
            </a:r>
            <a:r>
              <a:rPr lang="en-US" altLang="en-US" baseline="0" dirty="0">
                <a:latin typeface="Arial" panose="020B0604020202020204" pitchFamily="34" charset="0"/>
              </a:rPr>
              <a:t> we may request a W-9.  There may be multiple charitable organizations with the same name on the IRS website.  </a:t>
            </a: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34</a:t>
            </a:fld>
            <a:endParaRPr lang="en-US" dirty="0"/>
          </a:p>
        </p:txBody>
      </p:sp>
    </p:spTree>
    <p:extLst>
      <p:ext uri="{BB962C8B-B14F-4D97-AF65-F5344CB8AC3E}">
        <p14:creationId xmlns:p14="http://schemas.microsoft.com/office/powerpoint/2010/main" val="42094831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35</a:t>
            </a:fld>
            <a:endParaRPr lang="en-US" dirty="0"/>
          </a:p>
        </p:txBody>
      </p:sp>
    </p:spTree>
    <p:extLst>
      <p:ext uri="{BB962C8B-B14F-4D97-AF65-F5344CB8AC3E}">
        <p14:creationId xmlns:p14="http://schemas.microsoft.com/office/powerpoint/2010/main" val="7622014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r>
              <a:rPr lang="en-US" altLang="en-US" dirty="0">
                <a:latin typeface="Arial" panose="020B0604020202020204" pitchFamily="34" charset="0"/>
              </a:rPr>
              <a:t>You cannot transfer funds from O/H, Programs, Special Allocation to Misc. G/R but can do so the other way around.</a:t>
            </a:r>
          </a:p>
          <a:p>
            <a:pPr eaLnBrk="1" hangingPunct="1">
              <a:buFontTx/>
              <a:buNone/>
            </a:pPr>
            <a:endParaRPr lang="en-US" altLang="en-US" dirty="0">
              <a:latin typeface="Arial" panose="020B0604020202020204" pitchFamily="34" charset="0"/>
            </a:endParaRPr>
          </a:p>
          <a:p>
            <a:pPr eaLnBrk="1" hangingPunct="1">
              <a:buFontTx/>
              <a:buNone/>
            </a:pPr>
            <a:r>
              <a:rPr lang="en-US" altLang="en-US" dirty="0">
                <a:latin typeface="Arial" panose="020B0604020202020204" pitchFamily="34" charset="0"/>
              </a:rPr>
              <a:t>Co-sponsorship Agreement –</a:t>
            </a:r>
            <a:r>
              <a:rPr lang="en-US" altLang="en-US" baseline="0" dirty="0">
                <a:latin typeface="Arial" panose="020B0604020202020204" pitchFamily="34" charset="0"/>
              </a:rPr>
              <a:t> can be found on Suitable (new student engagement platform)</a:t>
            </a:r>
          </a:p>
          <a:p>
            <a:pPr marL="457200" indent="-457200" algn="l">
              <a:buFont typeface="Wingdings" panose="05000000000000000000" pitchFamily="2" charset="2"/>
              <a:buChar char="Ø"/>
            </a:pPr>
            <a:r>
              <a:rPr lang="en-US" sz="1200" dirty="0"/>
              <a:t>If a co-sponsorship, Co-Sponsorship Agreement must uploaded in SABO System.</a:t>
            </a:r>
          </a:p>
          <a:p>
            <a:pPr marL="457200" indent="-457200" algn="l">
              <a:buFont typeface="Wingdings" panose="05000000000000000000" pitchFamily="2" charset="2"/>
              <a:buChar char="Ø"/>
            </a:pPr>
            <a:r>
              <a:rPr lang="en-US" sz="1200" dirty="0"/>
              <a:t>The form can be found on Suitable.</a:t>
            </a:r>
          </a:p>
          <a:p>
            <a:pPr marL="457200" indent="-457200" algn="l">
              <a:buFont typeface="Wingdings" panose="05000000000000000000" pitchFamily="2" charset="2"/>
              <a:buChar char="Ø"/>
            </a:pPr>
            <a:r>
              <a:rPr lang="en-US" sz="1200" dirty="0"/>
              <a:t>Co-sponsorship funds should </a:t>
            </a:r>
            <a:r>
              <a:rPr lang="en-US" sz="1200" u="sng" dirty="0">
                <a:solidFill>
                  <a:srgbClr val="EE0000"/>
                </a:solidFill>
              </a:rPr>
              <a:t>not</a:t>
            </a:r>
            <a:r>
              <a:rPr lang="en-US" sz="1200" dirty="0"/>
              <a:t> be transferred to line code 137 (Generated Revenue)</a:t>
            </a:r>
          </a:p>
          <a:p>
            <a:pPr eaLnBrk="1" hangingPunct="1">
              <a:buFontTx/>
              <a:buNone/>
            </a:pP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36</a:t>
            </a:fld>
            <a:endParaRPr lang="en-US" dirty="0"/>
          </a:p>
        </p:txBody>
      </p:sp>
    </p:spTree>
    <p:extLst>
      <p:ext uri="{BB962C8B-B14F-4D97-AF65-F5344CB8AC3E}">
        <p14:creationId xmlns:p14="http://schemas.microsoft.com/office/powerpoint/2010/main" val="14352129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37</a:t>
            </a:fld>
            <a:endParaRPr lang="en-US" dirty="0"/>
          </a:p>
        </p:txBody>
      </p:sp>
    </p:spTree>
    <p:extLst>
      <p:ext uri="{BB962C8B-B14F-4D97-AF65-F5344CB8AC3E}">
        <p14:creationId xmlns:p14="http://schemas.microsoft.com/office/powerpoint/2010/main" val="31779283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5AB27D-2E8F-7B42-A61F-02D6706FD4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F28748-B134-F4CC-21AA-BCFDB6B7977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88190E3-690D-3258-F308-DEAACBA11542}"/>
              </a:ext>
            </a:extLst>
          </p:cNvPr>
          <p:cNvSpPr>
            <a:spLocks noGrp="1"/>
          </p:cNvSpPr>
          <p:nvPr>
            <p:ph type="body" idx="1"/>
          </p:nvPr>
        </p:nvSpPr>
        <p:spPr/>
        <p:txBody>
          <a:bodyPr/>
          <a:lstStyle/>
          <a:p>
            <a:pPr eaLnBrk="1" hangingPunct="1">
              <a:buFontTx/>
              <a:buNone/>
            </a:pPr>
            <a:r>
              <a:rPr lang="en-US" altLang="en-US" dirty="0">
                <a:latin typeface="Arial" panose="020B0604020202020204" pitchFamily="34" charset="0"/>
              </a:rPr>
              <a:t>You cannot transfer funds from O/H, Programs, Special Allocation to Misc. G/R but can do so the other way around.</a:t>
            </a:r>
          </a:p>
          <a:p>
            <a:pPr eaLnBrk="1" hangingPunct="1">
              <a:buFontTx/>
              <a:buNone/>
            </a:pPr>
            <a:endParaRPr lang="en-US" altLang="en-US" dirty="0">
              <a:latin typeface="Arial" panose="020B0604020202020204" pitchFamily="34" charset="0"/>
            </a:endParaRPr>
          </a:p>
          <a:p>
            <a:pPr eaLnBrk="1" hangingPunct="1">
              <a:buFontTx/>
              <a:buNone/>
            </a:pPr>
            <a:r>
              <a:rPr lang="en-US" altLang="en-US" dirty="0">
                <a:latin typeface="Arial" panose="020B0604020202020204" pitchFamily="34" charset="0"/>
              </a:rPr>
              <a:t>Co-sponsorship Agreement –</a:t>
            </a:r>
            <a:r>
              <a:rPr lang="en-US" altLang="en-US" baseline="0" dirty="0">
                <a:latin typeface="Arial" panose="020B0604020202020204" pitchFamily="34" charset="0"/>
              </a:rPr>
              <a:t> can be found on Suitable (new student engagement platform)</a:t>
            </a:r>
          </a:p>
          <a:p>
            <a:pPr marL="457200" indent="-457200" algn="l">
              <a:buFont typeface="Wingdings" panose="05000000000000000000" pitchFamily="2" charset="2"/>
              <a:buChar char="Ø"/>
            </a:pPr>
            <a:r>
              <a:rPr lang="en-US" sz="1200" dirty="0"/>
              <a:t>If a co-sponsorship, Co-Sponsorship Agreement must uploaded in SABO System.</a:t>
            </a:r>
          </a:p>
          <a:p>
            <a:pPr marL="457200" indent="-457200" algn="l">
              <a:buFont typeface="Wingdings" panose="05000000000000000000" pitchFamily="2" charset="2"/>
              <a:buChar char="Ø"/>
            </a:pPr>
            <a:r>
              <a:rPr lang="en-US" sz="1200" dirty="0"/>
              <a:t>The form can be found on Suitable.</a:t>
            </a:r>
          </a:p>
          <a:p>
            <a:pPr marL="457200" indent="-457200" algn="l">
              <a:buFont typeface="Wingdings" panose="05000000000000000000" pitchFamily="2" charset="2"/>
              <a:buChar char="Ø"/>
            </a:pPr>
            <a:r>
              <a:rPr lang="en-US" sz="1200" dirty="0"/>
              <a:t>Co-sponsorship funds should </a:t>
            </a:r>
            <a:r>
              <a:rPr lang="en-US" sz="1200" u="sng" dirty="0">
                <a:solidFill>
                  <a:srgbClr val="EE0000"/>
                </a:solidFill>
              </a:rPr>
              <a:t>not</a:t>
            </a:r>
            <a:r>
              <a:rPr lang="en-US" sz="1200" dirty="0"/>
              <a:t> be transferred to line code 137 (Generated Revenue)</a:t>
            </a:r>
          </a:p>
          <a:p>
            <a:pPr eaLnBrk="1" hangingPunct="1">
              <a:buFontTx/>
              <a:buNone/>
            </a:pPr>
            <a:endParaRPr lang="en-US" altLang="en-US" dirty="0">
              <a:latin typeface="Arial" panose="020B0604020202020204" pitchFamily="34" charset="0"/>
            </a:endParaRPr>
          </a:p>
        </p:txBody>
      </p:sp>
      <p:sp>
        <p:nvSpPr>
          <p:cNvPr id="4" name="Slide Number Placeholder 3">
            <a:extLst>
              <a:ext uri="{FF2B5EF4-FFF2-40B4-BE49-F238E27FC236}">
                <a16:creationId xmlns:a16="http://schemas.microsoft.com/office/drawing/2014/main" id="{2A802DD7-8AA2-18DB-E6F2-2D07F4C8E655}"/>
              </a:ext>
            </a:extLst>
          </p:cNvPr>
          <p:cNvSpPr>
            <a:spLocks noGrp="1"/>
          </p:cNvSpPr>
          <p:nvPr>
            <p:ph type="sldNum" sz="quarter" idx="10"/>
          </p:nvPr>
        </p:nvSpPr>
        <p:spPr/>
        <p:txBody>
          <a:bodyPr/>
          <a:lstStyle/>
          <a:p>
            <a:fld id="{473D0F57-413E-674F-8397-4ACAFEAB9408}" type="slidenum">
              <a:rPr lang="en-US" smtClean="0"/>
              <a:t>38</a:t>
            </a:fld>
            <a:endParaRPr lang="en-US" dirty="0"/>
          </a:p>
        </p:txBody>
      </p:sp>
    </p:spTree>
    <p:extLst>
      <p:ext uri="{BB962C8B-B14F-4D97-AF65-F5344CB8AC3E}">
        <p14:creationId xmlns:p14="http://schemas.microsoft.com/office/powerpoint/2010/main" val="29518023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baseline="0" dirty="0"/>
              <a:t>*This is a required field in the system.  Mailing address is particularly important because of ESCHEAT regulations.</a:t>
            </a:r>
          </a:p>
          <a:p>
            <a:endParaRPr lang="en-US" baseline="0" dirty="0"/>
          </a:p>
          <a:p>
            <a:r>
              <a:rPr lang="en-US" baseline="0" dirty="0"/>
              <a:t>Transaction Code ex. “Equipment vs. Supplies”</a:t>
            </a:r>
          </a:p>
        </p:txBody>
      </p:sp>
      <p:sp>
        <p:nvSpPr>
          <p:cNvPr id="4" name="Slide Number Placeholder 3"/>
          <p:cNvSpPr>
            <a:spLocks noGrp="1"/>
          </p:cNvSpPr>
          <p:nvPr>
            <p:ph type="sldNum" sz="quarter" idx="10"/>
          </p:nvPr>
        </p:nvSpPr>
        <p:spPr/>
        <p:txBody>
          <a:bodyPr/>
          <a:lstStyle/>
          <a:p>
            <a:fld id="{473D0F57-413E-674F-8397-4ACAFEAB9408}" type="slidenum">
              <a:rPr lang="en-US" smtClean="0"/>
              <a:t>39</a:t>
            </a:fld>
            <a:endParaRPr lang="en-US" dirty="0"/>
          </a:p>
        </p:txBody>
      </p:sp>
    </p:spTree>
    <p:extLst>
      <p:ext uri="{BB962C8B-B14F-4D97-AF65-F5344CB8AC3E}">
        <p14:creationId xmlns:p14="http://schemas.microsoft.com/office/powerpoint/2010/main" val="3341398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RU</a:t>
            </a:r>
            <a:r>
              <a:rPr lang="en-US" baseline="0" dirty="0"/>
              <a:t> Invoices:  Dining/Catering, Facilities, Meeting Space and Reservations</a:t>
            </a:r>
          </a:p>
          <a:p>
            <a:endParaRPr lang="en-US" baseline="0" dirty="0"/>
          </a:p>
          <a:p>
            <a:r>
              <a:rPr lang="en-US" baseline="0" dirty="0"/>
              <a:t>FWS: will be at the window / answering phones</a:t>
            </a:r>
          </a:p>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4</a:t>
            </a:fld>
            <a:endParaRPr lang="en-US" dirty="0"/>
          </a:p>
        </p:txBody>
      </p:sp>
    </p:spTree>
    <p:extLst>
      <p:ext uri="{BB962C8B-B14F-4D97-AF65-F5344CB8AC3E}">
        <p14:creationId xmlns:p14="http://schemas.microsoft.com/office/powerpoint/2010/main" val="2789811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40</a:t>
            </a:fld>
            <a:endParaRPr lang="en-US" dirty="0"/>
          </a:p>
        </p:txBody>
      </p:sp>
    </p:spTree>
    <p:extLst>
      <p:ext uri="{BB962C8B-B14F-4D97-AF65-F5344CB8AC3E}">
        <p14:creationId xmlns:p14="http://schemas.microsoft.com/office/powerpoint/2010/main" val="390994850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Donation receipts</a:t>
            </a:r>
            <a:r>
              <a:rPr lang="en-US" baseline="0" dirty="0"/>
              <a:t> must flow through the RU Foundation.  It will ultimately get deposited to your SABO account.</a:t>
            </a:r>
            <a:endParaRPr lang="en-US" dirty="0"/>
          </a:p>
          <a:p>
            <a:endParaRPr lang="en-US" baseline="0" dirty="0"/>
          </a:p>
          <a:p>
            <a:r>
              <a:rPr lang="en-US" baseline="0" dirty="0"/>
              <a:t>Deposits made at the Student Centers (CAC, Busch, Livi).</a:t>
            </a:r>
          </a:p>
        </p:txBody>
      </p:sp>
      <p:sp>
        <p:nvSpPr>
          <p:cNvPr id="4" name="Slide Number Placeholder 3"/>
          <p:cNvSpPr>
            <a:spLocks noGrp="1"/>
          </p:cNvSpPr>
          <p:nvPr>
            <p:ph type="sldNum" sz="quarter" idx="10"/>
          </p:nvPr>
        </p:nvSpPr>
        <p:spPr/>
        <p:txBody>
          <a:bodyPr/>
          <a:lstStyle/>
          <a:p>
            <a:fld id="{473D0F57-413E-674F-8397-4ACAFEAB9408}" type="slidenum">
              <a:rPr lang="en-US" smtClean="0"/>
              <a:t>41</a:t>
            </a:fld>
            <a:endParaRPr lang="en-US" dirty="0"/>
          </a:p>
        </p:txBody>
      </p:sp>
    </p:spTree>
    <p:extLst>
      <p:ext uri="{BB962C8B-B14F-4D97-AF65-F5344CB8AC3E}">
        <p14:creationId xmlns:p14="http://schemas.microsoft.com/office/powerpoint/2010/main" val="329361324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42</a:t>
            </a:fld>
            <a:endParaRPr lang="en-US" dirty="0"/>
          </a:p>
        </p:txBody>
      </p:sp>
    </p:spTree>
    <p:extLst>
      <p:ext uri="{BB962C8B-B14F-4D97-AF65-F5344CB8AC3E}">
        <p14:creationId xmlns:p14="http://schemas.microsoft.com/office/powerpoint/2010/main" val="2715699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43</a:t>
            </a:fld>
            <a:endParaRPr lang="en-US" dirty="0"/>
          </a:p>
        </p:txBody>
      </p:sp>
    </p:spTree>
    <p:extLst>
      <p:ext uri="{BB962C8B-B14F-4D97-AF65-F5344CB8AC3E}">
        <p14:creationId xmlns:p14="http://schemas.microsoft.com/office/powerpoint/2010/main" val="11064099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102E5-7C29-EDE7-A7FB-3A95A76409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58B0C-C80B-2089-1A4E-A1D6A1C9FB9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3309538-9680-9CE9-1054-8C8309B603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p:txBody>
      </p:sp>
      <p:sp>
        <p:nvSpPr>
          <p:cNvPr id="4" name="Slide Number Placeholder 3">
            <a:extLst>
              <a:ext uri="{FF2B5EF4-FFF2-40B4-BE49-F238E27FC236}">
                <a16:creationId xmlns:a16="http://schemas.microsoft.com/office/drawing/2014/main" id="{01B95BA5-CA46-181A-1291-38357A671E6B}"/>
              </a:ext>
            </a:extLst>
          </p:cNvPr>
          <p:cNvSpPr>
            <a:spLocks noGrp="1"/>
          </p:cNvSpPr>
          <p:nvPr>
            <p:ph type="sldNum" sz="quarter" idx="10"/>
          </p:nvPr>
        </p:nvSpPr>
        <p:spPr/>
        <p:txBody>
          <a:bodyPr/>
          <a:lstStyle/>
          <a:p>
            <a:fld id="{473D0F57-413E-674F-8397-4ACAFEAB9408}" type="slidenum">
              <a:rPr lang="en-US" smtClean="0"/>
              <a:t>44</a:t>
            </a:fld>
            <a:endParaRPr lang="en-US" dirty="0"/>
          </a:p>
        </p:txBody>
      </p:sp>
    </p:spTree>
    <p:extLst>
      <p:ext uri="{BB962C8B-B14F-4D97-AF65-F5344CB8AC3E}">
        <p14:creationId xmlns:p14="http://schemas.microsoft.com/office/powerpoint/2010/main" val="413748582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spcBef>
                <a:spcPct val="0"/>
              </a:spcBef>
            </a:pPr>
            <a:r>
              <a:rPr lang="en-US" dirty="0"/>
              <a:t>Review</a:t>
            </a:r>
            <a:r>
              <a:rPr lang="en-US" baseline="0" dirty="0"/>
              <a:t> for COMPLETENESS:  </a:t>
            </a:r>
            <a:r>
              <a:rPr lang="en-US" dirty="0"/>
              <a:t>Make</a:t>
            </a:r>
            <a:r>
              <a:rPr lang="en-US" baseline="0" dirty="0"/>
              <a:t> sure all your revenues (income) and expenses are reflected in your account.  If missing, follow up!</a:t>
            </a:r>
          </a:p>
          <a:p>
            <a:pPr eaLnBrk="1" hangingPunct="1">
              <a:spcBef>
                <a:spcPct val="0"/>
              </a:spcBef>
            </a:pPr>
            <a:endParaRPr lang="en-US" baseline="0" dirty="0"/>
          </a:p>
          <a:p>
            <a:pPr eaLnBrk="1" hangingPunct="1">
              <a:spcBef>
                <a:spcPct val="0"/>
              </a:spcBef>
            </a:pPr>
            <a:r>
              <a:rPr lang="en-US" baseline="0" dirty="0"/>
              <a:t>Review for ACCURACY:  Do you have pending transactions that have not been approved?  </a:t>
            </a:r>
          </a:p>
          <a:p>
            <a:pPr eaLnBrk="1" hangingPunct="1">
              <a:spcBef>
                <a:spcPct val="0"/>
              </a:spcBef>
            </a:pPr>
            <a:endParaRPr lang="en-US" baseline="0" dirty="0"/>
          </a:p>
          <a:p>
            <a:pPr marL="457200" indent="-457200" algn="l">
              <a:buFont typeface="Wingdings" panose="05000000000000000000" pitchFamily="2" charset="2"/>
              <a:buChar char="Ø"/>
            </a:pPr>
            <a:r>
              <a:rPr lang="en-US" sz="2800" dirty="0"/>
              <a:t>Deposits made at Student Centers</a:t>
            </a:r>
          </a:p>
          <a:p>
            <a:pPr marL="914400" lvl="1" indent="-457200" algn="l">
              <a:buFont typeface="Wingdings" panose="05000000000000000000" pitchFamily="2" charset="2"/>
              <a:buChar char="Ø"/>
            </a:pPr>
            <a:r>
              <a:rPr lang="en-US" sz="2400" dirty="0"/>
              <a:t>Keep your receipt</a:t>
            </a:r>
          </a:p>
          <a:p>
            <a:pPr marL="914400" lvl="1" indent="-457200" algn="l">
              <a:buFont typeface="Wingdings" panose="05000000000000000000" pitchFamily="2" charset="2"/>
              <a:buChar char="Ø"/>
            </a:pPr>
            <a:r>
              <a:rPr lang="en-US" sz="2400" dirty="0"/>
              <a:t>Follow up timely</a:t>
            </a:r>
          </a:p>
          <a:p>
            <a:pPr eaLnBrk="1" hangingPunct="1">
              <a:spcBef>
                <a:spcPct val="0"/>
              </a:spcBef>
            </a:pPr>
            <a:endParaRPr lang="en-US" dirty="0"/>
          </a:p>
        </p:txBody>
      </p:sp>
      <p:sp>
        <p:nvSpPr>
          <p:cNvPr id="4" name="Slide Number Placeholder 3"/>
          <p:cNvSpPr>
            <a:spLocks noGrp="1"/>
          </p:cNvSpPr>
          <p:nvPr>
            <p:ph type="sldNum" sz="quarter" idx="10"/>
          </p:nvPr>
        </p:nvSpPr>
        <p:spPr/>
        <p:txBody>
          <a:bodyPr/>
          <a:lstStyle/>
          <a:p>
            <a:fld id="{473D0F57-413E-674F-8397-4ACAFEAB9408}" type="slidenum">
              <a:rPr lang="en-US" smtClean="0"/>
              <a:t>45</a:t>
            </a:fld>
            <a:endParaRPr lang="en-US" dirty="0"/>
          </a:p>
        </p:txBody>
      </p:sp>
    </p:spTree>
    <p:extLst>
      <p:ext uri="{BB962C8B-B14F-4D97-AF65-F5344CB8AC3E}">
        <p14:creationId xmlns:p14="http://schemas.microsoft.com/office/powerpoint/2010/main" val="9000610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baseline="0" dirty="0"/>
              <a:t> </a:t>
            </a:r>
          </a:p>
        </p:txBody>
      </p:sp>
      <p:sp>
        <p:nvSpPr>
          <p:cNvPr id="4" name="Slide Number Placeholder 3"/>
          <p:cNvSpPr>
            <a:spLocks noGrp="1"/>
          </p:cNvSpPr>
          <p:nvPr>
            <p:ph type="sldNum" sz="quarter" idx="10"/>
          </p:nvPr>
        </p:nvSpPr>
        <p:spPr/>
        <p:txBody>
          <a:bodyPr/>
          <a:lstStyle/>
          <a:p>
            <a:fld id="{473D0F57-413E-674F-8397-4ACAFEAB9408}" type="slidenum">
              <a:rPr lang="en-US" smtClean="0"/>
              <a:t>46</a:t>
            </a:fld>
            <a:endParaRPr lang="en-US" dirty="0"/>
          </a:p>
        </p:txBody>
      </p:sp>
    </p:spTree>
    <p:extLst>
      <p:ext uri="{BB962C8B-B14F-4D97-AF65-F5344CB8AC3E}">
        <p14:creationId xmlns:p14="http://schemas.microsoft.com/office/powerpoint/2010/main" val="27628767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47</a:t>
            </a:fld>
            <a:endParaRPr lang="en-US" dirty="0"/>
          </a:p>
        </p:txBody>
      </p:sp>
    </p:spTree>
    <p:extLst>
      <p:ext uri="{BB962C8B-B14F-4D97-AF65-F5344CB8AC3E}">
        <p14:creationId xmlns:p14="http://schemas.microsoft.com/office/powerpoint/2010/main" val="2962211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r>
              <a:rPr lang="en-US" altLang="en-US" dirty="0">
                <a:latin typeface="Arial" panose="020B0604020202020204" pitchFamily="34" charset="0"/>
              </a:rPr>
              <a:t>Getting</a:t>
            </a:r>
            <a:r>
              <a:rPr lang="en-US" altLang="en-US" baseline="0" dirty="0">
                <a:latin typeface="Arial" panose="020B0604020202020204" pitchFamily="34" charset="0"/>
              </a:rPr>
              <a:t> Started -&gt; Quick Start Guide on swag.rutgers.edu</a:t>
            </a:r>
          </a:p>
          <a:p>
            <a:pPr eaLnBrk="1" hangingPunct="1">
              <a:buFontTx/>
              <a:buNone/>
            </a:pPr>
            <a:endParaRPr lang="en-US" altLang="en-US" baseline="0" dirty="0">
              <a:latin typeface="Arial" panose="020B0604020202020204" pitchFamily="34" charset="0"/>
            </a:endParaRPr>
          </a:p>
          <a:p>
            <a:pPr eaLnBrk="1" hangingPunct="1">
              <a:buFontTx/>
              <a:buNone/>
            </a:pPr>
            <a:r>
              <a:rPr lang="en-US" altLang="en-US" baseline="0" dirty="0">
                <a:latin typeface="Arial" panose="020B0604020202020204" pitchFamily="34" charset="0"/>
              </a:rPr>
              <a:t>Can’t modify RU marking</a:t>
            </a:r>
          </a:p>
          <a:p>
            <a:pPr eaLnBrk="1" hangingPunct="1">
              <a:buFontTx/>
              <a:buNone/>
            </a:pPr>
            <a:endParaRPr lang="en-US" altLang="en-US" baseline="0" dirty="0">
              <a:latin typeface="Arial" panose="020B0604020202020204" pitchFamily="34" charset="0"/>
            </a:endParaRPr>
          </a:p>
          <a:p>
            <a:pPr eaLnBrk="1" hangingPunct="1">
              <a:buFontTx/>
              <a:buNone/>
            </a:pPr>
            <a:r>
              <a:rPr lang="en-US" altLang="en-US" baseline="0" dirty="0">
                <a:latin typeface="Arial" panose="020B0604020202020204" pitchFamily="34" charset="0"/>
              </a:rPr>
              <a:t>Must use full org name</a:t>
            </a:r>
          </a:p>
          <a:p>
            <a:pPr eaLnBrk="1" hangingPunct="1">
              <a:buFontTx/>
              <a:buNone/>
            </a:pPr>
            <a:endParaRPr lang="en-US" altLang="en-US" baseline="0" dirty="0">
              <a:latin typeface="Arial" panose="020B0604020202020204" pitchFamily="34" charset="0"/>
            </a:endParaRPr>
          </a:p>
          <a:p>
            <a:pPr eaLnBrk="1" hangingPunct="1">
              <a:buFontTx/>
              <a:buNone/>
            </a:pPr>
            <a:r>
              <a:rPr lang="en-US" altLang="en-US" baseline="0" dirty="0">
                <a:latin typeface="Arial" panose="020B0604020202020204" pitchFamily="34" charset="0"/>
              </a:rPr>
              <a:t>Need to be clear on “firm date”.</a:t>
            </a:r>
          </a:p>
          <a:p>
            <a:pPr eaLnBrk="1" hangingPunct="1">
              <a:buFontTx/>
              <a:buNone/>
            </a:pPr>
            <a:endParaRPr lang="en-US" altLang="en-US" baseline="0" dirty="0">
              <a:latin typeface="Arial" panose="020B0604020202020204" pitchFamily="34" charset="0"/>
            </a:endParaRPr>
          </a:p>
          <a:p>
            <a:pPr eaLnBrk="1" hangingPunct="1">
              <a:buFontTx/>
              <a:buNone/>
            </a:pPr>
            <a:r>
              <a:rPr lang="en-US" altLang="en-US" baseline="0" dirty="0">
                <a:latin typeface="Arial" panose="020B0604020202020204" pitchFamily="34" charset="0"/>
              </a:rPr>
              <a:t>If ordering custom stoles – start the process in March in time for graduation.</a:t>
            </a: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48</a:t>
            </a:fld>
            <a:endParaRPr lang="en-US" dirty="0"/>
          </a:p>
        </p:txBody>
      </p:sp>
    </p:spTree>
    <p:extLst>
      <p:ext uri="{BB962C8B-B14F-4D97-AF65-F5344CB8AC3E}">
        <p14:creationId xmlns:p14="http://schemas.microsoft.com/office/powerpoint/2010/main" val="198874488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49</a:t>
            </a:fld>
            <a:endParaRPr lang="en-US" dirty="0"/>
          </a:p>
        </p:txBody>
      </p:sp>
    </p:spTree>
    <p:extLst>
      <p:ext uri="{BB962C8B-B14F-4D97-AF65-F5344CB8AC3E}">
        <p14:creationId xmlns:p14="http://schemas.microsoft.com/office/powerpoint/2010/main" val="2419763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SABO Email (sabo@echo.rutgers.edu) is monitored by professional staff during normal working hours (no nights/no weekends). </a:t>
            </a:r>
            <a:r>
              <a:rPr lang="en-US" dirty="0"/>
              <a:t>If you Email us after 5pm</a:t>
            </a:r>
            <a:r>
              <a:rPr lang="en-US" baseline="0" dirty="0"/>
              <a:t> or</a:t>
            </a:r>
            <a:r>
              <a:rPr lang="en-US" dirty="0"/>
              <a:t> on the</a:t>
            </a:r>
            <a:r>
              <a:rPr lang="en-US" baseline="0" dirty="0"/>
              <a:t> weekend, we will not respond until the next business day.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473D0F57-413E-674F-8397-4ACAFEAB9408}" type="slidenum">
              <a:rPr lang="en-US" smtClean="0"/>
              <a:t>5</a:t>
            </a:fld>
            <a:endParaRPr lang="en-US" dirty="0"/>
          </a:p>
        </p:txBody>
      </p:sp>
    </p:spTree>
    <p:extLst>
      <p:ext uri="{BB962C8B-B14F-4D97-AF65-F5344CB8AC3E}">
        <p14:creationId xmlns:p14="http://schemas.microsoft.com/office/powerpoint/2010/main" val="22237563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r>
              <a:rPr lang="en-US" altLang="en-US" dirty="0">
                <a:latin typeface="Arial" panose="020B0604020202020204" pitchFamily="34" charset="0"/>
              </a:rPr>
              <a:t>*Must have a U.S. presence.  Company like Temu (office address in MA), Alibaba (warehouses in LA, NY, SF)</a:t>
            </a:r>
          </a:p>
          <a:p>
            <a:pPr eaLnBrk="1" hangingPunct="1">
              <a:buFontTx/>
              <a:buNone/>
            </a:pPr>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Unreasonably expensive meals will</a:t>
            </a:r>
            <a:r>
              <a:rPr lang="en-US" altLang="en-US" baseline="0" dirty="0">
                <a:latin typeface="Arial" panose="020B0604020202020204" pitchFamily="34" charset="0"/>
              </a:rPr>
              <a:t> be capped</a:t>
            </a:r>
            <a:r>
              <a:rPr lang="en-US" altLang="en-US" dirty="0">
                <a:latin typeface="Arial" panose="020B0604020202020204" pitchFamily="34" charset="0"/>
              </a:rPr>
              <a:t>. Gratuity for sit-down meals is limited to no more than 20% of meal total.  </a:t>
            </a:r>
          </a:p>
          <a:p>
            <a:pPr eaLnBrk="1" hangingPunct="1">
              <a:buFontTx/>
              <a:buNone/>
            </a:pP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50</a:t>
            </a:fld>
            <a:endParaRPr lang="en-US" dirty="0"/>
          </a:p>
        </p:txBody>
      </p:sp>
    </p:spTree>
    <p:extLst>
      <p:ext uri="{BB962C8B-B14F-4D97-AF65-F5344CB8AC3E}">
        <p14:creationId xmlns:p14="http://schemas.microsoft.com/office/powerpoint/2010/main" val="25197432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r>
              <a:rPr lang="en-US" sz="1200" kern="1200" dirty="0">
                <a:solidFill>
                  <a:schemeClr val="tx1"/>
                </a:solidFill>
                <a:effectLst/>
                <a:latin typeface="+mn-lt"/>
                <a:ea typeface="+mn-ea"/>
                <a:cs typeface="+mn-cs"/>
              </a:rPr>
              <a:t>*mileage or gas receipt, cannot be both.  IRS mileage rate for reimbursement is up 2.5 cents from last year. </a:t>
            </a: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51</a:t>
            </a:fld>
            <a:endParaRPr lang="en-US" dirty="0"/>
          </a:p>
        </p:txBody>
      </p:sp>
    </p:spTree>
    <p:extLst>
      <p:ext uri="{BB962C8B-B14F-4D97-AF65-F5344CB8AC3E}">
        <p14:creationId xmlns:p14="http://schemas.microsoft.com/office/powerpoint/2010/main" val="8203386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r>
              <a:rPr lang="en-US" altLang="en-US" dirty="0">
                <a:latin typeface="Arial" panose="020B0604020202020204" pitchFamily="34" charset="0"/>
              </a:rPr>
              <a:t>Unreasonably expensive meals will</a:t>
            </a:r>
            <a:r>
              <a:rPr lang="en-US" altLang="en-US" baseline="0" dirty="0">
                <a:latin typeface="Arial" panose="020B0604020202020204" pitchFamily="34" charset="0"/>
              </a:rPr>
              <a:t> be capped</a:t>
            </a:r>
            <a:r>
              <a:rPr lang="en-US" altLang="en-US" dirty="0">
                <a:latin typeface="Arial" panose="020B0604020202020204" pitchFamily="34" charset="0"/>
              </a:rPr>
              <a:t>. Gratuity for sit-down meals is limited to no more than 20% of meal total.  </a:t>
            </a:r>
          </a:p>
          <a:p>
            <a:pPr eaLnBrk="1" hangingPunct="1">
              <a:buFontTx/>
              <a:buNone/>
            </a:pPr>
            <a:endParaRPr lang="en-US" altLang="en-US" dirty="0">
              <a:latin typeface="Arial" panose="020B0604020202020204" pitchFamily="34" charset="0"/>
            </a:endParaRPr>
          </a:p>
          <a:p>
            <a:pPr eaLnBrk="1" hangingPunct="1">
              <a:buFontTx/>
              <a:buNone/>
            </a:pPr>
            <a:r>
              <a:rPr lang="en-US" altLang="en-US" baseline="0" dirty="0">
                <a:latin typeface="Arial" panose="020B0604020202020204" pitchFamily="34" charset="0"/>
              </a:rPr>
              <a:t>Advisor may change reimbursement amounts if request exceeds per day meal limit.</a:t>
            </a:r>
          </a:p>
          <a:p>
            <a:pPr eaLnBrk="1" hangingPunct="1">
              <a:buFontTx/>
              <a:buNone/>
            </a:pPr>
            <a:endParaRPr lang="en-US" altLang="en-US" baseline="0" dirty="0">
              <a:latin typeface="Arial" panose="020B0604020202020204" pitchFamily="34" charset="0"/>
            </a:endParaRPr>
          </a:p>
          <a:p>
            <a:pPr eaLnBrk="1" hangingPunct="1">
              <a:buFontTx/>
              <a:buNone/>
            </a:pPr>
            <a:r>
              <a:rPr lang="en-US" altLang="en-US" baseline="0" dirty="0">
                <a:latin typeface="Arial" panose="020B0604020202020204" pitchFamily="34" charset="0"/>
              </a:rPr>
              <a:t>For now, these are the reimbursement limits.  </a:t>
            </a:r>
          </a:p>
          <a:p>
            <a:pPr eaLnBrk="1" hangingPunct="1">
              <a:buFontTx/>
              <a:buNone/>
            </a:pPr>
            <a:endParaRPr lang="en-US" altLang="en-US" baseline="0" dirty="0">
              <a:latin typeface="Arial" panose="020B0604020202020204" pitchFamily="34" charset="0"/>
            </a:endParaRPr>
          </a:p>
          <a:p>
            <a:pPr eaLnBrk="1" hangingPunct="1">
              <a:buFontTx/>
              <a:buNone/>
            </a:pPr>
            <a:r>
              <a:rPr lang="en-US" altLang="en-US" b="1" baseline="0" dirty="0">
                <a:solidFill>
                  <a:srgbClr val="FF0000"/>
                </a:solidFill>
                <a:latin typeface="Arial" panose="020B0604020202020204" pitchFamily="34" charset="0"/>
              </a:rPr>
              <a:t>**not the signature page of the receipt.  Detail required.</a:t>
            </a:r>
            <a:endParaRPr lang="en-US" altLang="en-US" b="1" dirty="0">
              <a:solidFill>
                <a:srgbClr val="FF0000"/>
              </a:solidFill>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52</a:t>
            </a:fld>
            <a:endParaRPr lang="en-US" dirty="0"/>
          </a:p>
        </p:txBody>
      </p:sp>
    </p:spTree>
    <p:extLst>
      <p:ext uri="{BB962C8B-B14F-4D97-AF65-F5344CB8AC3E}">
        <p14:creationId xmlns:p14="http://schemas.microsoft.com/office/powerpoint/2010/main" val="337874525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r>
              <a:rPr lang="en-US" altLang="en-US" dirty="0">
                <a:latin typeface="Arial" panose="020B0604020202020204" pitchFamily="34" charset="0"/>
              </a:rPr>
              <a:t>E-Sports – gaming competitions where they invite non-RU students – we need their W-9 in addition to the prize form.</a:t>
            </a:r>
          </a:p>
          <a:p>
            <a:pPr eaLnBrk="1" hangingPunct="1">
              <a:buFontTx/>
              <a:buNone/>
            </a:pPr>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latin typeface="Arial" panose="020B0604020202020204" pitchFamily="34" charset="0"/>
              </a:rPr>
              <a:t>In-kind</a:t>
            </a:r>
            <a:r>
              <a:rPr lang="en-US" altLang="en-US" baseline="0" dirty="0">
                <a:latin typeface="Arial" panose="020B0604020202020204" pitchFamily="34" charset="0"/>
              </a:rPr>
              <a:t> (gift basket), if worth $100 or more, need prize form completed.</a:t>
            </a:r>
            <a:endParaRPr lang="en-US" altLang="en-US" dirty="0">
              <a:latin typeface="Arial" panose="020B0604020202020204" pitchFamily="34" charset="0"/>
            </a:endParaRPr>
          </a:p>
          <a:p>
            <a:pPr eaLnBrk="1" hangingPunct="1">
              <a:buFontTx/>
              <a:buNone/>
            </a:pP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53</a:t>
            </a:fld>
            <a:endParaRPr lang="en-US" dirty="0"/>
          </a:p>
        </p:txBody>
      </p:sp>
    </p:spTree>
    <p:extLst>
      <p:ext uri="{BB962C8B-B14F-4D97-AF65-F5344CB8AC3E}">
        <p14:creationId xmlns:p14="http://schemas.microsoft.com/office/powerpoint/2010/main" val="352685294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r>
              <a:rPr lang="en-US" altLang="en-US" dirty="0">
                <a:latin typeface="Arial" panose="020B0604020202020204" pitchFamily="34" charset="0"/>
              </a:rPr>
              <a:t>Under Vendors, we removed the “commonly used” specialty vendors on the list.  Treasurers now must manually add the vendor as Payee.  Advisors will check that they are on the approved list before approving.</a:t>
            </a:r>
          </a:p>
          <a:p>
            <a:pPr eaLnBrk="1" hangingPunct="1">
              <a:buFontTx/>
              <a:buNone/>
            </a:pPr>
            <a:endParaRPr lang="en-US" altLang="en-US" dirty="0">
              <a:latin typeface="Arial" panose="020B0604020202020204" pitchFamily="34" charset="0"/>
            </a:endParaRPr>
          </a:p>
          <a:p>
            <a:r>
              <a:rPr lang="en-US" dirty="0"/>
              <a:t>Gerlanda’s,</a:t>
            </a:r>
            <a:r>
              <a:rPr lang="en-US" baseline="0" dirty="0"/>
              <a:t> Szechuan Ichiban – PAY BY INVOICE, NOT OUT-OF-POCKET - let them know that you are a student organization (provide account name and number).  They will send student org an invoice.  Treasurer will need to create a check request and upload invoice in SABO system.</a:t>
            </a:r>
          </a:p>
          <a:p>
            <a:endParaRPr lang="en-US" baseline="0" dirty="0"/>
          </a:p>
          <a:p>
            <a:r>
              <a:rPr lang="en-US" baseline="0" dirty="0"/>
              <a:t>Specialty Catering for ethnic food vendors – OSI has a list updated monthly and distributed by Susan Romano, Associate Director.  Check with your Administrative Advisor before ordering.</a:t>
            </a:r>
            <a:endParaRPr lang="en-US" dirty="0"/>
          </a:p>
          <a:p>
            <a:pPr eaLnBrk="1" hangingPunct="1">
              <a:buFontTx/>
              <a:buNone/>
            </a:pP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54</a:t>
            </a:fld>
            <a:endParaRPr lang="en-US" dirty="0"/>
          </a:p>
        </p:txBody>
      </p:sp>
    </p:spTree>
    <p:extLst>
      <p:ext uri="{BB962C8B-B14F-4D97-AF65-F5344CB8AC3E}">
        <p14:creationId xmlns:p14="http://schemas.microsoft.com/office/powerpoint/2010/main" val="3469099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59D8E7-C2E1-9DB4-2340-198D409840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F859B6-4519-3626-3E8D-2D3FF2A4787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6653B404-A07F-05BB-A4AD-AE65D69F5954}"/>
              </a:ext>
            </a:extLst>
          </p:cNvPr>
          <p:cNvSpPr>
            <a:spLocks noGrp="1"/>
          </p:cNvSpPr>
          <p:nvPr>
            <p:ph type="body" idx="1"/>
          </p:nvPr>
        </p:nvSpPr>
        <p:spPr/>
        <p:txBody>
          <a:bodyPr/>
          <a:lstStyle/>
          <a:p>
            <a:pPr eaLnBrk="1" hangingPunct="1">
              <a:buFontTx/>
              <a:buNone/>
            </a:pPr>
            <a:r>
              <a:rPr lang="en-US" altLang="en-US" dirty="0">
                <a:latin typeface="Arial" panose="020B0604020202020204" pitchFamily="34" charset="0"/>
              </a:rPr>
              <a:t>Under Vendors, we removed the “commonly used” specialty vendors on the list.  Treasurers now must manually add the vendor as Payee.  Advisors will check that they are on the approved list before approving.</a:t>
            </a:r>
          </a:p>
          <a:p>
            <a:pPr eaLnBrk="1" hangingPunct="1">
              <a:buFontTx/>
              <a:buNone/>
            </a:pPr>
            <a:endParaRPr lang="en-US" altLang="en-US" dirty="0">
              <a:latin typeface="Arial" panose="020B0604020202020204" pitchFamily="34" charset="0"/>
            </a:endParaRPr>
          </a:p>
          <a:p>
            <a:r>
              <a:rPr lang="en-US" dirty="0"/>
              <a:t>Gerlanda’s,</a:t>
            </a:r>
            <a:r>
              <a:rPr lang="en-US" baseline="0" dirty="0"/>
              <a:t> Szechuan Ichiban – PAY BY INVOICE, NOT OUT-OF-POCKET - let them know that you are a student organization (provide account name and number).  They will send student org an invoice.  Treasurer will need to create a check request and upload invoice in SABO system.</a:t>
            </a:r>
          </a:p>
          <a:p>
            <a:endParaRPr lang="en-US" baseline="0" dirty="0"/>
          </a:p>
          <a:p>
            <a:r>
              <a:rPr lang="en-US" baseline="0" dirty="0"/>
              <a:t>Specialty Catering for ethnic food vendors – OSI has a list updated monthly and distributed by Susan Romano, Associate Director.  Check with your Administrative Advisor before ordering.</a:t>
            </a:r>
            <a:endParaRPr lang="en-US" dirty="0"/>
          </a:p>
          <a:p>
            <a:pPr eaLnBrk="1" hangingPunct="1">
              <a:buFontTx/>
              <a:buNone/>
            </a:pPr>
            <a:endParaRPr lang="en-US" altLang="en-US" dirty="0">
              <a:latin typeface="Arial" panose="020B0604020202020204" pitchFamily="34" charset="0"/>
            </a:endParaRPr>
          </a:p>
        </p:txBody>
      </p:sp>
      <p:sp>
        <p:nvSpPr>
          <p:cNvPr id="4" name="Slide Number Placeholder 3">
            <a:extLst>
              <a:ext uri="{FF2B5EF4-FFF2-40B4-BE49-F238E27FC236}">
                <a16:creationId xmlns:a16="http://schemas.microsoft.com/office/drawing/2014/main" id="{61F6A1E4-6284-1A2F-1E10-6BE87CF32EF9}"/>
              </a:ext>
            </a:extLst>
          </p:cNvPr>
          <p:cNvSpPr>
            <a:spLocks noGrp="1"/>
          </p:cNvSpPr>
          <p:nvPr>
            <p:ph type="sldNum" sz="quarter" idx="10"/>
          </p:nvPr>
        </p:nvSpPr>
        <p:spPr/>
        <p:txBody>
          <a:bodyPr/>
          <a:lstStyle/>
          <a:p>
            <a:fld id="{473D0F57-413E-674F-8397-4ACAFEAB9408}" type="slidenum">
              <a:rPr lang="en-US" smtClean="0"/>
              <a:t>55</a:t>
            </a:fld>
            <a:endParaRPr lang="en-US" dirty="0"/>
          </a:p>
        </p:txBody>
      </p:sp>
    </p:spTree>
    <p:extLst>
      <p:ext uri="{BB962C8B-B14F-4D97-AF65-F5344CB8AC3E}">
        <p14:creationId xmlns:p14="http://schemas.microsoft.com/office/powerpoint/2010/main" val="7273221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56</a:t>
            </a:fld>
            <a:endParaRPr lang="en-US" dirty="0"/>
          </a:p>
        </p:txBody>
      </p:sp>
    </p:spTree>
    <p:extLst>
      <p:ext uri="{BB962C8B-B14F-4D97-AF65-F5344CB8AC3E}">
        <p14:creationId xmlns:p14="http://schemas.microsoft.com/office/powerpoint/2010/main" val="221258000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D04F4D-4036-71FA-E554-80D4287B58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4DA717-B1C8-67EE-171D-5E7B03C6378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8A57292-0A7A-2BF5-6D8D-BE5D8E267DA6}"/>
              </a:ext>
            </a:extLst>
          </p:cNvPr>
          <p:cNvSpPr>
            <a:spLocks noGrp="1"/>
          </p:cNvSpPr>
          <p:nvPr>
            <p:ph type="body" idx="1"/>
          </p:nvPr>
        </p:nvSpPr>
        <p:spPr/>
        <p:txBody>
          <a:bodyPr/>
          <a:lstStyle/>
          <a:p>
            <a:pPr algn="l"/>
            <a:r>
              <a:rPr lang="en-US" sz="1400" b="1" dirty="0"/>
              <a:t>SABO System Encumber Funds</a:t>
            </a:r>
          </a:p>
          <a:p>
            <a:pPr marL="0" indent="0" algn="l">
              <a:buFont typeface="Wingdings" panose="05000000000000000000" pitchFamily="2" charset="2"/>
              <a:buNone/>
            </a:pPr>
            <a:r>
              <a:rPr lang="en-US" sz="1200" u="sng" dirty="0"/>
              <a:t>Previous State</a:t>
            </a:r>
            <a:r>
              <a:rPr lang="en-US" sz="1200" dirty="0"/>
              <a:t>: Funds are only deducted from student organization account line code balance </a:t>
            </a:r>
            <a:r>
              <a:rPr lang="en-US" sz="1200" u="sng" dirty="0"/>
              <a:t>after</a:t>
            </a:r>
            <a:r>
              <a:rPr lang="en-US" sz="1200" dirty="0"/>
              <a:t> SABO has approved for payment. (Approved status)</a:t>
            </a:r>
          </a:p>
          <a:p>
            <a:pPr marL="0" indent="0" algn="l">
              <a:buFont typeface="Wingdings" panose="05000000000000000000" pitchFamily="2" charset="2"/>
              <a:buNone/>
            </a:pPr>
            <a:r>
              <a:rPr lang="en-US" sz="1200" u="sng" dirty="0"/>
              <a:t>Future State</a:t>
            </a:r>
            <a:r>
              <a:rPr lang="en-US" sz="1200" dirty="0"/>
              <a:t>: Funds will be deducted from student organization account line code balance </a:t>
            </a:r>
            <a:r>
              <a:rPr lang="en-US" sz="1200" u="sng" dirty="0"/>
              <a:t>after</a:t>
            </a:r>
            <a:r>
              <a:rPr lang="en-US" sz="1200" dirty="0"/>
              <a:t> Treasurer submits the check request in the SABO Ledger System (Pending status)</a:t>
            </a:r>
          </a:p>
          <a:p>
            <a:pPr marL="0" indent="0" algn="l">
              <a:buFont typeface="Wingdings" panose="05000000000000000000" pitchFamily="2" charset="2"/>
              <a:buNone/>
            </a:pPr>
            <a:r>
              <a:rPr lang="en-US" sz="1200" dirty="0"/>
              <a:t>Prevents student organizations from overspending</a:t>
            </a:r>
          </a:p>
          <a:p>
            <a:pPr marL="0" indent="0" algn="l">
              <a:buFont typeface="Wingdings" panose="05000000000000000000" pitchFamily="2" charset="2"/>
              <a:buNone/>
            </a:pPr>
            <a:r>
              <a:rPr lang="en-US" sz="1200" dirty="0"/>
              <a:t>Provides real-time snapshot of available funds vs. committed funds</a:t>
            </a:r>
          </a:p>
          <a:p>
            <a:pPr eaLnBrk="1" hangingPunct="1">
              <a:buFontTx/>
              <a:buNone/>
            </a:pPr>
            <a:endParaRPr lang="en-US" altLang="en-US" dirty="0">
              <a:latin typeface="Arial" panose="020B0604020202020204" pitchFamily="34" charset="0"/>
            </a:endParaRPr>
          </a:p>
        </p:txBody>
      </p:sp>
      <p:sp>
        <p:nvSpPr>
          <p:cNvPr id="4" name="Slide Number Placeholder 3">
            <a:extLst>
              <a:ext uri="{FF2B5EF4-FFF2-40B4-BE49-F238E27FC236}">
                <a16:creationId xmlns:a16="http://schemas.microsoft.com/office/drawing/2014/main" id="{BCD1D781-39A1-5181-134A-1DEA8CC38303}"/>
              </a:ext>
            </a:extLst>
          </p:cNvPr>
          <p:cNvSpPr>
            <a:spLocks noGrp="1"/>
          </p:cNvSpPr>
          <p:nvPr>
            <p:ph type="sldNum" sz="quarter" idx="10"/>
          </p:nvPr>
        </p:nvSpPr>
        <p:spPr/>
        <p:txBody>
          <a:bodyPr/>
          <a:lstStyle/>
          <a:p>
            <a:fld id="{473D0F57-413E-674F-8397-4ACAFEAB9408}" type="slidenum">
              <a:rPr lang="en-US" smtClean="0"/>
              <a:t>57</a:t>
            </a:fld>
            <a:endParaRPr lang="en-US" dirty="0"/>
          </a:p>
        </p:txBody>
      </p:sp>
    </p:spTree>
    <p:extLst>
      <p:ext uri="{BB962C8B-B14F-4D97-AF65-F5344CB8AC3E}">
        <p14:creationId xmlns:p14="http://schemas.microsoft.com/office/powerpoint/2010/main" val="330274123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eaLnBrk="1" hangingPunct="1">
              <a:buFontTx/>
              <a:buNone/>
            </a:pPr>
            <a:r>
              <a:rPr lang="en-US" altLang="en-US" dirty="0">
                <a:latin typeface="Arial" panose="020B0604020202020204" pitchFamily="34" charset="0"/>
              </a:rPr>
              <a:t>Communication with your Advisor is KEY</a:t>
            </a:r>
          </a:p>
        </p:txBody>
      </p:sp>
      <p:sp>
        <p:nvSpPr>
          <p:cNvPr id="4" name="Slide Number Placeholder 3"/>
          <p:cNvSpPr>
            <a:spLocks noGrp="1"/>
          </p:cNvSpPr>
          <p:nvPr>
            <p:ph type="sldNum" sz="quarter" idx="10"/>
          </p:nvPr>
        </p:nvSpPr>
        <p:spPr/>
        <p:txBody>
          <a:bodyPr/>
          <a:lstStyle/>
          <a:p>
            <a:fld id="{473D0F57-413E-674F-8397-4ACAFEAB9408}" type="slidenum">
              <a:rPr lang="en-US" smtClean="0"/>
              <a:t>58</a:t>
            </a:fld>
            <a:endParaRPr lang="en-US" dirty="0"/>
          </a:p>
        </p:txBody>
      </p:sp>
    </p:spTree>
    <p:extLst>
      <p:ext uri="{BB962C8B-B14F-4D97-AF65-F5344CB8AC3E}">
        <p14:creationId xmlns:p14="http://schemas.microsoft.com/office/powerpoint/2010/main" val="343795866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baseline="0" dirty="0"/>
              <a:t>After review of the Treasurer’s Key, PowerPoint on Treasurer Refresher Training, Tip Sheets, Treasurers are required to take the mandatory quiz.  They will be given (3) tries and must score 80% or higher to pass.  35 questions (need 28 correct answers to pass).</a:t>
            </a:r>
          </a:p>
          <a:p>
            <a:endParaRPr lang="en-US" baseline="0" dirty="0"/>
          </a:p>
          <a:p>
            <a:r>
              <a:rPr lang="en-US" baseline="0" dirty="0"/>
              <a:t>Returning Treasurers who have taken the quiz in the past must re-take the quiz.</a:t>
            </a:r>
          </a:p>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59</a:t>
            </a:fld>
            <a:endParaRPr lang="en-US" dirty="0"/>
          </a:p>
        </p:txBody>
      </p:sp>
    </p:spTree>
    <p:extLst>
      <p:ext uri="{BB962C8B-B14F-4D97-AF65-F5344CB8AC3E}">
        <p14:creationId xmlns:p14="http://schemas.microsoft.com/office/powerpoint/2010/main" val="3065750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b="1" baseline="0" dirty="0"/>
              <a:t>All new registered Treasurers and Presidents (Read Only) for 2026-2027 should have access to the SABO System Ledger On-line.</a:t>
            </a:r>
            <a:r>
              <a:rPr lang="en-US" b="0" baseline="0" dirty="0"/>
              <a:t> </a:t>
            </a:r>
          </a:p>
          <a:p>
            <a:pPr marL="0" indent="0">
              <a:buFont typeface="Wingdings" panose="05000000000000000000" pitchFamily="2" charset="2"/>
              <a:buNone/>
            </a:pPr>
            <a:endParaRPr lang="en-US" b="0" baseline="0" dirty="0"/>
          </a:p>
          <a:p>
            <a:pPr marL="0" indent="0">
              <a:buFont typeface="Wingdings" panose="05000000000000000000" pitchFamily="2" charset="2"/>
              <a:buNone/>
            </a:pPr>
            <a:r>
              <a:rPr lang="en-US" b="0" baseline="0" dirty="0"/>
              <a:t>TEST access:  sabo.rutgers.edu</a:t>
            </a:r>
          </a:p>
          <a:p>
            <a:pPr marL="0" indent="0">
              <a:buFont typeface="Wingdings" panose="05000000000000000000" pitchFamily="2" charset="2"/>
              <a:buNone/>
            </a:pPr>
            <a:endParaRPr lang="en-US" b="0" baseline="0" dirty="0"/>
          </a:p>
          <a:p>
            <a:pPr marL="0" indent="0">
              <a:buFont typeface="Wingdings" panose="05000000000000000000" pitchFamily="2" charset="2"/>
              <a:buNone/>
            </a:pPr>
            <a:r>
              <a:rPr lang="en-US" b="0" baseline="0" dirty="0"/>
              <a:t>If you cannot log in, Email SABO@echo.rutgers.edu.  Reference your Account Name and Number.</a:t>
            </a:r>
          </a:p>
          <a:p>
            <a:pPr marL="0" indent="0">
              <a:buFont typeface="Wingdings" panose="05000000000000000000" pitchFamily="2" charset="2"/>
              <a:buNone/>
            </a:pPr>
            <a:endParaRPr lang="en-US" b="0" baseline="0" dirty="0"/>
          </a:p>
          <a:p>
            <a:pPr marL="0" indent="0">
              <a:buFont typeface="Wingdings" panose="05000000000000000000" pitchFamily="2" charset="2"/>
              <a:buNone/>
            </a:pPr>
            <a:r>
              <a:rPr lang="en-US" b="1" baseline="0" dirty="0"/>
              <a:t>If there was a change in officer since your initial registration, a Change of Officer form must be completed and submitted to OSI.  OSI informs SABO.  SABO makes the update on Fridays.</a:t>
            </a:r>
          </a:p>
        </p:txBody>
      </p:sp>
      <p:sp>
        <p:nvSpPr>
          <p:cNvPr id="4" name="Slide Number Placeholder 3"/>
          <p:cNvSpPr>
            <a:spLocks noGrp="1"/>
          </p:cNvSpPr>
          <p:nvPr>
            <p:ph type="sldNum" sz="quarter" idx="10"/>
          </p:nvPr>
        </p:nvSpPr>
        <p:spPr/>
        <p:txBody>
          <a:bodyPr/>
          <a:lstStyle/>
          <a:p>
            <a:fld id="{473D0F57-413E-674F-8397-4ACAFEAB9408}" type="slidenum">
              <a:rPr lang="en-US" smtClean="0"/>
              <a:t>6</a:t>
            </a:fld>
            <a:endParaRPr lang="en-US" dirty="0"/>
          </a:p>
        </p:txBody>
      </p:sp>
    </p:spTree>
    <p:extLst>
      <p:ext uri="{BB962C8B-B14F-4D97-AF65-F5344CB8AC3E}">
        <p14:creationId xmlns:p14="http://schemas.microsoft.com/office/powerpoint/2010/main" val="7955254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SABO normal operating hours 8:30 – 5pm, M-F.</a:t>
            </a:r>
          </a:p>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60</a:t>
            </a:fld>
            <a:endParaRPr lang="en-US" dirty="0"/>
          </a:p>
        </p:txBody>
      </p:sp>
    </p:spTree>
    <p:extLst>
      <p:ext uri="{BB962C8B-B14F-4D97-AF65-F5344CB8AC3E}">
        <p14:creationId xmlns:p14="http://schemas.microsoft.com/office/powerpoint/2010/main" val="50571493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After review of the Treasurer’s Key</a:t>
            </a:r>
            <a:r>
              <a:rPr lang="en-US" sz="1200" b="0" i="0" kern="1200" baseline="0" dirty="0">
                <a:solidFill>
                  <a:schemeClr val="tx1"/>
                </a:solidFill>
                <a:effectLst/>
                <a:latin typeface="+mn-lt"/>
                <a:ea typeface="+mn-ea"/>
                <a:cs typeface="+mn-cs"/>
              </a:rPr>
              <a:t> Handbook, Treasurer</a:t>
            </a:r>
            <a:r>
              <a:rPr lang="en-US" sz="1200" b="0" i="0" kern="1200" dirty="0">
                <a:solidFill>
                  <a:schemeClr val="tx1"/>
                </a:solidFill>
                <a:effectLst/>
                <a:latin typeface="+mn-lt"/>
                <a:ea typeface="+mn-ea"/>
                <a:cs typeface="+mn-cs"/>
              </a:rPr>
              <a:t> Training PowerPoint and Tip Sheets please take the mandatory quiz. You will be given three (3) tries and must have a score of 80 or higher to pass, which is equivalent to a score of 28 points out of 35.</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Returning</a:t>
            </a:r>
            <a:r>
              <a:rPr lang="en-US" sz="1200" b="0" i="0" kern="1200" baseline="0" dirty="0">
                <a:solidFill>
                  <a:schemeClr val="tx1"/>
                </a:solidFill>
                <a:effectLst/>
                <a:latin typeface="+mn-lt"/>
                <a:ea typeface="+mn-ea"/>
                <a:cs typeface="+mn-cs"/>
              </a:rPr>
              <a:t> Treasurers who have taken the quiz in the past must re-take the quiz every year.</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baseline="0" dirty="0">
              <a:solidFill>
                <a:schemeClr val="tx1"/>
              </a:solidFill>
              <a:effectLst/>
              <a:latin typeface="+mn-lt"/>
              <a:ea typeface="+mn-ea"/>
              <a:cs typeface="+mn-cs"/>
            </a:endParaRPr>
          </a:p>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61</a:t>
            </a:fld>
            <a:endParaRPr lang="en-US" dirty="0"/>
          </a:p>
        </p:txBody>
      </p:sp>
    </p:spTree>
    <p:extLst>
      <p:ext uri="{BB962C8B-B14F-4D97-AF65-F5344CB8AC3E}">
        <p14:creationId xmlns:p14="http://schemas.microsoft.com/office/powerpoint/2010/main" val="1508662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62</a:t>
            </a:fld>
            <a:endParaRPr lang="en-US" dirty="0"/>
          </a:p>
        </p:txBody>
      </p:sp>
    </p:spTree>
    <p:extLst>
      <p:ext uri="{BB962C8B-B14F-4D97-AF65-F5344CB8AC3E}">
        <p14:creationId xmlns:p14="http://schemas.microsoft.com/office/powerpoint/2010/main" val="15086625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473D0F57-413E-674F-8397-4ACAFEAB9408}" type="slidenum">
              <a:rPr lang="en-US" smtClean="0"/>
              <a:t>63</a:t>
            </a:fld>
            <a:endParaRPr lang="en-US" dirty="0"/>
          </a:p>
        </p:txBody>
      </p:sp>
    </p:spTree>
    <p:extLst>
      <p:ext uri="{BB962C8B-B14F-4D97-AF65-F5344CB8AC3E}">
        <p14:creationId xmlns:p14="http://schemas.microsoft.com/office/powerpoint/2010/main" val="2137475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7</a:t>
            </a:fld>
            <a:endParaRPr lang="en-US" dirty="0"/>
          </a:p>
        </p:txBody>
      </p:sp>
    </p:spTree>
    <p:extLst>
      <p:ext uri="{BB962C8B-B14F-4D97-AF65-F5344CB8AC3E}">
        <p14:creationId xmlns:p14="http://schemas.microsoft.com/office/powerpoint/2010/main" val="3941646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en-US" sz="1200" i="1" dirty="0">
                <a:cs typeface="Arial" panose="020B0604020202020204" pitchFamily="34" charset="0"/>
              </a:rPr>
              <a:t>Both officers</a:t>
            </a:r>
            <a:r>
              <a:rPr lang="en-US" altLang="en-US" sz="1200" i="1" baseline="0" dirty="0">
                <a:cs typeface="Arial" panose="020B0604020202020204" pitchFamily="34" charset="0"/>
              </a:rPr>
              <a:t> have responsibility in ensuring that their revenues (approved allocation) and expenses reflect completely and accurately.</a:t>
            </a:r>
          </a:p>
          <a:p>
            <a:endParaRPr lang="en-US" altLang="en-US" dirty="0">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a:t>We observed instances where a student is a Treasurer in one organization and President in another.  We can only enter 1 role in the system so they will be coded as TREASURER for both.</a:t>
            </a:r>
          </a:p>
          <a:p>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8</a:t>
            </a:fld>
            <a:endParaRPr lang="en-US" dirty="0"/>
          </a:p>
        </p:txBody>
      </p:sp>
    </p:spTree>
    <p:extLst>
      <p:ext uri="{BB962C8B-B14F-4D97-AF65-F5344CB8AC3E}">
        <p14:creationId xmlns:p14="http://schemas.microsoft.com/office/powerpoint/2010/main" val="2163588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altLang="en-US" dirty="0">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473D0F57-413E-674F-8397-4ACAFEAB9408}" type="slidenum">
              <a:rPr lang="en-US" smtClean="0"/>
              <a:t>9</a:t>
            </a:fld>
            <a:endParaRPr lang="en-US" dirty="0"/>
          </a:p>
        </p:txBody>
      </p:sp>
    </p:spTree>
    <p:extLst>
      <p:ext uri="{BB962C8B-B14F-4D97-AF65-F5344CB8AC3E}">
        <p14:creationId xmlns:p14="http://schemas.microsoft.com/office/powerpoint/2010/main" val="3599306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8C673-106C-41B4-A3EC-24A1CEFA97CE}"/>
              </a:ext>
            </a:extLst>
          </p:cNvPr>
          <p:cNvSpPr>
            <a:spLocks noGrp="1"/>
          </p:cNvSpPr>
          <p:nvPr>
            <p:ph type="ctrTitle"/>
          </p:nvPr>
        </p:nvSpPr>
        <p:spPr>
          <a:xfrm>
            <a:off x="1524000" y="1122363"/>
            <a:ext cx="9144000" cy="2387600"/>
          </a:xfrm>
          <a:prstGeom prst="rect">
            <a:avLst/>
          </a:prstGeom>
        </p:spPr>
        <p:txBody>
          <a:bodyPr anchor="b"/>
          <a:lstStyle>
            <a:lvl1pPr algn="ctr">
              <a:defRPr sz="6000" b="1">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59891DD1-46AE-42A1-88CF-3FFE604C6F5F}"/>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4" name="Picture 3" descr="A black background with white text&#10;&#10;Description automatically generated">
            <a:extLst>
              <a:ext uri="{FF2B5EF4-FFF2-40B4-BE49-F238E27FC236}">
                <a16:creationId xmlns:a16="http://schemas.microsoft.com/office/drawing/2014/main" id="{CCF51622-18DB-092A-15C4-3189C70EC6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70400" y="5735637"/>
            <a:ext cx="3251200" cy="723900"/>
          </a:xfrm>
          <a:prstGeom prst="rect">
            <a:avLst/>
          </a:prstGeom>
        </p:spPr>
      </p:pic>
    </p:spTree>
    <p:extLst>
      <p:ext uri="{BB962C8B-B14F-4D97-AF65-F5344CB8AC3E}">
        <p14:creationId xmlns:p14="http://schemas.microsoft.com/office/powerpoint/2010/main" val="32688003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358C1D-CA9C-44AB-8264-DFB6FC717B1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1FA216-F0DE-4031-A038-DD7A163CB3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1">
            <a:extLst>
              <a:ext uri="{FF2B5EF4-FFF2-40B4-BE49-F238E27FC236}">
                <a16:creationId xmlns:a16="http://schemas.microsoft.com/office/drawing/2014/main" id="{A47B1597-9325-4F02-A2B2-F73A7E8C9C3F}"/>
              </a:ext>
            </a:extLst>
          </p:cNvPr>
          <p:cNvSpPr>
            <a:spLocks noGrp="1"/>
          </p:cNvSpPr>
          <p:nvPr>
            <p:ph type="title"/>
          </p:nvPr>
        </p:nvSpPr>
        <p:spPr>
          <a:xfrm>
            <a:off x="838200" y="261071"/>
            <a:ext cx="10515600" cy="1214132"/>
          </a:xfrm>
        </p:spPr>
        <p:txBody>
          <a:bodyPr anchor="b" anchorCtr="0"/>
          <a:lstStyle>
            <a:lvl1pPr>
              <a:defRPr sz="4000"/>
            </a:lvl1pPr>
          </a:lstStyle>
          <a:p>
            <a:r>
              <a:rPr lang="en-US"/>
              <a:t>Click to edit Master title style</a:t>
            </a:r>
          </a:p>
        </p:txBody>
      </p:sp>
      <p:sp>
        <p:nvSpPr>
          <p:cNvPr id="11" name="Rectangle 10">
            <a:extLst>
              <a:ext uri="{FF2B5EF4-FFF2-40B4-BE49-F238E27FC236}">
                <a16:creationId xmlns:a16="http://schemas.microsoft.com/office/drawing/2014/main" id="{5D4F8D8F-4940-4422-9218-D9DBF4B06647}"/>
              </a:ext>
            </a:extLst>
          </p:cNvPr>
          <p:cNvSpPr/>
          <p:nvPr userDrawn="1"/>
        </p:nvSpPr>
        <p:spPr>
          <a:xfrm>
            <a:off x="838200" y="1475203"/>
            <a:ext cx="3850758" cy="138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2" name="Picture 1" descr="A black background with red text&#10;&#10;Description automatically generated">
            <a:extLst>
              <a:ext uri="{FF2B5EF4-FFF2-40B4-BE49-F238E27FC236}">
                <a16:creationId xmlns:a16="http://schemas.microsoft.com/office/drawing/2014/main" id="{C1C411FB-62E4-2F5E-3C40-588663C50C8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83255" cy="397053"/>
          </a:xfrm>
          <a:prstGeom prst="rect">
            <a:avLst/>
          </a:prstGeom>
        </p:spPr>
      </p:pic>
      <p:sp>
        <p:nvSpPr>
          <p:cNvPr id="5" name="Footer Placeholder 4">
            <a:extLst>
              <a:ext uri="{FF2B5EF4-FFF2-40B4-BE49-F238E27FC236}">
                <a16:creationId xmlns:a16="http://schemas.microsoft.com/office/drawing/2014/main" id="{04BBEF7F-1187-2714-335A-CA23209B01EA}"/>
              </a:ext>
            </a:extLst>
          </p:cNvPr>
          <p:cNvSpPr>
            <a:spLocks noGrp="1"/>
          </p:cNvSpPr>
          <p:nvPr>
            <p:ph type="ftr" sz="quarter" idx="3"/>
          </p:nvPr>
        </p:nvSpPr>
        <p:spPr>
          <a:xfrm>
            <a:off x="838200" y="6356350"/>
            <a:ext cx="5123120" cy="365125"/>
          </a:xfrm>
          <a:prstGeom prst="rect">
            <a:avLst/>
          </a:prstGeom>
        </p:spPr>
        <p:txBody>
          <a:bodyPr vert="horz" lIns="91440" tIns="45720" rIns="91440" bIns="45720" rtlCol="0" anchor="ctr"/>
          <a:lstStyle>
            <a:lvl1pPr algn="l">
              <a:defRPr sz="1200" b="0" i="0">
                <a:solidFill>
                  <a:schemeClr val="accent1"/>
                </a:solidFill>
                <a:latin typeface="Arial" panose="020B0604020202020204" pitchFamily="34" charset="0"/>
              </a:defRPr>
            </a:lvl1pPr>
          </a:lstStyle>
          <a:p>
            <a:endParaRPr lang="en-US" dirty="0"/>
          </a:p>
        </p:txBody>
      </p:sp>
    </p:spTree>
    <p:extLst>
      <p:ext uri="{BB962C8B-B14F-4D97-AF65-F5344CB8AC3E}">
        <p14:creationId xmlns:p14="http://schemas.microsoft.com/office/powerpoint/2010/main" val="30395554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358C1D-CA9C-44AB-8264-DFB6FC717B1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1FA216-F0DE-4031-A038-DD7A163CB3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06748831-33B6-8279-672C-5E6BACE8F123}"/>
              </a:ext>
            </a:extLst>
          </p:cNvPr>
          <p:cNvSpPr/>
          <p:nvPr userDrawn="1"/>
        </p:nvSpPr>
        <p:spPr>
          <a:xfrm>
            <a:off x="0" y="1"/>
            <a:ext cx="12192000" cy="16134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0" name="Title 1">
            <a:extLst>
              <a:ext uri="{FF2B5EF4-FFF2-40B4-BE49-F238E27FC236}">
                <a16:creationId xmlns:a16="http://schemas.microsoft.com/office/drawing/2014/main" id="{A47B1597-9325-4F02-A2B2-F73A7E8C9C3F}"/>
              </a:ext>
            </a:extLst>
          </p:cNvPr>
          <p:cNvSpPr>
            <a:spLocks noGrp="1"/>
          </p:cNvSpPr>
          <p:nvPr>
            <p:ph type="title"/>
          </p:nvPr>
        </p:nvSpPr>
        <p:spPr>
          <a:xfrm>
            <a:off x="838200" y="261071"/>
            <a:ext cx="10515600" cy="1214132"/>
          </a:xfrm>
        </p:spPr>
        <p:txBody>
          <a:bodyPr anchor="b" anchorCtr="0"/>
          <a:lstStyle>
            <a:lvl1pPr>
              <a:defRPr sz="4000">
                <a:solidFill>
                  <a:schemeClr val="bg1"/>
                </a:solidFill>
              </a:defRPr>
            </a:lvl1pPr>
          </a:lstStyle>
          <a:p>
            <a:r>
              <a:rPr lang="en-US"/>
              <a:t>Click to edit Master title style</a:t>
            </a:r>
          </a:p>
        </p:txBody>
      </p:sp>
      <p:pic>
        <p:nvPicPr>
          <p:cNvPr id="5" name="Picture 4" descr="A black background with red text&#10;&#10;Description automatically generated">
            <a:extLst>
              <a:ext uri="{FF2B5EF4-FFF2-40B4-BE49-F238E27FC236}">
                <a16:creationId xmlns:a16="http://schemas.microsoft.com/office/drawing/2014/main" id="{A2FB7BFA-7994-F4E1-73BB-C29E0C2213B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83255" cy="397053"/>
          </a:xfrm>
          <a:prstGeom prst="rect">
            <a:avLst/>
          </a:prstGeom>
        </p:spPr>
      </p:pic>
      <p:sp>
        <p:nvSpPr>
          <p:cNvPr id="6" name="Footer Placeholder 4">
            <a:extLst>
              <a:ext uri="{FF2B5EF4-FFF2-40B4-BE49-F238E27FC236}">
                <a16:creationId xmlns:a16="http://schemas.microsoft.com/office/drawing/2014/main" id="{774AA11B-056B-5FC9-150E-6C54E4825870}"/>
              </a:ext>
            </a:extLst>
          </p:cNvPr>
          <p:cNvSpPr>
            <a:spLocks noGrp="1"/>
          </p:cNvSpPr>
          <p:nvPr>
            <p:ph type="ftr" sz="quarter" idx="3"/>
          </p:nvPr>
        </p:nvSpPr>
        <p:spPr>
          <a:xfrm>
            <a:off x="838200" y="6356350"/>
            <a:ext cx="5123120" cy="365125"/>
          </a:xfrm>
          <a:prstGeom prst="rect">
            <a:avLst/>
          </a:prstGeom>
        </p:spPr>
        <p:txBody>
          <a:bodyPr vert="horz" lIns="91440" tIns="45720" rIns="91440" bIns="45720" rtlCol="0" anchor="ctr"/>
          <a:lstStyle>
            <a:lvl1pPr algn="l">
              <a:defRPr sz="1200" b="0" i="0">
                <a:solidFill>
                  <a:schemeClr val="accent1"/>
                </a:solidFill>
                <a:latin typeface="Arial" panose="020B0604020202020204" pitchFamily="34" charset="0"/>
              </a:defRPr>
            </a:lvl1pPr>
          </a:lstStyle>
          <a:p>
            <a:endParaRPr lang="en-US" dirty="0"/>
          </a:p>
        </p:txBody>
      </p:sp>
    </p:spTree>
    <p:extLst>
      <p:ext uri="{BB962C8B-B14F-4D97-AF65-F5344CB8AC3E}">
        <p14:creationId xmlns:p14="http://schemas.microsoft.com/office/powerpoint/2010/main" val="2813443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bg>
      <p:bgPr>
        <a:solidFill>
          <a:schemeClr val="tx2"/>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7358C1D-CA9C-44AB-8264-DFB6FC717B13}"/>
              </a:ext>
            </a:extLst>
          </p:cNvPr>
          <p:cNvSpPr>
            <a:spLocks noGrp="1"/>
          </p:cNvSpPr>
          <p:nvPr>
            <p:ph sz="half" idx="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71FA216-F0DE-4031-A038-DD7A163CB316}"/>
              </a:ext>
            </a:extLst>
          </p:cNvPr>
          <p:cNvSpPr>
            <a:spLocks noGrp="1"/>
          </p:cNvSpPr>
          <p:nvPr>
            <p:ph sz="half" idx="2"/>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D0B140BA-EF6D-4B85-AE4B-5601D132A353}"/>
              </a:ext>
            </a:extLst>
          </p:cNvPr>
          <p:cNvSpPr>
            <a:spLocks noGrp="1"/>
          </p:cNvSpPr>
          <p:nvPr>
            <p:ph type="ftr" sz="quarter" idx="3"/>
          </p:nvPr>
        </p:nvSpPr>
        <p:spPr>
          <a:xfrm>
            <a:off x="838200" y="6356350"/>
            <a:ext cx="5123120" cy="365125"/>
          </a:xfrm>
          <a:prstGeom prst="rect">
            <a:avLst/>
          </a:prstGeom>
        </p:spPr>
        <p:txBody>
          <a:bodyPr vert="horz" lIns="91440" tIns="45720" rIns="91440" bIns="45720" rtlCol="0" anchor="ctr"/>
          <a:lstStyle>
            <a:lvl1pPr algn="l">
              <a:defRPr sz="1200" b="0" i="0">
                <a:solidFill>
                  <a:schemeClr val="accent2"/>
                </a:solidFill>
                <a:latin typeface="Arial" panose="020B0604020202020204" pitchFamily="34" charset="0"/>
              </a:defRPr>
            </a:lvl1pPr>
          </a:lstStyle>
          <a:p>
            <a:endParaRPr lang="en-US" dirty="0"/>
          </a:p>
        </p:txBody>
      </p:sp>
      <p:sp>
        <p:nvSpPr>
          <p:cNvPr id="12" name="Rectangle 11">
            <a:extLst>
              <a:ext uri="{FF2B5EF4-FFF2-40B4-BE49-F238E27FC236}">
                <a16:creationId xmlns:a16="http://schemas.microsoft.com/office/drawing/2014/main" id="{999E8538-02B5-4156-AEA4-AF23C6E4DEFB}"/>
              </a:ext>
            </a:extLst>
          </p:cNvPr>
          <p:cNvSpPr/>
          <p:nvPr userDrawn="1"/>
        </p:nvSpPr>
        <p:spPr>
          <a:xfrm>
            <a:off x="0" y="1"/>
            <a:ext cx="12192000" cy="14752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3" name="Title 1">
            <a:extLst>
              <a:ext uri="{FF2B5EF4-FFF2-40B4-BE49-F238E27FC236}">
                <a16:creationId xmlns:a16="http://schemas.microsoft.com/office/drawing/2014/main" id="{B6B87853-1A39-4506-BF36-FF295228FA7C}"/>
              </a:ext>
            </a:extLst>
          </p:cNvPr>
          <p:cNvSpPr>
            <a:spLocks noGrp="1"/>
          </p:cNvSpPr>
          <p:nvPr>
            <p:ph type="title"/>
          </p:nvPr>
        </p:nvSpPr>
        <p:spPr>
          <a:xfrm>
            <a:off x="838200" y="261071"/>
            <a:ext cx="10515600" cy="1214132"/>
          </a:xfrm>
          <a:prstGeom prst="rect">
            <a:avLst/>
          </a:prstGeom>
        </p:spPr>
        <p:txBody>
          <a:bodyPr anchor="b" anchorCtr="0"/>
          <a:lstStyle>
            <a:lvl1pPr>
              <a:defRPr sz="4000">
                <a:solidFill>
                  <a:schemeClr val="bg1"/>
                </a:solidFill>
              </a:defRPr>
            </a:lvl1pPr>
          </a:lstStyle>
          <a:p>
            <a:r>
              <a:rPr lang="en-US"/>
              <a:t>Click to edit Master title style</a:t>
            </a:r>
          </a:p>
        </p:txBody>
      </p:sp>
      <p:pic>
        <p:nvPicPr>
          <p:cNvPr id="2" name="Picture 1" descr="A black background with white text&#10;&#10;Description automatically generated">
            <a:extLst>
              <a:ext uri="{FF2B5EF4-FFF2-40B4-BE49-F238E27FC236}">
                <a16:creationId xmlns:a16="http://schemas.microsoft.com/office/drawing/2014/main" id="{02BC5000-2248-8595-1CBE-65EAA8A154B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64792" cy="392942"/>
          </a:xfrm>
          <a:prstGeom prst="rect">
            <a:avLst/>
          </a:prstGeom>
        </p:spPr>
      </p:pic>
    </p:spTree>
    <p:extLst>
      <p:ext uri="{BB962C8B-B14F-4D97-AF65-F5344CB8AC3E}">
        <p14:creationId xmlns:p14="http://schemas.microsoft.com/office/powerpoint/2010/main" val="4137562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8117DA-4349-43EF-8087-60C0F5B49B07}"/>
              </a:ext>
            </a:extLst>
          </p:cNvPr>
          <p:cNvSpPr>
            <a:spLocks noGrp="1"/>
          </p:cNvSpPr>
          <p:nvPr>
            <p:ph type="body" idx="1"/>
          </p:nvPr>
        </p:nvSpPr>
        <p:spPr>
          <a:xfrm>
            <a:off x="839788" y="1681163"/>
            <a:ext cx="5157787"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1601DD-AB6F-48E2-B31D-1C38A74F4A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0D93A-93F0-4EEF-9759-2A570C618BD1}"/>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01C16C-2131-4289-924D-285A19A0A5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4034B956-B226-4887-B656-54517149BBED}"/>
              </a:ext>
            </a:extLst>
          </p:cNvPr>
          <p:cNvSpPr>
            <a:spLocks noGrp="1"/>
          </p:cNvSpPr>
          <p:nvPr>
            <p:ph type="title"/>
          </p:nvPr>
        </p:nvSpPr>
        <p:spPr>
          <a:xfrm>
            <a:off x="838200" y="261071"/>
            <a:ext cx="10515600" cy="1214132"/>
          </a:xfrm>
        </p:spPr>
        <p:txBody>
          <a:bodyPr anchor="b" anchorCtr="0"/>
          <a:lstStyle>
            <a:lvl1pPr>
              <a:defRPr sz="4000"/>
            </a:lvl1pPr>
          </a:lstStyle>
          <a:p>
            <a:r>
              <a:rPr lang="en-US"/>
              <a:t>Click to edit Master title style</a:t>
            </a:r>
          </a:p>
        </p:txBody>
      </p:sp>
      <p:sp>
        <p:nvSpPr>
          <p:cNvPr id="13" name="Rectangle 12">
            <a:extLst>
              <a:ext uri="{FF2B5EF4-FFF2-40B4-BE49-F238E27FC236}">
                <a16:creationId xmlns:a16="http://schemas.microsoft.com/office/drawing/2014/main" id="{D51459FE-4337-4C5F-B25B-8DE8A039B152}"/>
              </a:ext>
            </a:extLst>
          </p:cNvPr>
          <p:cNvSpPr/>
          <p:nvPr userDrawn="1"/>
        </p:nvSpPr>
        <p:spPr>
          <a:xfrm>
            <a:off x="838200" y="1475203"/>
            <a:ext cx="3850758" cy="138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2" name="Picture 1" descr="A black background with red text&#10;&#10;Description automatically generated">
            <a:extLst>
              <a:ext uri="{FF2B5EF4-FFF2-40B4-BE49-F238E27FC236}">
                <a16:creationId xmlns:a16="http://schemas.microsoft.com/office/drawing/2014/main" id="{665750E3-2C88-1389-FC3F-F646389FB950}"/>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83255" cy="397053"/>
          </a:xfrm>
          <a:prstGeom prst="rect">
            <a:avLst/>
          </a:prstGeom>
        </p:spPr>
      </p:pic>
      <p:sp>
        <p:nvSpPr>
          <p:cNvPr id="7" name="Footer Placeholder 4">
            <a:extLst>
              <a:ext uri="{FF2B5EF4-FFF2-40B4-BE49-F238E27FC236}">
                <a16:creationId xmlns:a16="http://schemas.microsoft.com/office/drawing/2014/main" id="{4BDF6941-61CC-4DB1-F1F0-4A8DDE2004C7}"/>
              </a:ext>
            </a:extLst>
          </p:cNvPr>
          <p:cNvSpPr>
            <a:spLocks noGrp="1"/>
          </p:cNvSpPr>
          <p:nvPr>
            <p:ph type="ftr" sz="quarter" idx="10"/>
          </p:nvPr>
        </p:nvSpPr>
        <p:spPr>
          <a:xfrm>
            <a:off x="838200" y="6356350"/>
            <a:ext cx="5123120" cy="365125"/>
          </a:xfrm>
          <a:prstGeom prst="rect">
            <a:avLst/>
          </a:prstGeom>
        </p:spPr>
        <p:txBody>
          <a:bodyPr vert="horz" lIns="91440" tIns="45720" rIns="91440" bIns="45720" rtlCol="0" anchor="ctr"/>
          <a:lstStyle>
            <a:lvl1pPr algn="l">
              <a:defRPr sz="1200" b="0" i="0">
                <a:solidFill>
                  <a:schemeClr val="accent1"/>
                </a:solidFill>
                <a:latin typeface="Arial" panose="020B0604020202020204" pitchFamily="34" charset="0"/>
              </a:defRPr>
            </a:lvl1pPr>
          </a:lstStyle>
          <a:p>
            <a:endParaRPr lang="en-US" dirty="0"/>
          </a:p>
        </p:txBody>
      </p:sp>
    </p:spTree>
    <p:extLst>
      <p:ext uri="{BB962C8B-B14F-4D97-AF65-F5344CB8AC3E}">
        <p14:creationId xmlns:p14="http://schemas.microsoft.com/office/powerpoint/2010/main" val="32841579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8042225-A079-811D-DF3F-AEC6516A1918}"/>
              </a:ext>
            </a:extLst>
          </p:cNvPr>
          <p:cNvSpPr/>
          <p:nvPr userDrawn="1"/>
        </p:nvSpPr>
        <p:spPr>
          <a:xfrm>
            <a:off x="0" y="1"/>
            <a:ext cx="12192000" cy="16134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3" name="Text Placeholder 2">
            <a:extLst>
              <a:ext uri="{FF2B5EF4-FFF2-40B4-BE49-F238E27FC236}">
                <a16:creationId xmlns:a16="http://schemas.microsoft.com/office/drawing/2014/main" id="{248117DA-4349-43EF-8087-60C0F5B49B07}"/>
              </a:ext>
            </a:extLst>
          </p:cNvPr>
          <p:cNvSpPr>
            <a:spLocks noGrp="1"/>
          </p:cNvSpPr>
          <p:nvPr>
            <p:ph type="body" idx="1"/>
          </p:nvPr>
        </p:nvSpPr>
        <p:spPr>
          <a:xfrm>
            <a:off x="839788" y="1681163"/>
            <a:ext cx="5157787"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1601DD-AB6F-48E2-B31D-1C38A74F4AD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0D93A-93F0-4EEF-9759-2A570C618BD1}"/>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01C16C-2131-4289-924D-285A19A0A5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4034B956-B226-4887-B656-54517149BBED}"/>
              </a:ext>
            </a:extLst>
          </p:cNvPr>
          <p:cNvSpPr>
            <a:spLocks noGrp="1"/>
          </p:cNvSpPr>
          <p:nvPr>
            <p:ph type="title"/>
          </p:nvPr>
        </p:nvSpPr>
        <p:spPr>
          <a:xfrm>
            <a:off x="838200" y="261071"/>
            <a:ext cx="10515600" cy="1214132"/>
          </a:xfrm>
        </p:spPr>
        <p:txBody>
          <a:bodyPr anchor="b" anchorCtr="0"/>
          <a:lstStyle>
            <a:lvl1pPr>
              <a:defRPr sz="4000">
                <a:solidFill>
                  <a:schemeClr val="bg1"/>
                </a:solidFill>
              </a:defRPr>
            </a:lvl1pPr>
          </a:lstStyle>
          <a:p>
            <a:r>
              <a:rPr lang="en-US"/>
              <a:t>Click to edit Master title style</a:t>
            </a:r>
          </a:p>
        </p:txBody>
      </p:sp>
      <p:pic>
        <p:nvPicPr>
          <p:cNvPr id="7" name="Picture 6" descr="A black background with red text&#10;&#10;Description automatically generated">
            <a:extLst>
              <a:ext uri="{FF2B5EF4-FFF2-40B4-BE49-F238E27FC236}">
                <a16:creationId xmlns:a16="http://schemas.microsoft.com/office/drawing/2014/main" id="{A877062E-0759-652E-B65B-92FDDF95F2D4}"/>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83255" cy="397053"/>
          </a:xfrm>
          <a:prstGeom prst="rect">
            <a:avLst/>
          </a:prstGeom>
        </p:spPr>
      </p:pic>
      <p:sp>
        <p:nvSpPr>
          <p:cNvPr id="8" name="Footer Placeholder 4">
            <a:extLst>
              <a:ext uri="{FF2B5EF4-FFF2-40B4-BE49-F238E27FC236}">
                <a16:creationId xmlns:a16="http://schemas.microsoft.com/office/drawing/2014/main" id="{C263715E-571D-A4EE-98C5-FF61AC633A93}"/>
              </a:ext>
            </a:extLst>
          </p:cNvPr>
          <p:cNvSpPr>
            <a:spLocks noGrp="1"/>
          </p:cNvSpPr>
          <p:nvPr>
            <p:ph type="ftr" sz="quarter" idx="10"/>
          </p:nvPr>
        </p:nvSpPr>
        <p:spPr>
          <a:xfrm>
            <a:off x="838200" y="6356350"/>
            <a:ext cx="5123120" cy="365125"/>
          </a:xfrm>
          <a:prstGeom prst="rect">
            <a:avLst/>
          </a:prstGeom>
        </p:spPr>
        <p:txBody>
          <a:bodyPr vert="horz" lIns="91440" tIns="45720" rIns="91440" bIns="45720" rtlCol="0" anchor="ctr"/>
          <a:lstStyle>
            <a:lvl1pPr algn="l">
              <a:defRPr sz="1200" b="0" i="0">
                <a:solidFill>
                  <a:schemeClr val="accent1"/>
                </a:solidFill>
                <a:latin typeface="Arial" panose="020B0604020202020204" pitchFamily="34" charset="0"/>
              </a:defRPr>
            </a:lvl1pPr>
          </a:lstStyle>
          <a:p>
            <a:endParaRPr lang="en-US" dirty="0"/>
          </a:p>
        </p:txBody>
      </p:sp>
    </p:spTree>
    <p:extLst>
      <p:ext uri="{BB962C8B-B14F-4D97-AF65-F5344CB8AC3E}">
        <p14:creationId xmlns:p14="http://schemas.microsoft.com/office/powerpoint/2010/main" val="32023515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mparison">
    <p:bg>
      <p:bgPr>
        <a:solidFill>
          <a:schemeClr val="tx2"/>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8117DA-4349-43EF-8087-60C0F5B49B07}"/>
              </a:ext>
            </a:extLst>
          </p:cNvPr>
          <p:cNvSpPr>
            <a:spLocks noGrp="1"/>
          </p:cNvSpPr>
          <p:nvPr>
            <p:ph type="body" idx="1"/>
          </p:nvPr>
        </p:nvSpPr>
        <p:spPr>
          <a:xfrm>
            <a:off x="839788" y="1681163"/>
            <a:ext cx="5157787"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1601DD-AB6F-48E2-B31D-1C38A74F4AD8}"/>
              </a:ext>
            </a:extLst>
          </p:cNvPr>
          <p:cNvSpPr>
            <a:spLocks noGrp="1"/>
          </p:cNvSpPr>
          <p:nvPr>
            <p:ph sz="half" idx="2"/>
          </p:nvPr>
        </p:nvSpPr>
        <p:spPr>
          <a:xfrm>
            <a:off x="839788" y="2505075"/>
            <a:ext cx="5157787"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0D93A-93F0-4EEF-9759-2A570C618BD1}"/>
              </a:ext>
            </a:extLst>
          </p:cNvPr>
          <p:cNvSpPr>
            <a:spLocks noGrp="1"/>
          </p:cNvSpPr>
          <p:nvPr>
            <p:ph type="body" sz="quarter" idx="3"/>
          </p:nvPr>
        </p:nvSpPr>
        <p:spPr>
          <a:xfrm>
            <a:off x="6172200" y="1681163"/>
            <a:ext cx="5183188" cy="823912"/>
          </a:xfrm>
        </p:spPr>
        <p:txBody>
          <a:bodyPr anchor="b"/>
          <a:lstStyle>
            <a:lvl1pPr marL="0" indent="0">
              <a:buNone/>
              <a:defRPr sz="24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01C16C-2131-4289-924D-285A19A0A5A3}"/>
              </a:ext>
            </a:extLst>
          </p:cNvPr>
          <p:cNvSpPr>
            <a:spLocks noGrp="1"/>
          </p:cNvSpPr>
          <p:nvPr>
            <p:ph sz="quarter" idx="4"/>
          </p:nvPr>
        </p:nvSpPr>
        <p:spPr>
          <a:xfrm>
            <a:off x="6172200" y="2505075"/>
            <a:ext cx="518318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ooter Placeholder 4">
            <a:extLst>
              <a:ext uri="{FF2B5EF4-FFF2-40B4-BE49-F238E27FC236}">
                <a16:creationId xmlns:a16="http://schemas.microsoft.com/office/drawing/2014/main" id="{C402093B-9371-43D2-8837-00FCBE98E938}"/>
              </a:ext>
            </a:extLst>
          </p:cNvPr>
          <p:cNvSpPr>
            <a:spLocks noGrp="1"/>
          </p:cNvSpPr>
          <p:nvPr>
            <p:ph type="ftr" sz="quarter" idx="10"/>
          </p:nvPr>
        </p:nvSpPr>
        <p:spPr>
          <a:xfrm>
            <a:off x="838200" y="6356350"/>
            <a:ext cx="5123120" cy="365125"/>
          </a:xfrm>
          <a:prstGeom prst="rect">
            <a:avLst/>
          </a:prstGeom>
        </p:spPr>
        <p:txBody>
          <a:bodyPr vert="horz" lIns="91440" tIns="45720" rIns="91440" bIns="45720" rtlCol="0" anchor="ctr"/>
          <a:lstStyle>
            <a:lvl1pPr algn="l">
              <a:defRPr sz="1200" b="0" i="0">
                <a:solidFill>
                  <a:schemeClr val="accent2"/>
                </a:solidFill>
                <a:latin typeface="Arial" panose="020B0604020202020204" pitchFamily="34" charset="0"/>
              </a:defRPr>
            </a:lvl1pPr>
          </a:lstStyle>
          <a:p>
            <a:endParaRPr lang="en-US" dirty="0"/>
          </a:p>
        </p:txBody>
      </p:sp>
      <p:sp>
        <p:nvSpPr>
          <p:cNvPr id="14" name="Rectangle 13">
            <a:extLst>
              <a:ext uri="{FF2B5EF4-FFF2-40B4-BE49-F238E27FC236}">
                <a16:creationId xmlns:a16="http://schemas.microsoft.com/office/drawing/2014/main" id="{212E166C-A639-4A99-8FE8-4AA12D0597A8}"/>
              </a:ext>
            </a:extLst>
          </p:cNvPr>
          <p:cNvSpPr/>
          <p:nvPr userDrawn="1"/>
        </p:nvSpPr>
        <p:spPr>
          <a:xfrm>
            <a:off x="0" y="1"/>
            <a:ext cx="12192000" cy="14752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5" name="Title 1">
            <a:extLst>
              <a:ext uri="{FF2B5EF4-FFF2-40B4-BE49-F238E27FC236}">
                <a16:creationId xmlns:a16="http://schemas.microsoft.com/office/drawing/2014/main" id="{679FF166-14BE-4002-BD1C-0D27E0BA99C2}"/>
              </a:ext>
            </a:extLst>
          </p:cNvPr>
          <p:cNvSpPr>
            <a:spLocks noGrp="1"/>
          </p:cNvSpPr>
          <p:nvPr>
            <p:ph type="title"/>
          </p:nvPr>
        </p:nvSpPr>
        <p:spPr>
          <a:xfrm>
            <a:off x="838200" y="261071"/>
            <a:ext cx="10515600" cy="1214132"/>
          </a:xfrm>
          <a:prstGeom prst="rect">
            <a:avLst/>
          </a:prstGeom>
        </p:spPr>
        <p:txBody>
          <a:bodyPr anchor="b" anchorCtr="0"/>
          <a:lstStyle>
            <a:lvl1pPr>
              <a:defRPr sz="4000">
                <a:solidFill>
                  <a:schemeClr val="bg1"/>
                </a:solidFill>
              </a:defRPr>
            </a:lvl1pPr>
          </a:lstStyle>
          <a:p>
            <a:r>
              <a:rPr lang="en-US"/>
              <a:t>Click to edit Master title style</a:t>
            </a:r>
          </a:p>
        </p:txBody>
      </p:sp>
      <p:pic>
        <p:nvPicPr>
          <p:cNvPr id="2" name="Picture 1" descr="A black background with white text&#10;&#10;Description automatically generated">
            <a:extLst>
              <a:ext uri="{FF2B5EF4-FFF2-40B4-BE49-F238E27FC236}">
                <a16:creationId xmlns:a16="http://schemas.microsoft.com/office/drawing/2014/main" id="{1ED67F0B-E5C2-2D68-EFE1-8F93163890A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64792" cy="392942"/>
          </a:xfrm>
          <a:prstGeom prst="rect">
            <a:avLst/>
          </a:prstGeom>
        </p:spPr>
      </p:pic>
    </p:spTree>
    <p:extLst>
      <p:ext uri="{BB962C8B-B14F-4D97-AF65-F5344CB8AC3E}">
        <p14:creationId xmlns:p14="http://schemas.microsoft.com/office/powerpoint/2010/main" val="1959757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89B2B87-AC4B-45AC-939C-8D83C41D91DF}"/>
              </a:ext>
            </a:extLst>
          </p:cNvPr>
          <p:cNvSpPr>
            <a:spLocks noGrp="1"/>
          </p:cNvSpPr>
          <p:nvPr>
            <p:ph type="title"/>
          </p:nvPr>
        </p:nvSpPr>
        <p:spPr>
          <a:xfrm>
            <a:off x="838200" y="261071"/>
            <a:ext cx="10515600" cy="1214132"/>
          </a:xfrm>
        </p:spPr>
        <p:txBody>
          <a:bodyPr anchor="b" anchorCtr="0"/>
          <a:lstStyle>
            <a:lvl1pPr>
              <a:defRPr sz="4000"/>
            </a:lvl1pPr>
          </a:lstStyle>
          <a:p>
            <a:r>
              <a:rPr lang="en-US"/>
              <a:t>Click to edit Master title style</a:t>
            </a:r>
          </a:p>
        </p:txBody>
      </p:sp>
      <p:sp>
        <p:nvSpPr>
          <p:cNvPr id="9" name="Rectangle 8">
            <a:extLst>
              <a:ext uri="{FF2B5EF4-FFF2-40B4-BE49-F238E27FC236}">
                <a16:creationId xmlns:a16="http://schemas.microsoft.com/office/drawing/2014/main" id="{E3CE7973-D89A-4C20-AF06-C9FC6D8494D1}"/>
              </a:ext>
            </a:extLst>
          </p:cNvPr>
          <p:cNvSpPr/>
          <p:nvPr userDrawn="1"/>
        </p:nvSpPr>
        <p:spPr>
          <a:xfrm>
            <a:off x="838200" y="1475203"/>
            <a:ext cx="3850758" cy="138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2" name="Picture 1" descr="A black background with red text&#10;&#10;Description automatically generated">
            <a:extLst>
              <a:ext uri="{FF2B5EF4-FFF2-40B4-BE49-F238E27FC236}">
                <a16:creationId xmlns:a16="http://schemas.microsoft.com/office/drawing/2014/main" id="{7F3D5D67-1364-2677-E629-7568A2338886}"/>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83255" cy="397053"/>
          </a:xfrm>
          <a:prstGeom prst="rect">
            <a:avLst/>
          </a:prstGeom>
        </p:spPr>
      </p:pic>
      <p:sp>
        <p:nvSpPr>
          <p:cNvPr id="3" name="Footer Placeholder 4">
            <a:extLst>
              <a:ext uri="{FF2B5EF4-FFF2-40B4-BE49-F238E27FC236}">
                <a16:creationId xmlns:a16="http://schemas.microsoft.com/office/drawing/2014/main" id="{8D7B5E51-6932-C1A3-D54E-6ECBA07E855A}"/>
              </a:ext>
            </a:extLst>
          </p:cNvPr>
          <p:cNvSpPr>
            <a:spLocks noGrp="1"/>
          </p:cNvSpPr>
          <p:nvPr>
            <p:ph type="ftr" sz="quarter" idx="3"/>
          </p:nvPr>
        </p:nvSpPr>
        <p:spPr>
          <a:xfrm>
            <a:off x="838200" y="6356350"/>
            <a:ext cx="5123120" cy="365125"/>
          </a:xfrm>
          <a:prstGeom prst="rect">
            <a:avLst/>
          </a:prstGeom>
        </p:spPr>
        <p:txBody>
          <a:bodyPr vert="horz" lIns="91440" tIns="45720" rIns="91440" bIns="45720" rtlCol="0" anchor="ctr"/>
          <a:lstStyle>
            <a:lvl1pPr algn="l">
              <a:defRPr sz="1200" b="0" i="0">
                <a:solidFill>
                  <a:schemeClr val="accent1"/>
                </a:solidFill>
                <a:latin typeface="Arial" panose="020B0604020202020204" pitchFamily="34" charset="0"/>
              </a:defRPr>
            </a:lvl1pPr>
          </a:lstStyle>
          <a:p>
            <a:endParaRPr lang="en-US" dirty="0"/>
          </a:p>
        </p:txBody>
      </p:sp>
    </p:spTree>
    <p:extLst>
      <p:ext uri="{BB962C8B-B14F-4D97-AF65-F5344CB8AC3E}">
        <p14:creationId xmlns:p14="http://schemas.microsoft.com/office/powerpoint/2010/main" val="492534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377458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Blank Red">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46529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2_Blank Teal">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9111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Alt 1">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8C673-106C-41B4-A3EC-24A1CEFA97CE}"/>
              </a:ext>
            </a:extLst>
          </p:cNvPr>
          <p:cNvSpPr>
            <a:spLocks noGrp="1"/>
          </p:cNvSpPr>
          <p:nvPr>
            <p:ph type="ctrTitle"/>
          </p:nvPr>
        </p:nvSpPr>
        <p:spPr>
          <a:xfrm>
            <a:off x="1524000" y="3095943"/>
            <a:ext cx="9144000" cy="2387600"/>
          </a:xfrm>
          <a:prstGeom prst="rect">
            <a:avLst/>
          </a:prstGeom>
        </p:spPr>
        <p:txBody>
          <a:bodyPr anchor="b"/>
          <a:lstStyle>
            <a:lvl1pPr algn="ctr">
              <a:defRPr sz="6000" b="1">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59891DD1-46AE-42A1-88CF-3FFE604C6F5F}"/>
              </a:ext>
            </a:extLst>
          </p:cNvPr>
          <p:cNvSpPr>
            <a:spLocks noGrp="1"/>
          </p:cNvSpPr>
          <p:nvPr>
            <p:ph type="subTitle" idx="1"/>
          </p:nvPr>
        </p:nvSpPr>
        <p:spPr>
          <a:xfrm>
            <a:off x="1524000" y="5575618"/>
            <a:ext cx="9144000" cy="8175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descr="A black background with white text&#10;&#10;Description automatically generated">
            <a:extLst>
              <a:ext uri="{FF2B5EF4-FFF2-40B4-BE49-F238E27FC236}">
                <a16:creationId xmlns:a16="http://schemas.microsoft.com/office/drawing/2014/main" id="{4452A418-ACC0-9EB5-7ED4-EAB5B3E309D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70400" y="464820"/>
            <a:ext cx="3251200" cy="723900"/>
          </a:xfrm>
          <a:prstGeom prst="rect">
            <a:avLst/>
          </a:prstGeom>
        </p:spPr>
      </p:pic>
    </p:spTree>
    <p:extLst>
      <p:ext uri="{BB962C8B-B14F-4D97-AF65-F5344CB8AC3E}">
        <p14:creationId xmlns:p14="http://schemas.microsoft.com/office/powerpoint/2010/main" val="1354188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3_Blank Gold">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53577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4_Blank Blac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86469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5_Blank_Gray">
    <p:bg>
      <p:bgPr>
        <a:solidFill>
          <a:schemeClr val="tx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15651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End Slide">
    <p:bg>
      <p:bgPr>
        <a:solidFill>
          <a:schemeClr val="accent1"/>
        </a:solidFill>
        <a:effectLst/>
      </p:bgPr>
    </p:bg>
    <p:spTree>
      <p:nvGrpSpPr>
        <p:cNvPr id="1" name=""/>
        <p:cNvGrpSpPr/>
        <p:nvPr/>
      </p:nvGrpSpPr>
      <p:grpSpPr>
        <a:xfrm>
          <a:off x="0" y="0"/>
          <a:ext cx="0" cy="0"/>
          <a:chOff x="0" y="0"/>
          <a:chExt cx="0" cy="0"/>
        </a:xfrm>
      </p:grpSpPr>
      <p:pic>
        <p:nvPicPr>
          <p:cNvPr id="4" name="Picture 3" descr="A black background with white text&#10;&#10;Description automatically generated">
            <a:extLst>
              <a:ext uri="{FF2B5EF4-FFF2-40B4-BE49-F238E27FC236}">
                <a16:creationId xmlns:a16="http://schemas.microsoft.com/office/drawing/2014/main" id="{CDAF2C87-743F-7A43-7A0D-6880D23075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9520" y="2913221"/>
            <a:ext cx="4632960" cy="1031558"/>
          </a:xfrm>
          <a:prstGeom prst="rect">
            <a:avLst/>
          </a:prstGeom>
        </p:spPr>
      </p:pic>
    </p:spTree>
    <p:extLst>
      <p:ext uri="{BB962C8B-B14F-4D97-AF65-F5344CB8AC3E}">
        <p14:creationId xmlns:p14="http://schemas.microsoft.com/office/powerpoint/2010/main" val="13279205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89B1ED9-B6F3-FFE1-965F-19632F401229}"/>
              </a:ext>
            </a:extLst>
          </p:cNvPr>
          <p:cNvSpPr/>
          <p:nvPr userDrawn="1"/>
        </p:nvSpPr>
        <p:spPr>
          <a:xfrm>
            <a:off x="0" y="0"/>
            <a:ext cx="4686301"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Triangle 5">
            <a:extLst>
              <a:ext uri="{FF2B5EF4-FFF2-40B4-BE49-F238E27FC236}">
                <a16:creationId xmlns:a16="http://schemas.microsoft.com/office/drawing/2014/main" id="{FB4520FB-B918-12F6-8EBA-63AB13F95B2D}"/>
              </a:ext>
            </a:extLst>
          </p:cNvPr>
          <p:cNvSpPr/>
          <p:nvPr userDrawn="1"/>
        </p:nvSpPr>
        <p:spPr>
          <a:xfrm rot="5400000">
            <a:off x="1628776" y="3057527"/>
            <a:ext cx="6858000" cy="742950"/>
          </a:xfrm>
          <a:prstGeom prst="triangle">
            <a:avLst>
              <a:gd name="adj" fmla="val 50834"/>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52691A44-682C-47BF-92B1-7248CC893DFE}"/>
              </a:ext>
            </a:extLst>
          </p:cNvPr>
          <p:cNvSpPr>
            <a:spLocks noGrp="1"/>
          </p:cNvSpPr>
          <p:nvPr>
            <p:ph type="title"/>
          </p:nvPr>
        </p:nvSpPr>
        <p:spPr>
          <a:xfrm>
            <a:off x="447677" y="1876425"/>
            <a:ext cx="4561646" cy="3095624"/>
          </a:xfrm>
          <a:prstGeom prst="rect">
            <a:avLst/>
          </a:prstGeom>
        </p:spPr>
        <p:txBody>
          <a:bodyPr anchor="ctr" anchorCtr="0"/>
          <a:lstStyle>
            <a:lvl1pPr algn="ctr">
              <a:defRPr sz="36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0DAD890-A2A5-4AAE-AE45-2B4B9B893693}"/>
              </a:ext>
            </a:extLst>
          </p:cNvPr>
          <p:cNvSpPr>
            <a:spLocks noGrp="1"/>
          </p:cNvSpPr>
          <p:nvPr>
            <p:ph idx="1"/>
          </p:nvPr>
        </p:nvSpPr>
        <p:spPr>
          <a:xfrm>
            <a:off x="5645426" y="987425"/>
            <a:ext cx="6098898" cy="4873625"/>
          </a:xfrm>
        </p:spPr>
        <p:txBody>
          <a:bodyPr anchor="ctr" anchorCtr="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F4124B64-998C-B456-1D63-9EA6C30A565D}"/>
              </a:ext>
            </a:extLst>
          </p:cNvPr>
          <p:cNvSpPr/>
          <p:nvPr userDrawn="1"/>
        </p:nvSpPr>
        <p:spPr>
          <a:xfrm>
            <a:off x="12006470" y="0"/>
            <a:ext cx="18553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8" name="Picture 7" descr="A black background with red text&#10;&#10;Description automatically generated">
            <a:extLst>
              <a:ext uri="{FF2B5EF4-FFF2-40B4-BE49-F238E27FC236}">
                <a16:creationId xmlns:a16="http://schemas.microsoft.com/office/drawing/2014/main" id="{F01DF39E-B416-F86D-9E6E-8DD426C3573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83255" cy="397053"/>
          </a:xfrm>
          <a:prstGeom prst="rect">
            <a:avLst/>
          </a:prstGeom>
        </p:spPr>
      </p:pic>
    </p:spTree>
    <p:extLst>
      <p:ext uri="{BB962C8B-B14F-4D97-AF65-F5344CB8AC3E}">
        <p14:creationId xmlns:p14="http://schemas.microsoft.com/office/powerpoint/2010/main" val="35007722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89B1ED9-B6F3-FFE1-965F-19632F401229}"/>
              </a:ext>
            </a:extLst>
          </p:cNvPr>
          <p:cNvSpPr/>
          <p:nvPr userDrawn="1"/>
        </p:nvSpPr>
        <p:spPr>
          <a:xfrm>
            <a:off x="0" y="0"/>
            <a:ext cx="4686301"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Triangle 5">
            <a:extLst>
              <a:ext uri="{FF2B5EF4-FFF2-40B4-BE49-F238E27FC236}">
                <a16:creationId xmlns:a16="http://schemas.microsoft.com/office/drawing/2014/main" id="{FB4520FB-B918-12F6-8EBA-63AB13F95B2D}"/>
              </a:ext>
            </a:extLst>
          </p:cNvPr>
          <p:cNvSpPr/>
          <p:nvPr userDrawn="1"/>
        </p:nvSpPr>
        <p:spPr>
          <a:xfrm rot="5400000">
            <a:off x="1628776" y="3057527"/>
            <a:ext cx="6858000" cy="742950"/>
          </a:xfrm>
          <a:prstGeom prst="triangle">
            <a:avLst>
              <a:gd name="adj" fmla="val 50834"/>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52691A44-682C-47BF-92B1-7248CC893DFE}"/>
              </a:ext>
            </a:extLst>
          </p:cNvPr>
          <p:cNvSpPr>
            <a:spLocks noGrp="1"/>
          </p:cNvSpPr>
          <p:nvPr>
            <p:ph type="title"/>
          </p:nvPr>
        </p:nvSpPr>
        <p:spPr>
          <a:xfrm>
            <a:off x="447677" y="1876425"/>
            <a:ext cx="4561646" cy="3095624"/>
          </a:xfrm>
          <a:prstGeom prst="rect">
            <a:avLst/>
          </a:prstGeom>
        </p:spPr>
        <p:txBody>
          <a:bodyPr anchor="ctr" anchorCtr="0"/>
          <a:lstStyle>
            <a:lvl1pPr algn="ctr">
              <a:defRPr sz="3600">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50DAD890-A2A5-4AAE-AE45-2B4B9B893693}"/>
              </a:ext>
            </a:extLst>
          </p:cNvPr>
          <p:cNvSpPr>
            <a:spLocks noGrp="1"/>
          </p:cNvSpPr>
          <p:nvPr>
            <p:ph idx="1"/>
          </p:nvPr>
        </p:nvSpPr>
        <p:spPr>
          <a:xfrm>
            <a:off x="5645426" y="987425"/>
            <a:ext cx="6098898" cy="4873625"/>
          </a:xfrm>
        </p:spPr>
        <p:txBody>
          <a:bodyPr anchor="ctr" anchorCtr="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BCE07CA0-3EB8-4807-B91E-974EA50E96DF}"/>
              </a:ext>
            </a:extLst>
          </p:cNvPr>
          <p:cNvSpPr/>
          <p:nvPr userDrawn="1"/>
        </p:nvSpPr>
        <p:spPr>
          <a:xfrm>
            <a:off x="12006470" y="0"/>
            <a:ext cx="18553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9" name="Picture 8" descr="A black background with red text&#10;&#10;Description automatically generated">
            <a:extLst>
              <a:ext uri="{FF2B5EF4-FFF2-40B4-BE49-F238E27FC236}">
                <a16:creationId xmlns:a16="http://schemas.microsoft.com/office/drawing/2014/main" id="{1C773F70-040F-9991-312F-63BF8FFC7569}"/>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83255" cy="397053"/>
          </a:xfrm>
          <a:prstGeom prst="rect">
            <a:avLst/>
          </a:prstGeom>
        </p:spPr>
      </p:pic>
    </p:spTree>
    <p:extLst>
      <p:ext uri="{BB962C8B-B14F-4D97-AF65-F5344CB8AC3E}">
        <p14:creationId xmlns:p14="http://schemas.microsoft.com/office/powerpoint/2010/main" val="40235911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B782442-0E57-0402-03A6-257EBA9924DF}"/>
              </a:ext>
            </a:extLst>
          </p:cNvPr>
          <p:cNvGrpSpPr/>
          <p:nvPr userDrawn="1"/>
        </p:nvGrpSpPr>
        <p:grpSpPr>
          <a:xfrm>
            <a:off x="0" y="0"/>
            <a:ext cx="5429251" cy="6858000"/>
            <a:chOff x="0" y="0"/>
            <a:chExt cx="5429251" cy="6858000"/>
          </a:xfrm>
        </p:grpSpPr>
        <p:sp>
          <p:nvSpPr>
            <p:cNvPr id="5" name="Rectangle 4">
              <a:extLst>
                <a:ext uri="{FF2B5EF4-FFF2-40B4-BE49-F238E27FC236}">
                  <a16:creationId xmlns:a16="http://schemas.microsoft.com/office/drawing/2014/main" id="{789B1ED9-B6F3-FFE1-965F-19632F401229}"/>
                </a:ext>
              </a:extLst>
            </p:cNvPr>
            <p:cNvSpPr/>
            <p:nvPr userDrawn="1"/>
          </p:nvSpPr>
          <p:spPr>
            <a:xfrm>
              <a:off x="0" y="0"/>
              <a:ext cx="468630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Triangle 5">
              <a:extLst>
                <a:ext uri="{FF2B5EF4-FFF2-40B4-BE49-F238E27FC236}">
                  <a16:creationId xmlns:a16="http://schemas.microsoft.com/office/drawing/2014/main" id="{FB4520FB-B918-12F6-8EBA-63AB13F95B2D}"/>
                </a:ext>
              </a:extLst>
            </p:cNvPr>
            <p:cNvSpPr/>
            <p:nvPr userDrawn="1"/>
          </p:nvSpPr>
          <p:spPr>
            <a:xfrm rot="5400000">
              <a:off x="1628776" y="3057525"/>
              <a:ext cx="6858000" cy="742950"/>
            </a:xfrm>
            <a:prstGeom prst="triangle">
              <a:avLst>
                <a:gd name="adj" fmla="val 50834"/>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grpSp>
      <p:sp>
        <p:nvSpPr>
          <p:cNvPr id="2" name="Title 1">
            <a:extLst>
              <a:ext uri="{FF2B5EF4-FFF2-40B4-BE49-F238E27FC236}">
                <a16:creationId xmlns:a16="http://schemas.microsoft.com/office/drawing/2014/main" id="{52691A44-682C-47BF-92B1-7248CC893DFE}"/>
              </a:ext>
            </a:extLst>
          </p:cNvPr>
          <p:cNvSpPr>
            <a:spLocks noGrp="1"/>
          </p:cNvSpPr>
          <p:nvPr>
            <p:ph type="title"/>
          </p:nvPr>
        </p:nvSpPr>
        <p:spPr>
          <a:xfrm>
            <a:off x="447677" y="1876425"/>
            <a:ext cx="4561646" cy="3095624"/>
          </a:xfrm>
          <a:prstGeom prst="rect">
            <a:avLst/>
          </a:prstGeom>
        </p:spPr>
        <p:txBody>
          <a:bodyPr anchor="ctr" anchorCtr="0"/>
          <a:lstStyle>
            <a:lvl1pPr algn="ctr">
              <a:defRPr sz="36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0DAD890-A2A5-4AAE-AE45-2B4B9B893693}"/>
              </a:ext>
            </a:extLst>
          </p:cNvPr>
          <p:cNvSpPr>
            <a:spLocks noGrp="1"/>
          </p:cNvSpPr>
          <p:nvPr>
            <p:ph idx="1"/>
          </p:nvPr>
        </p:nvSpPr>
        <p:spPr>
          <a:xfrm>
            <a:off x="5645426" y="987425"/>
            <a:ext cx="6098898" cy="4873625"/>
          </a:xfrm>
        </p:spPr>
        <p:txBody>
          <a:bodyPr anchor="ctr" anchorCtr="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A3EFF0A7-0E99-53F7-F4CA-7D83105A171E}"/>
              </a:ext>
            </a:extLst>
          </p:cNvPr>
          <p:cNvSpPr/>
          <p:nvPr userDrawn="1"/>
        </p:nvSpPr>
        <p:spPr>
          <a:xfrm>
            <a:off x="12006470" y="0"/>
            <a:ext cx="18553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10" name="Picture 9" descr="A black background with red text&#10;&#10;Description automatically generated">
            <a:extLst>
              <a:ext uri="{FF2B5EF4-FFF2-40B4-BE49-F238E27FC236}">
                <a16:creationId xmlns:a16="http://schemas.microsoft.com/office/drawing/2014/main" id="{DE38712C-6F16-BE6B-0059-9B29E363CF8B}"/>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83255" cy="397053"/>
          </a:xfrm>
          <a:prstGeom prst="rect">
            <a:avLst/>
          </a:prstGeom>
        </p:spPr>
      </p:pic>
    </p:spTree>
    <p:extLst>
      <p:ext uri="{BB962C8B-B14F-4D97-AF65-F5344CB8AC3E}">
        <p14:creationId xmlns:p14="http://schemas.microsoft.com/office/powerpoint/2010/main" val="3021343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24A67-32D4-4270-A9F8-5D4A827D485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D2E2EE-6F47-4723-B112-C4423E36EB8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47C63480-F163-43E7-97BE-1190BA5623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BC11862B-657B-4C4E-9577-7CD3E66C3C60}"/>
              </a:ext>
            </a:extLst>
          </p:cNvPr>
          <p:cNvSpPr>
            <a:spLocks noGrp="1"/>
          </p:cNvSpPr>
          <p:nvPr>
            <p:ph type="ftr" sz="quarter" idx="3"/>
          </p:nvPr>
        </p:nvSpPr>
        <p:spPr>
          <a:xfrm>
            <a:off x="838200" y="6356350"/>
            <a:ext cx="5123120" cy="365125"/>
          </a:xfrm>
          <a:prstGeom prst="rect">
            <a:avLst/>
          </a:prstGeom>
        </p:spPr>
        <p:txBody>
          <a:bodyPr vert="horz" lIns="91440" tIns="45720" rIns="91440" bIns="45720" rtlCol="0" anchor="ctr"/>
          <a:lstStyle>
            <a:lvl1pPr algn="l">
              <a:defRPr sz="1200" b="0" i="0">
                <a:solidFill>
                  <a:schemeClr val="tx1"/>
                </a:solidFill>
                <a:latin typeface="Arial" panose="020B0604020202020204" pitchFamily="34" charset="0"/>
              </a:defRPr>
            </a:lvl1pPr>
          </a:lstStyle>
          <a:p>
            <a:endParaRPr lang="en-US" dirty="0"/>
          </a:p>
        </p:txBody>
      </p:sp>
      <p:pic>
        <p:nvPicPr>
          <p:cNvPr id="5" name="Picture 4" descr="A black background with red text&#10;&#10;Description automatically generated">
            <a:extLst>
              <a:ext uri="{FF2B5EF4-FFF2-40B4-BE49-F238E27FC236}">
                <a16:creationId xmlns:a16="http://schemas.microsoft.com/office/drawing/2014/main" id="{DF5F62E4-BC41-5504-7200-27307769C53D}"/>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83255" cy="397053"/>
          </a:xfrm>
          <a:prstGeom prst="rect">
            <a:avLst/>
          </a:prstGeom>
        </p:spPr>
      </p:pic>
    </p:spTree>
    <p:extLst>
      <p:ext uri="{BB962C8B-B14F-4D97-AF65-F5344CB8AC3E}">
        <p14:creationId xmlns:p14="http://schemas.microsoft.com/office/powerpoint/2010/main" val="3878561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EE270-E7BB-4102-A2D2-D9CB5BB7270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3B6091-2542-49C1-BF80-5C77C45056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575189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66663A1-B6C6-4FAA-8EB9-4EB51A214A37}"/>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F2E395A-B064-4DFE-AEC2-3B13D81588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06618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Alt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8C673-106C-41B4-A3EC-24A1CEFA97CE}"/>
              </a:ext>
            </a:extLst>
          </p:cNvPr>
          <p:cNvSpPr>
            <a:spLocks noGrp="1"/>
          </p:cNvSpPr>
          <p:nvPr>
            <p:ph type="ctrTitle"/>
          </p:nvPr>
        </p:nvSpPr>
        <p:spPr>
          <a:xfrm>
            <a:off x="1524000" y="1122363"/>
            <a:ext cx="9144000" cy="2387600"/>
          </a:xfrm>
          <a:prstGeom prst="rect">
            <a:avLst/>
          </a:prstGeom>
        </p:spPr>
        <p:txBody>
          <a:bodyPr anchor="b"/>
          <a:lstStyle>
            <a:lvl1pPr algn="ctr">
              <a:defRPr sz="6000" b="1">
                <a:solidFill>
                  <a:srgbClr val="C00000"/>
                </a:solidFill>
              </a:defRPr>
            </a:lvl1pPr>
          </a:lstStyle>
          <a:p>
            <a:r>
              <a:rPr lang="en-US" dirty="0"/>
              <a:t>Click to edit Master title style</a:t>
            </a:r>
          </a:p>
        </p:txBody>
      </p:sp>
      <p:sp>
        <p:nvSpPr>
          <p:cNvPr id="3" name="Subtitle 2">
            <a:extLst>
              <a:ext uri="{FF2B5EF4-FFF2-40B4-BE49-F238E27FC236}">
                <a16:creationId xmlns:a16="http://schemas.microsoft.com/office/drawing/2014/main" id="{59891DD1-46AE-42A1-88CF-3FFE604C6F5F}"/>
              </a:ext>
            </a:extLst>
          </p:cNvPr>
          <p:cNvSpPr>
            <a:spLocks noGrp="1"/>
          </p:cNvSpPr>
          <p:nvPr>
            <p:ph type="subTitle" idx="1"/>
          </p:nvPr>
        </p:nvSpPr>
        <p:spPr>
          <a:xfrm>
            <a:off x="1524000" y="3602038"/>
            <a:ext cx="9144000" cy="16557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6" name="Picture 5" descr="A black background with red text&#10;&#10;Description automatically generated">
            <a:extLst>
              <a:ext uri="{FF2B5EF4-FFF2-40B4-BE49-F238E27FC236}">
                <a16:creationId xmlns:a16="http://schemas.microsoft.com/office/drawing/2014/main" id="{E05D8D49-244E-ACBC-C7D3-790CFAD1D8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470400" y="5735637"/>
            <a:ext cx="3251200" cy="723900"/>
          </a:xfrm>
          <a:prstGeom prst="rect">
            <a:avLst/>
          </a:prstGeom>
        </p:spPr>
      </p:pic>
    </p:spTree>
    <p:extLst>
      <p:ext uri="{BB962C8B-B14F-4D97-AF65-F5344CB8AC3E}">
        <p14:creationId xmlns:p14="http://schemas.microsoft.com/office/powerpoint/2010/main" val="8237044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Alt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D8C673-106C-41B4-A3EC-24A1CEFA97CE}"/>
              </a:ext>
            </a:extLst>
          </p:cNvPr>
          <p:cNvSpPr>
            <a:spLocks noGrp="1"/>
          </p:cNvSpPr>
          <p:nvPr>
            <p:ph type="ctrTitle"/>
          </p:nvPr>
        </p:nvSpPr>
        <p:spPr>
          <a:xfrm>
            <a:off x="1524000" y="3095943"/>
            <a:ext cx="9144000" cy="2387600"/>
          </a:xfrm>
          <a:prstGeom prst="rect">
            <a:avLst/>
          </a:prstGeom>
        </p:spPr>
        <p:txBody>
          <a:bodyPr anchor="b"/>
          <a:lstStyle>
            <a:lvl1pPr algn="ctr">
              <a:defRPr sz="6000" b="1">
                <a:solidFill>
                  <a:srgbClr val="C00000"/>
                </a:solidFill>
              </a:defRPr>
            </a:lvl1pPr>
          </a:lstStyle>
          <a:p>
            <a:r>
              <a:rPr lang="en-US" dirty="0"/>
              <a:t>Click to edit Master title style</a:t>
            </a:r>
          </a:p>
        </p:txBody>
      </p:sp>
      <p:sp>
        <p:nvSpPr>
          <p:cNvPr id="3" name="Subtitle 2">
            <a:extLst>
              <a:ext uri="{FF2B5EF4-FFF2-40B4-BE49-F238E27FC236}">
                <a16:creationId xmlns:a16="http://schemas.microsoft.com/office/drawing/2014/main" id="{59891DD1-46AE-42A1-88CF-3FFE604C6F5F}"/>
              </a:ext>
            </a:extLst>
          </p:cNvPr>
          <p:cNvSpPr>
            <a:spLocks noGrp="1"/>
          </p:cNvSpPr>
          <p:nvPr>
            <p:ph type="subTitle" idx="1"/>
          </p:nvPr>
        </p:nvSpPr>
        <p:spPr>
          <a:xfrm>
            <a:off x="1524000" y="5575618"/>
            <a:ext cx="9144000" cy="817562"/>
          </a:xfr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descr="A black background with red text&#10;&#10;Description automatically generated">
            <a:extLst>
              <a:ext uri="{FF2B5EF4-FFF2-40B4-BE49-F238E27FC236}">
                <a16:creationId xmlns:a16="http://schemas.microsoft.com/office/drawing/2014/main" id="{7A12663A-9F08-F14C-4236-195E216AD02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06929" y="464820"/>
            <a:ext cx="3978141" cy="885758"/>
          </a:xfrm>
          <a:prstGeom prst="rect">
            <a:avLst/>
          </a:prstGeom>
        </p:spPr>
      </p:pic>
    </p:spTree>
    <p:extLst>
      <p:ext uri="{BB962C8B-B14F-4D97-AF65-F5344CB8AC3E}">
        <p14:creationId xmlns:p14="http://schemas.microsoft.com/office/powerpoint/2010/main" val="28791044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7F66D-4FB7-4EBC-8976-5C34EB3128FC}"/>
              </a:ext>
            </a:extLst>
          </p:cNvPr>
          <p:cNvSpPr>
            <a:spLocks noGrp="1"/>
          </p:cNvSpPr>
          <p:nvPr>
            <p:ph type="title"/>
          </p:nvPr>
        </p:nvSpPr>
        <p:spPr>
          <a:xfrm>
            <a:off x="838200" y="261071"/>
            <a:ext cx="10515600" cy="1214132"/>
          </a:xfrm>
          <a:prstGeom prst="rect">
            <a:avLst/>
          </a:prstGeom>
        </p:spPr>
        <p:txBody>
          <a:bodyPr anchor="b" anchorCtr="0"/>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5D44A0FB-9494-437C-B1BE-78C9666E33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CDA00E85-36A5-4AD2-8628-4E1602FFD1EE}"/>
              </a:ext>
            </a:extLst>
          </p:cNvPr>
          <p:cNvSpPr/>
          <p:nvPr userDrawn="1"/>
        </p:nvSpPr>
        <p:spPr>
          <a:xfrm>
            <a:off x="838200" y="1475203"/>
            <a:ext cx="3850758" cy="1382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pic>
        <p:nvPicPr>
          <p:cNvPr id="4" name="Picture 3" descr="A black background with red text&#10;&#10;Description automatically generated">
            <a:extLst>
              <a:ext uri="{FF2B5EF4-FFF2-40B4-BE49-F238E27FC236}">
                <a16:creationId xmlns:a16="http://schemas.microsoft.com/office/drawing/2014/main" id="{7E9F41AA-0DBA-E9DF-417B-C4AA5BA12F7C}"/>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65914" cy="393192"/>
          </a:xfrm>
          <a:prstGeom prst="rect">
            <a:avLst/>
          </a:prstGeom>
        </p:spPr>
      </p:pic>
      <p:sp>
        <p:nvSpPr>
          <p:cNvPr id="5" name="Footer Placeholder 4">
            <a:extLst>
              <a:ext uri="{FF2B5EF4-FFF2-40B4-BE49-F238E27FC236}">
                <a16:creationId xmlns:a16="http://schemas.microsoft.com/office/drawing/2014/main" id="{645AABFD-501B-3382-8841-47FF6A2F15F7}"/>
              </a:ext>
            </a:extLst>
          </p:cNvPr>
          <p:cNvSpPr>
            <a:spLocks noGrp="1"/>
          </p:cNvSpPr>
          <p:nvPr>
            <p:ph type="ftr" sz="quarter" idx="3"/>
          </p:nvPr>
        </p:nvSpPr>
        <p:spPr>
          <a:xfrm>
            <a:off x="838200" y="6356350"/>
            <a:ext cx="5123120" cy="365125"/>
          </a:xfrm>
          <a:prstGeom prst="rect">
            <a:avLst/>
          </a:prstGeom>
        </p:spPr>
        <p:txBody>
          <a:bodyPr vert="horz" lIns="91440" tIns="45720" rIns="91440" bIns="45720" rtlCol="0" anchor="ctr"/>
          <a:lstStyle>
            <a:lvl1pPr algn="l">
              <a:defRPr sz="1200" b="0" i="0">
                <a:solidFill>
                  <a:schemeClr val="accent1"/>
                </a:solidFill>
                <a:latin typeface="Arial" panose="020B0604020202020204" pitchFamily="34" charset="0"/>
              </a:defRPr>
            </a:lvl1pPr>
          </a:lstStyle>
          <a:p>
            <a:endParaRPr lang="en-US" dirty="0"/>
          </a:p>
        </p:txBody>
      </p:sp>
    </p:spTree>
    <p:extLst>
      <p:ext uri="{BB962C8B-B14F-4D97-AF65-F5344CB8AC3E}">
        <p14:creationId xmlns:p14="http://schemas.microsoft.com/office/powerpoint/2010/main" val="26879247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A00E85-36A5-4AD2-8628-4E1602FFD1EE}"/>
              </a:ext>
            </a:extLst>
          </p:cNvPr>
          <p:cNvSpPr/>
          <p:nvPr userDrawn="1"/>
        </p:nvSpPr>
        <p:spPr>
          <a:xfrm>
            <a:off x="0" y="1"/>
            <a:ext cx="12192000" cy="16134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F357F66D-4FB7-4EBC-8976-5C34EB3128FC}"/>
              </a:ext>
            </a:extLst>
          </p:cNvPr>
          <p:cNvSpPr>
            <a:spLocks noGrp="1"/>
          </p:cNvSpPr>
          <p:nvPr>
            <p:ph type="title"/>
          </p:nvPr>
        </p:nvSpPr>
        <p:spPr>
          <a:xfrm>
            <a:off x="838200" y="261071"/>
            <a:ext cx="10515600" cy="1214132"/>
          </a:xfrm>
          <a:prstGeom prst="rect">
            <a:avLst/>
          </a:prstGeom>
        </p:spPr>
        <p:txBody>
          <a:bodyPr anchor="b" anchorCtr="0"/>
          <a:lstStyle>
            <a:lvl1pPr>
              <a:defRPr sz="40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D44A0FB-9494-437C-B1BE-78C9666E33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3FA9D2C7-4C8B-7613-AC20-C041F07C2D11}"/>
              </a:ext>
            </a:extLst>
          </p:cNvPr>
          <p:cNvSpPr>
            <a:spLocks noGrp="1"/>
          </p:cNvSpPr>
          <p:nvPr>
            <p:ph type="ftr" sz="quarter" idx="3"/>
          </p:nvPr>
        </p:nvSpPr>
        <p:spPr>
          <a:xfrm>
            <a:off x="838200" y="6356350"/>
            <a:ext cx="5123120" cy="365125"/>
          </a:xfrm>
          <a:prstGeom prst="rect">
            <a:avLst/>
          </a:prstGeom>
        </p:spPr>
        <p:txBody>
          <a:bodyPr vert="horz" lIns="91440" tIns="45720" rIns="91440" bIns="45720" rtlCol="0" anchor="ctr"/>
          <a:lstStyle>
            <a:lvl1pPr algn="l">
              <a:defRPr sz="1200" b="0" i="0">
                <a:solidFill>
                  <a:schemeClr val="accent1"/>
                </a:solidFill>
                <a:latin typeface="Arial" panose="020B0604020202020204" pitchFamily="34" charset="0"/>
              </a:defRPr>
            </a:lvl1pPr>
          </a:lstStyle>
          <a:p>
            <a:endParaRPr lang="en-US" dirty="0"/>
          </a:p>
        </p:txBody>
      </p:sp>
      <p:pic>
        <p:nvPicPr>
          <p:cNvPr id="5" name="Picture 4" descr="A black background with red text&#10;&#10;Description automatically generated">
            <a:extLst>
              <a:ext uri="{FF2B5EF4-FFF2-40B4-BE49-F238E27FC236}">
                <a16:creationId xmlns:a16="http://schemas.microsoft.com/office/drawing/2014/main" id="{0CF454AD-4CCF-3588-B71B-97E20E7B626A}"/>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83255" cy="397053"/>
          </a:xfrm>
          <a:prstGeom prst="rect">
            <a:avLst/>
          </a:prstGeom>
        </p:spPr>
      </p:pic>
    </p:spTree>
    <p:extLst>
      <p:ext uri="{BB962C8B-B14F-4D97-AF65-F5344CB8AC3E}">
        <p14:creationId xmlns:p14="http://schemas.microsoft.com/office/powerpoint/2010/main" val="34082518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A00E85-36A5-4AD2-8628-4E1602FFD1EE}"/>
              </a:ext>
            </a:extLst>
          </p:cNvPr>
          <p:cNvSpPr/>
          <p:nvPr userDrawn="1"/>
        </p:nvSpPr>
        <p:spPr>
          <a:xfrm>
            <a:off x="0" y="1"/>
            <a:ext cx="12192000" cy="8348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3" name="Content Placeholder 2">
            <a:extLst>
              <a:ext uri="{FF2B5EF4-FFF2-40B4-BE49-F238E27FC236}">
                <a16:creationId xmlns:a16="http://schemas.microsoft.com/office/drawing/2014/main" id="{5D44A0FB-9494-437C-B1BE-78C9666E33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3FA9D2C7-4C8B-7613-AC20-C041F07C2D11}"/>
              </a:ext>
            </a:extLst>
          </p:cNvPr>
          <p:cNvSpPr>
            <a:spLocks noGrp="1"/>
          </p:cNvSpPr>
          <p:nvPr>
            <p:ph type="ftr" sz="quarter" idx="3"/>
          </p:nvPr>
        </p:nvSpPr>
        <p:spPr>
          <a:xfrm>
            <a:off x="838200" y="6356350"/>
            <a:ext cx="5123120" cy="365125"/>
          </a:xfrm>
          <a:prstGeom prst="rect">
            <a:avLst/>
          </a:prstGeom>
        </p:spPr>
        <p:txBody>
          <a:bodyPr vert="horz" lIns="91440" tIns="45720" rIns="91440" bIns="45720" rtlCol="0" anchor="ctr"/>
          <a:lstStyle>
            <a:lvl1pPr algn="l">
              <a:defRPr sz="1200" b="0" i="0">
                <a:solidFill>
                  <a:schemeClr val="accent1"/>
                </a:solidFill>
                <a:latin typeface="Arial" panose="020B0604020202020204" pitchFamily="34" charset="0"/>
              </a:defRPr>
            </a:lvl1pPr>
          </a:lstStyle>
          <a:p>
            <a:endParaRPr lang="en-US" dirty="0"/>
          </a:p>
        </p:txBody>
      </p:sp>
      <p:sp>
        <p:nvSpPr>
          <p:cNvPr id="5" name="Triangle 4">
            <a:extLst>
              <a:ext uri="{FF2B5EF4-FFF2-40B4-BE49-F238E27FC236}">
                <a16:creationId xmlns:a16="http://schemas.microsoft.com/office/drawing/2014/main" id="{FDFFE237-DBF6-C1AC-21C0-9A1C2FE810AF}"/>
              </a:ext>
            </a:extLst>
          </p:cNvPr>
          <p:cNvSpPr/>
          <p:nvPr userDrawn="1"/>
        </p:nvSpPr>
        <p:spPr>
          <a:xfrm rot="10800000">
            <a:off x="-3" y="834889"/>
            <a:ext cx="12192001" cy="834886"/>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F357F66D-4FB7-4EBC-8976-5C34EB3128FC}"/>
              </a:ext>
            </a:extLst>
          </p:cNvPr>
          <p:cNvSpPr>
            <a:spLocks noGrp="1"/>
          </p:cNvSpPr>
          <p:nvPr>
            <p:ph type="title"/>
          </p:nvPr>
        </p:nvSpPr>
        <p:spPr>
          <a:xfrm>
            <a:off x="838200" y="49039"/>
            <a:ext cx="10515600" cy="1068390"/>
          </a:xfrm>
          <a:prstGeom prst="rect">
            <a:avLst/>
          </a:prstGeom>
        </p:spPr>
        <p:txBody>
          <a:bodyPr anchor="b" anchorCtr="0"/>
          <a:lstStyle>
            <a:lvl1pPr algn="ctr">
              <a:defRPr sz="4000">
                <a:solidFill>
                  <a:schemeClr val="bg1"/>
                </a:solidFill>
              </a:defRPr>
            </a:lvl1pPr>
          </a:lstStyle>
          <a:p>
            <a:r>
              <a:rPr lang="en-US"/>
              <a:t>Click to edit Master title style</a:t>
            </a:r>
          </a:p>
        </p:txBody>
      </p:sp>
      <p:pic>
        <p:nvPicPr>
          <p:cNvPr id="6" name="Picture 5" descr="A black background with red text&#10;&#10;Description automatically generated">
            <a:extLst>
              <a:ext uri="{FF2B5EF4-FFF2-40B4-BE49-F238E27FC236}">
                <a16:creationId xmlns:a16="http://schemas.microsoft.com/office/drawing/2014/main" id="{C0F6F48D-93B7-3817-155E-0E14FA1296A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83255" cy="397053"/>
          </a:xfrm>
          <a:prstGeom prst="rect">
            <a:avLst/>
          </a:prstGeom>
        </p:spPr>
      </p:pic>
    </p:spTree>
    <p:extLst>
      <p:ext uri="{BB962C8B-B14F-4D97-AF65-F5344CB8AC3E}">
        <p14:creationId xmlns:p14="http://schemas.microsoft.com/office/powerpoint/2010/main" val="35805148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Graphs Gray">
    <p:bg>
      <p:bgPr>
        <a:solidFill>
          <a:schemeClr val="tx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DA00E85-36A5-4AD2-8628-4E1602FFD1EE}"/>
              </a:ext>
            </a:extLst>
          </p:cNvPr>
          <p:cNvSpPr/>
          <p:nvPr userDrawn="1"/>
        </p:nvSpPr>
        <p:spPr>
          <a:xfrm>
            <a:off x="0" y="1"/>
            <a:ext cx="12192000" cy="147520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2" name="Title 1">
            <a:extLst>
              <a:ext uri="{FF2B5EF4-FFF2-40B4-BE49-F238E27FC236}">
                <a16:creationId xmlns:a16="http://schemas.microsoft.com/office/drawing/2014/main" id="{F357F66D-4FB7-4EBC-8976-5C34EB3128FC}"/>
              </a:ext>
            </a:extLst>
          </p:cNvPr>
          <p:cNvSpPr>
            <a:spLocks noGrp="1"/>
          </p:cNvSpPr>
          <p:nvPr>
            <p:ph type="title"/>
          </p:nvPr>
        </p:nvSpPr>
        <p:spPr>
          <a:xfrm>
            <a:off x="838200" y="261071"/>
            <a:ext cx="10515600" cy="1214132"/>
          </a:xfrm>
          <a:prstGeom prst="rect">
            <a:avLst/>
          </a:prstGeom>
        </p:spPr>
        <p:txBody>
          <a:bodyPr anchor="b" anchorCtr="0"/>
          <a:lstStyle>
            <a:lvl1pPr>
              <a:defRPr sz="40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D44A0FB-9494-437C-B1BE-78C9666E339C}"/>
              </a:ext>
            </a:extLst>
          </p:cNvPr>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FC52EE62-B388-47C6-A145-4B6D59659B2C}"/>
              </a:ext>
            </a:extLst>
          </p:cNvPr>
          <p:cNvSpPr>
            <a:spLocks noGrp="1"/>
          </p:cNvSpPr>
          <p:nvPr>
            <p:ph type="ftr" sz="quarter" idx="3"/>
          </p:nvPr>
        </p:nvSpPr>
        <p:spPr>
          <a:xfrm>
            <a:off x="838200" y="6356350"/>
            <a:ext cx="5123120" cy="365125"/>
          </a:xfrm>
          <a:prstGeom prst="rect">
            <a:avLst/>
          </a:prstGeom>
        </p:spPr>
        <p:txBody>
          <a:bodyPr vert="horz" lIns="91440" tIns="45720" rIns="91440" bIns="45720" rtlCol="0" anchor="ctr"/>
          <a:lstStyle>
            <a:lvl1pPr algn="l">
              <a:defRPr sz="1200" b="0" i="0">
                <a:solidFill>
                  <a:schemeClr val="accent2"/>
                </a:solidFill>
                <a:latin typeface="Arial" panose="020B0604020202020204" pitchFamily="34" charset="0"/>
              </a:defRPr>
            </a:lvl1pPr>
          </a:lstStyle>
          <a:p>
            <a:endParaRPr lang="en-US" dirty="0"/>
          </a:p>
        </p:txBody>
      </p:sp>
      <p:pic>
        <p:nvPicPr>
          <p:cNvPr id="11" name="Picture 10" descr="A black background with white text&#10;&#10;Description automatically generated">
            <a:extLst>
              <a:ext uri="{FF2B5EF4-FFF2-40B4-BE49-F238E27FC236}">
                <a16:creationId xmlns:a16="http://schemas.microsoft.com/office/drawing/2014/main" id="{7068D647-5CE5-CAE3-BFB4-D75C376E0F67}"/>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64792" cy="392942"/>
          </a:xfrm>
          <a:prstGeom prst="rect">
            <a:avLst/>
          </a:prstGeom>
        </p:spPr>
      </p:pic>
    </p:spTree>
    <p:extLst>
      <p:ext uri="{BB962C8B-B14F-4D97-AF65-F5344CB8AC3E}">
        <p14:creationId xmlns:p14="http://schemas.microsoft.com/office/powerpoint/2010/main" val="273766325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3860C-E4F1-4A69-AD2D-5AD6C992976E}"/>
              </a:ext>
            </a:extLst>
          </p:cNvPr>
          <p:cNvSpPr>
            <a:spLocks noGrp="1"/>
          </p:cNvSpPr>
          <p:nvPr>
            <p:ph type="title"/>
          </p:nvPr>
        </p:nvSpPr>
        <p:spPr>
          <a:xfrm>
            <a:off x="831850" y="657114"/>
            <a:ext cx="10515600" cy="2291947"/>
          </a:xfrm>
          <a:prstGeom prst="rect">
            <a:avLst/>
          </a:prstGeom>
          <a:noFill/>
        </p:spPr>
        <p:txBody>
          <a:bodyPr anchor="b"/>
          <a:lstStyle>
            <a:lvl1pPr>
              <a:defRPr sz="4800">
                <a:solidFill>
                  <a:schemeClr val="bg2"/>
                </a:solidFill>
              </a:defRPr>
            </a:lvl1pPr>
          </a:lstStyle>
          <a:p>
            <a:r>
              <a:rPr lang="en-US"/>
              <a:t>Click to edit Master title style</a:t>
            </a:r>
          </a:p>
        </p:txBody>
      </p:sp>
      <p:sp>
        <p:nvSpPr>
          <p:cNvPr id="3" name="Text Placeholder 2">
            <a:extLst>
              <a:ext uri="{FF2B5EF4-FFF2-40B4-BE49-F238E27FC236}">
                <a16:creationId xmlns:a16="http://schemas.microsoft.com/office/drawing/2014/main" id="{81C387D7-6F6B-4521-AF3B-443638B28F67}"/>
              </a:ext>
            </a:extLst>
          </p:cNvPr>
          <p:cNvSpPr>
            <a:spLocks noGrp="1"/>
          </p:cNvSpPr>
          <p:nvPr>
            <p:ph type="body" idx="1"/>
          </p:nvPr>
        </p:nvSpPr>
        <p:spPr>
          <a:xfrm>
            <a:off x="831850" y="3100904"/>
            <a:ext cx="10515600" cy="1205281"/>
          </a:xfrm>
          <a:noFill/>
        </p:spPr>
        <p:txBody>
          <a:bodyPr/>
          <a:lstStyle>
            <a:lvl1pPr marL="0" indent="0">
              <a:buNone/>
              <a:defRPr sz="2400">
                <a:solidFill>
                  <a:schemeClr val="bg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Footer Placeholder 4">
            <a:extLst>
              <a:ext uri="{FF2B5EF4-FFF2-40B4-BE49-F238E27FC236}">
                <a16:creationId xmlns:a16="http://schemas.microsoft.com/office/drawing/2014/main" id="{805A4C0B-5E35-C709-4621-DB42CCC65F13}"/>
              </a:ext>
            </a:extLst>
          </p:cNvPr>
          <p:cNvSpPr>
            <a:spLocks noGrp="1"/>
          </p:cNvSpPr>
          <p:nvPr>
            <p:ph type="ftr" sz="quarter" idx="3"/>
          </p:nvPr>
        </p:nvSpPr>
        <p:spPr>
          <a:xfrm>
            <a:off x="838200" y="6356350"/>
            <a:ext cx="5123120" cy="365125"/>
          </a:xfrm>
          <a:prstGeom prst="rect">
            <a:avLst/>
          </a:prstGeom>
        </p:spPr>
        <p:txBody>
          <a:bodyPr vert="horz" lIns="91440" tIns="45720" rIns="91440" bIns="45720" rtlCol="0" anchor="ctr"/>
          <a:lstStyle>
            <a:lvl1pPr algn="l">
              <a:defRPr sz="1200" b="0" i="0">
                <a:solidFill>
                  <a:schemeClr val="accent2"/>
                </a:solidFill>
                <a:latin typeface="Arial" panose="020B0604020202020204" pitchFamily="34" charset="0"/>
              </a:defRPr>
            </a:lvl1pPr>
          </a:lstStyle>
          <a:p>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1648EB9-AD02-C40C-BC02-21DE99748932}"/>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9612586" y="6322980"/>
            <a:ext cx="1764792" cy="392942"/>
          </a:xfrm>
          <a:prstGeom prst="rect">
            <a:avLst/>
          </a:prstGeom>
        </p:spPr>
      </p:pic>
    </p:spTree>
    <p:extLst>
      <p:ext uri="{BB962C8B-B14F-4D97-AF65-F5344CB8AC3E}">
        <p14:creationId xmlns:p14="http://schemas.microsoft.com/office/powerpoint/2010/main" val="284400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E1766A-BCBF-4DFD-8283-65948761D6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16536DDD-F803-4A85-AB35-FB873E423422}"/>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a:extLst>
              <a:ext uri="{FF2B5EF4-FFF2-40B4-BE49-F238E27FC236}">
                <a16:creationId xmlns:a16="http://schemas.microsoft.com/office/drawing/2014/main" id="{9E53638F-7EF2-40B3-8132-2AE07A977D65}"/>
              </a:ext>
            </a:extLst>
          </p:cNvPr>
          <p:cNvSpPr txBox="1">
            <a:spLocks/>
          </p:cNvSpPr>
          <p:nvPr userDrawn="1"/>
        </p:nvSpPr>
        <p:spPr>
          <a:xfrm>
            <a:off x="7239000" y="6356350"/>
            <a:ext cx="41148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0" i="0" dirty="0">
              <a:latin typeface="Arial" panose="020B0604020202020204" pitchFamily="34" charset="0"/>
            </a:endParaRPr>
          </a:p>
        </p:txBody>
      </p:sp>
    </p:spTree>
    <p:extLst>
      <p:ext uri="{BB962C8B-B14F-4D97-AF65-F5344CB8AC3E}">
        <p14:creationId xmlns:p14="http://schemas.microsoft.com/office/powerpoint/2010/main" val="2679540846"/>
      </p:ext>
    </p:extLst>
  </p:cSld>
  <p:clrMap bg1="lt1" tx1="dk1" bg2="lt2" tx2="dk2" accent1="accent1" accent2="accent2" accent3="accent3" accent4="accent4" accent5="accent5" accent6="accent6" hlink="hlink" folHlink="folHlink"/>
  <p:sldLayoutIdLst>
    <p:sldLayoutId id="2147483673" r:id="rId1"/>
    <p:sldLayoutId id="2147483701" r:id="rId2"/>
    <p:sldLayoutId id="2147483702" r:id="rId3"/>
    <p:sldLayoutId id="2147483703" r:id="rId4"/>
    <p:sldLayoutId id="2147483674" r:id="rId5"/>
    <p:sldLayoutId id="2147483696" r:id="rId6"/>
    <p:sldLayoutId id="2147483695" r:id="rId7"/>
    <p:sldLayoutId id="2147483689" r:id="rId8"/>
    <p:sldLayoutId id="2147483675" r:id="rId9"/>
    <p:sldLayoutId id="2147483676" r:id="rId10"/>
    <p:sldLayoutId id="2147483698" r:id="rId11"/>
    <p:sldLayoutId id="2147483691" r:id="rId12"/>
    <p:sldLayoutId id="2147483699" r:id="rId13"/>
    <p:sldLayoutId id="2147483677" r:id="rId14"/>
    <p:sldLayoutId id="2147483692" r:id="rId15"/>
    <p:sldLayoutId id="2147483678" r:id="rId16"/>
    <p:sldLayoutId id="2147483679" r:id="rId17"/>
    <p:sldLayoutId id="2147483684" r:id="rId18"/>
    <p:sldLayoutId id="2147483685" r:id="rId19"/>
    <p:sldLayoutId id="2147483686" r:id="rId20"/>
    <p:sldLayoutId id="2147483687" r:id="rId21"/>
    <p:sldLayoutId id="2147483688" r:id="rId22"/>
    <p:sldLayoutId id="2147483690" r:id="rId23"/>
    <p:sldLayoutId id="2147483680" r:id="rId24"/>
    <p:sldLayoutId id="2147483693" r:id="rId25"/>
    <p:sldLayoutId id="2147483694" r:id="rId26"/>
    <p:sldLayoutId id="2147483681" r:id="rId27"/>
    <p:sldLayoutId id="2147483682" r:id="rId28"/>
    <p:sldLayoutId id="2147483683" r:id="rId29"/>
  </p:sldLayoutIdLst>
  <p:txStyles>
    <p:titleStyle>
      <a:lvl1pPr algn="l" defTabSz="914400" rtl="0" eaLnBrk="1" latinLnBrk="0" hangingPunct="1">
        <a:lnSpc>
          <a:spcPct val="90000"/>
        </a:lnSpc>
        <a:spcBef>
          <a:spcPct val="0"/>
        </a:spcBef>
        <a:buNone/>
        <a:defRPr sz="4400" b="0" i="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mailto:SABO@echo.rutgers.edu" TargetMode="External"/><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hyperlink" Target="https://sca.rutgers.edu/campus-involvement/student-organizations/contract-process" TargetMode="External"/><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hyperlink" Target="mailto:SABO@echo.rutgers.edu"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image" Target="../media/image28.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https://www.swagbyconsolidus.com/" TargetMode="External"/><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hyperlink" Target="mailto:john.Somerville@panerabread.com" TargetMode="External"/><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hyperlink" Target="sabo.rutgers.edu" TargetMode="External"/><Relationship Id="rId2" Type="http://schemas.openxmlformats.org/officeDocument/2006/relationships/notesSlide" Target="../notesSlides/notesSlide60.xml"/><Relationship Id="rId1" Type="http://schemas.openxmlformats.org/officeDocument/2006/relationships/slideLayout" Target="../slideLayouts/slideLayout4.xml"/><Relationship Id="rId4" Type="http://schemas.openxmlformats.org/officeDocument/2006/relationships/hyperlink" Target="mailto:sabo@echo.rutgers.edu"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1.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24286-8141-AFC6-EBE0-C968399F65AE}"/>
              </a:ext>
            </a:extLst>
          </p:cNvPr>
          <p:cNvSpPr>
            <a:spLocks noGrp="1"/>
          </p:cNvSpPr>
          <p:nvPr>
            <p:ph type="ctrTitle"/>
          </p:nvPr>
        </p:nvSpPr>
        <p:spPr>
          <a:xfrm>
            <a:off x="1524000" y="2136531"/>
            <a:ext cx="9144000" cy="2171700"/>
          </a:xfrm>
        </p:spPr>
        <p:txBody>
          <a:bodyPr/>
          <a:lstStyle/>
          <a:p>
            <a:r>
              <a:rPr lang="en-US" sz="3200" dirty="0">
                <a:solidFill>
                  <a:schemeClr val="tx1"/>
                </a:solidFill>
                <a:latin typeface="Arial Black" panose="020B0A04020102020204" pitchFamily="34" charset="0"/>
              </a:rPr>
              <a:t>Student Activities Business Office (SABO)</a:t>
            </a:r>
            <a:endParaRPr lang="en-US" sz="3200" dirty="0"/>
          </a:p>
        </p:txBody>
      </p:sp>
      <p:sp>
        <p:nvSpPr>
          <p:cNvPr id="3" name="Subtitle 2">
            <a:extLst>
              <a:ext uri="{FF2B5EF4-FFF2-40B4-BE49-F238E27FC236}">
                <a16:creationId xmlns:a16="http://schemas.microsoft.com/office/drawing/2014/main" id="{21AB7A43-A9A2-D246-6BF8-BB773F5D9F30}"/>
              </a:ext>
            </a:extLst>
          </p:cNvPr>
          <p:cNvSpPr>
            <a:spLocks noGrp="1"/>
          </p:cNvSpPr>
          <p:nvPr>
            <p:ph type="subTitle" idx="1"/>
          </p:nvPr>
        </p:nvSpPr>
        <p:spPr>
          <a:xfrm>
            <a:off x="1524000" y="5108331"/>
            <a:ext cx="9144000" cy="1355188"/>
          </a:xfrm>
        </p:spPr>
        <p:txBody>
          <a:bodyPr/>
          <a:lstStyle/>
          <a:p>
            <a:r>
              <a:rPr lang="en-US" dirty="0"/>
              <a:t>TREASURER TRAINING</a:t>
            </a:r>
          </a:p>
          <a:p>
            <a:r>
              <a:rPr lang="en-US" dirty="0"/>
              <a:t>Fall 2026</a:t>
            </a:r>
          </a:p>
        </p:txBody>
      </p:sp>
    </p:spTree>
    <p:extLst>
      <p:ext uri="{BB962C8B-B14F-4D97-AF65-F5344CB8AC3E}">
        <p14:creationId xmlns:p14="http://schemas.microsoft.com/office/powerpoint/2010/main" val="25702593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532586"/>
            <a:ext cx="9456717" cy="5117596"/>
          </a:xfrm>
        </p:spPr>
        <p:txBody>
          <a:bodyPr/>
          <a:lstStyle/>
          <a:p>
            <a:pPr algn="l"/>
            <a:r>
              <a:rPr lang="en-US" sz="3200" b="1" dirty="0"/>
              <a:t>Takebacks: (takes place in January/June)</a:t>
            </a:r>
          </a:p>
          <a:p>
            <a:pPr marL="457200" indent="-457200" algn="l">
              <a:buFont typeface="Wingdings" panose="05000000000000000000" pitchFamily="2" charset="2"/>
              <a:buChar char="Ø"/>
            </a:pPr>
            <a:r>
              <a:rPr lang="en-US" altLang="en-US" dirty="0">
                <a:cs typeface="Arial" panose="020B0604020202020204" pitchFamily="34" charset="0"/>
              </a:rPr>
              <a:t>At the end of each semester, any unspent funds in 345 are “taken back” (returned to the respective Control Account). At the end of the AY, any unspent funds in 317 are taken back.</a:t>
            </a:r>
          </a:p>
          <a:p>
            <a:pPr marL="457200" indent="-457200" algn="l">
              <a:buFont typeface="Wingdings" panose="05000000000000000000" pitchFamily="2" charset="2"/>
              <a:buChar char="Ø"/>
            </a:pPr>
            <a:r>
              <a:rPr lang="en-US" altLang="en-US" dirty="0">
                <a:cs typeface="Arial" panose="020B0604020202020204" pitchFamily="34" charset="0"/>
              </a:rPr>
              <a:t>Takebacks are used to fund appeals for the following semester.</a:t>
            </a:r>
          </a:p>
          <a:p>
            <a:pPr algn="l"/>
            <a:r>
              <a:rPr lang="en-US" sz="3200" b="1" dirty="0"/>
              <a:t>Allocations: (takes place in August/January)</a:t>
            </a:r>
          </a:p>
          <a:p>
            <a:pPr marL="457200" indent="-457200" algn="l">
              <a:buFont typeface="Wingdings" panose="05000000000000000000" pitchFamily="2" charset="2"/>
              <a:buChar char="Ø"/>
            </a:pPr>
            <a:r>
              <a:rPr lang="en-US" altLang="en-US" dirty="0">
                <a:cs typeface="Arial" panose="020B0604020202020204" pitchFamily="34" charset="0"/>
              </a:rPr>
              <a:t>Fall 2026 Allocations received by SABO from RUSA have been processed into your respective accounts.</a:t>
            </a:r>
          </a:p>
          <a:p>
            <a:pPr marL="457200" indent="-457200" algn="l">
              <a:buFont typeface="Wingdings" panose="05000000000000000000" pitchFamily="2" charset="2"/>
              <a:buChar char="Ø"/>
            </a:pPr>
            <a:r>
              <a:rPr lang="en-US" altLang="en-US" dirty="0">
                <a:cs typeface="Arial" panose="020B0604020202020204" pitchFamily="34" charset="0"/>
              </a:rPr>
              <a:t>Allocation funds are entered in your Overhead (317) and/or Program (345) Line Codes and in some cases, Special Allocation line code (700).</a:t>
            </a:r>
          </a:p>
        </p:txBody>
      </p:sp>
    </p:spTree>
    <p:extLst>
      <p:ext uri="{BB962C8B-B14F-4D97-AF65-F5344CB8AC3E}">
        <p14:creationId xmlns:p14="http://schemas.microsoft.com/office/powerpoint/2010/main" val="4044611072"/>
      </p:ext>
    </p:extLst>
  </p:cSld>
  <p:clrMapOvr>
    <a:masterClrMapping/>
  </p:clrMapOvr>
  <p:transition spd="slow">
    <p:cov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84416"/>
            <a:ext cx="9456717" cy="5165766"/>
          </a:xfrm>
        </p:spPr>
        <p:txBody>
          <a:bodyPr/>
          <a:lstStyle/>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r>
              <a:rPr lang="en-US" sz="7200" b="1" dirty="0">
                <a:solidFill>
                  <a:srgbClr val="FF0000"/>
                </a:solidFill>
                <a:latin typeface="Arial" panose="020B0604020202020204" pitchFamily="34" charset="0"/>
                <a:cs typeface="Arial" panose="020B0604020202020204" pitchFamily="34" charset="0"/>
              </a:rPr>
              <a:t>Check Requests</a:t>
            </a:r>
            <a:r>
              <a:rPr lang="en-US" sz="7200" b="1" dirty="0">
                <a:solidFill>
                  <a:srgbClr val="FF0000"/>
                </a:solidFill>
              </a:rPr>
              <a:t> </a:t>
            </a:r>
          </a:p>
          <a:p>
            <a:pPr algn="l"/>
            <a:endParaRPr lang="en-US" sz="3200" dirty="0"/>
          </a:p>
          <a:p>
            <a:pPr algn="l"/>
            <a:endParaRPr lang="en-US" sz="3200" dirty="0"/>
          </a:p>
        </p:txBody>
      </p:sp>
    </p:spTree>
    <p:extLst>
      <p:ext uri="{BB962C8B-B14F-4D97-AF65-F5344CB8AC3E}">
        <p14:creationId xmlns:p14="http://schemas.microsoft.com/office/powerpoint/2010/main" val="56606671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62515" y="1508202"/>
            <a:ext cx="9127533" cy="5117596"/>
          </a:xfrm>
        </p:spPr>
        <p:txBody>
          <a:bodyPr/>
          <a:lstStyle/>
          <a:p>
            <a:pPr algn="l"/>
            <a:r>
              <a:rPr lang="en-US" sz="3600" b="1" dirty="0">
                <a:latin typeface="Arial" panose="020B0604020202020204" pitchFamily="34" charset="0"/>
                <a:cs typeface="Arial" panose="020B0604020202020204" pitchFamily="34" charset="0"/>
              </a:rPr>
              <a:t>A check request can be for:</a:t>
            </a:r>
          </a:p>
          <a:p>
            <a:r>
              <a:rPr lang="en-US" dirty="0">
                <a:latin typeface="Arial" panose="020B0604020202020204" pitchFamily="34" charset="0"/>
                <a:cs typeface="Arial" panose="020B0604020202020204" pitchFamily="34" charset="0"/>
              </a:rPr>
              <a:t>When initiating a Check Request in SABO Online System, it is important to be able to answer the following questions:</a:t>
            </a:r>
          </a:p>
          <a:p>
            <a:pPr lvl="1"/>
            <a:r>
              <a:rPr lang="en-US" b="1" dirty="0">
                <a:latin typeface="Arial" panose="020B0604020202020204" pitchFamily="34" charset="0"/>
                <a:cs typeface="Arial" panose="020B0604020202020204" pitchFamily="34" charset="0"/>
              </a:rPr>
              <a:t>Who are you paying?</a:t>
            </a:r>
          </a:p>
          <a:p>
            <a:pPr lvl="1"/>
            <a:endParaRPr lang="en-US" b="1" dirty="0">
              <a:latin typeface="Arial" panose="020B0604020202020204" pitchFamily="34" charset="0"/>
              <a:cs typeface="Arial" panose="020B0604020202020204" pitchFamily="34" charset="0"/>
            </a:endParaRPr>
          </a:p>
          <a:p>
            <a:pPr lvl="2">
              <a:buFont typeface="Wingdings" pitchFamily="2" charset="2"/>
              <a:buChar char="ü"/>
            </a:pPr>
            <a:r>
              <a:rPr lang="en-US" dirty="0">
                <a:latin typeface="Arial" panose="020B0604020202020204" pitchFamily="34" charset="0"/>
                <a:cs typeface="Arial" panose="020B0604020202020204" pitchFamily="34" charset="0"/>
              </a:rPr>
              <a:t> Is this check to pay a person? (PERR, Contract)</a:t>
            </a:r>
          </a:p>
          <a:p>
            <a:pPr lvl="3"/>
            <a:r>
              <a:rPr lang="en-US" i="1" dirty="0">
                <a:latin typeface="Arial" panose="020B0604020202020204" pitchFamily="34" charset="0"/>
                <a:cs typeface="Arial" panose="020B0604020202020204" pitchFamily="34" charset="0"/>
              </a:rPr>
              <a:t>Did someone in your organization spend their own money? A PERR is a reimbursement check request to repay someone who spent personal money on approved items.</a:t>
            </a:r>
          </a:p>
          <a:p>
            <a:pPr lvl="3"/>
            <a:endParaRPr lang="en-US" dirty="0">
              <a:latin typeface="Arial" panose="020B0604020202020204" pitchFamily="34" charset="0"/>
              <a:cs typeface="Arial" panose="020B0604020202020204" pitchFamily="34" charset="0"/>
            </a:endParaRPr>
          </a:p>
          <a:p>
            <a:pPr lvl="2">
              <a:buFont typeface="Wingdings" pitchFamily="2" charset="2"/>
              <a:buChar char="ü"/>
            </a:pPr>
            <a:r>
              <a:rPr lang="en-US" dirty="0">
                <a:latin typeface="Arial" panose="020B0604020202020204" pitchFamily="34" charset="0"/>
                <a:cs typeface="Arial" panose="020B0604020202020204" pitchFamily="34" charset="0"/>
              </a:rPr>
              <a:t> Is this check to a Rutgers vendor or a Rutgers department? </a:t>
            </a:r>
          </a:p>
          <a:p>
            <a:pPr lvl="2"/>
            <a:endParaRPr lang="en-US" dirty="0">
              <a:latin typeface="Arial" panose="020B0604020202020204" pitchFamily="34" charset="0"/>
              <a:cs typeface="Arial" panose="020B0604020202020204" pitchFamily="34" charset="0"/>
            </a:endParaRPr>
          </a:p>
          <a:p>
            <a:pPr lvl="2">
              <a:buFont typeface="Wingdings" pitchFamily="2" charset="2"/>
              <a:buChar char="ü"/>
            </a:pPr>
            <a:r>
              <a:rPr lang="en-US" dirty="0">
                <a:latin typeface="Arial" panose="020B0604020202020204" pitchFamily="34" charset="0"/>
                <a:cs typeface="Arial" panose="020B0604020202020204" pitchFamily="34" charset="0"/>
              </a:rPr>
              <a:t> Is this check to pay an outside vendor (By Contract or By Invoice)</a:t>
            </a:r>
          </a:p>
          <a:p>
            <a:pPr lvl="2"/>
            <a:endParaRPr lang="en-US" dirty="0">
              <a:latin typeface="Arial" panose="020B0604020202020204" pitchFamily="34" charset="0"/>
              <a:cs typeface="Arial" panose="020B0604020202020204" pitchFamily="34" charset="0"/>
            </a:endParaRPr>
          </a:p>
          <a:p>
            <a:pPr lvl="2">
              <a:buFont typeface="Wingdings" pitchFamily="2" charset="2"/>
              <a:buChar char="ü"/>
            </a:pPr>
            <a:r>
              <a:rPr lang="en-US" dirty="0">
                <a:latin typeface="Arial" panose="020B0604020202020204" pitchFamily="34" charset="0"/>
                <a:cs typeface="Arial" panose="020B0604020202020204" pitchFamily="34" charset="0"/>
              </a:rPr>
              <a:t> Is this check a donation? </a:t>
            </a:r>
          </a:p>
          <a:p>
            <a:pPr algn="l"/>
            <a:endParaRPr lang="en-US" sz="2000" b="1" dirty="0"/>
          </a:p>
        </p:txBody>
      </p:sp>
    </p:spTree>
    <p:extLst>
      <p:ext uri="{BB962C8B-B14F-4D97-AF65-F5344CB8AC3E}">
        <p14:creationId xmlns:p14="http://schemas.microsoft.com/office/powerpoint/2010/main" val="9512495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32192" y="1645920"/>
            <a:ext cx="3401568" cy="286232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After you review the dashboard information and know your account balance you may begin to process a check request.</a:t>
            </a:r>
          </a:p>
          <a:p>
            <a:r>
              <a:rPr lang="en-US" dirty="0">
                <a:latin typeface="Arial" panose="020B0604020202020204" pitchFamily="34" charset="0"/>
                <a:cs typeface="Arial" panose="020B0604020202020204" pitchFamily="34" charset="0"/>
              </a:rPr>
              <a:t> </a:t>
            </a:r>
          </a:p>
          <a:p>
            <a:r>
              <a:rPr lang="en-US" dirty="0">
                <a:latin typeface="Arial" panose="020B0604020202020204" pitchFamily="34" charset="0"/>
                <a:cs typeface="Arial" panose="020B0604020202020204" pitchFamily="34" charset="0"/>
              </a:rPr>
              <a:t>Click check request on the right hand side of the dashboard page and enter your account number</a:t>
            </a:r>
          </a:p>
          <a:p>
            <a:endParaRPr lang="en-US" dirty="0"/>
          </a:p>
        </p:txBody>
      </p:sp>
      <p:pic>
        <p:nvPicPr>
          <p:cNvPr id="7" name="Picture 6"/>
          <p:cNvPicPr>
            <a:picLocks noChangeAspect="1"/>
          </p:cNvPicPr>
          <p:nvPr/>
        </p:nvPicPr>
        <p:blipFill>
          <a:blip r:embed="rId3"/>
          <a:stretch>
            <a:fillRect/>
          </a:stretch>
        </p:blipFill>
        <p:spPr>
          <a:xfrm>
            <a:off x="508187" y="2781172"/>
            <a:ext cx="3531438" cy="914528"/>
          </a:xfrm>
          <a:prstGeom prst="rect">
            <a:avLst/>
          </a:prstGeom>
        </p:spPr>
      </p:pic>
      <p:pic>
        <p:nvPicPr>
          <p:cNvPr id="6" name="Picture 5">
            <a:extLst>
              <a:ext uri="{FF2B5EF4-FFF2-40B4-BE49-F238E27FC236}">
                <a16:creationId xmlns:a16="http://schemas.microsoft.com/office/drawing/2014/main" id="{6D9CBF60-BCCA-7A23-2786-9C0C379A6EC6}"/>
              </a:ext>
            </a:extLst>
          </p:cNvPr>
          <p:cNvPicPr>
            <a:picLocks noChangeAspect="1"/>
          </p:cNvPicPr>
          <p:nvPr/>
        </p:nvPicPr>
        <p:blipFill>
          <a:blip r:embed="rId4"/>
          <a:stretch>
            <a:fillRect/>
          </a:stretch>
        </p:blipFill>
        <p:spPr>
          <a:xfrm>
            <a:off x="774322" y="1385567"/>
            <a:ext cx="5410955" cy="1247949"/>
          </a:xfrm>
          <a:prstGeom prst="rect">
            <a:avLst/>
          </a:prstGeom>
        </p:spPr>
      </p:pic>
      <p:pic>
        <p:nvPicPr>
          <p:cNvPr id="11" name="Picture 10">
            <a:extLst>
              <a:ext uri="{FF2B5EF4-FFF2-40B4-BE49-F238E27FC236}">
                <a16:creationId xmlns:a16="http://schemas.microsoft.com/office/drawing/2014/main" id="{168649F4-4EDC-05AD-F67B-5DC0C2029B8A}"/>
              </a:ext>
            </a:extLst>
          </p:cNvPr>
          <p:cNvPicPr>
            <a:picLocks noChangeAspect="1"/>
          </p:cNvPicPr>
          <p:nvPr/>
        </p:nvPicPr>
        <p:blipFill>
          <a:blip r:embed="rId5"/>
          <a:stretch>
            <a:fillRect/>
          </a:stretch>
        </p:blipFill>
        <p:spPr>
          <a:xfrm>
            <a:off x="774322" y="4224485"/>
            <a:ext cx="4296375" cy="1800476"/>
          </a:xfrm>
          <a:prstGeom prst="rect">
            <a:avLst/>
          </a:prstGeom>
        </p:spPr>
      </p:pic>
    </p:spTree>
    <p:extLst>
      <p:ext uri="{BB962C8B-B14F-4D97-AF65-F5344CB8AC3E}">
        <p14:creationId xmlns:p14="http://schemas.microsoft.com/office/powerpoint/2010/main" val="4152866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03136" y="1645920"/>
            <a:ext cx="4230624" cy="1892826"/>
          </a:xfrm>
          <a:prstGeom prst="rect">
            <a:avLst/>
          </a:prstGeom>
          <a:noFill/>
        </p:spPr>
        <p:txBody>
          <a:bodyPr wrap="square" rtlCol="0">
            <a:spAutoFit/>
          </a:bodyPr>
          <a:lstStyle/>
          <a:p>
            <a:pPr marL="342900" indent="-342900">
              <a:spcBef>
                <a:spcPct val="50000"/>
              </a:spcBef>
            </a:pPr>
            <a:r>
              <a:rPr lang="en-US" u="sng" dirty="0">
                <a:latin typeface="Arial" panose="020B0604020202020204" pitchFamily="34" charset="0"/>
                <a:cs typeface="Arial" panose="020B0604020202020204" pitchFamily="34" charset="0"/>
              </a:rPr>
              <a:t>Check Request Transaction</a:t>
            </a:r>
          </a:p>
          <a:p>
            <a:pPr marL="342900" indent="-342900">
              <a:spcBef>
                <a:spcPct val="50000"/>
              </a:spcBef>
              <a:buFont typeface="Courier New" panose="02070309020205020404" pitchFamily="49" charset="0"/>
              <a:buChar char="o"/>
            </a:pPr>
            <a:r>
              <a:rPr lang="en-US" dirty="0">
                <a:latin typeface="Arial" panose="020B0604020202020204" pitchFamily="34" charset="0"/>
                <a:cs typeface="Arial" panose="020B0604020202020204" pitchFamily="34" charset="0"/>
              </a:rPr>
              <a:t>After you have chosen the check request option  on the dashboard and entered your account number and line code you will be asked:</a:t>
            </a:r>
          </a:p>
          <a:p>
            <a:endParaRPr lang="en-US" dirty="0"/>
          </a:p>
        </p:txBody>
      </p:sp>
      <p:pic>
        <p:nvPicPr>
          <p:cNvPr id="4" name="Picture 3">
            <a:extLst>
              <a:ext uri="{FF2B5EF4-FFF2-40B4-BE49-F238E27FC236}">
                <a16:creationId xmlns:a16="http://schemas.microsoft.com/office/drawing/2014/main" id="{7F0F1E10-DBA7-CF2C-86A7-DCA391B37288}"/>
              </a:ext>
            </a:extLst>
          </p:cNvPr>
          <p:cNvPicPr>
            <a:picLocks noChangeAspect="1"/>
          </p:cNvPicPr>
          <p:nvPr/>
        </p:nvPicPr>
        <p:blipFill>
          <a:blip r:embed="rId3"/>
          <a:stretch>
            <a:fillRect/>
          </a:stretch>
        </p:blipFill>
        <p:spPr>
          <a:xfrm>
            <a:off x="1484018" y="1779318"/>
            <a:ext cx="4220164" cy="4202382"/>
          </a:xfrm>
          <a:prstGeom prst="rect">
            <a:avLst/>
          </a:prstGeom>
        </p:spPr>
      </p:pic>
    </p:spTree>
    <p:extLst>
      <p:ext uri="{BB962C8B-B14F-4D97-AF65-F5344CB8AC3E}">
        <p14:creationId xmlns:p14="http://schemas.microsoft.com/office/powerpoint/2010/main" val="18448246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81745" y="1680367"/>
            <a:ext cx="4096322" cy="2810267"/>
          </a:xfrm>
          <a:prstGeom prst="rect">
            <a:avLst/>
          </a:prstGeom>
        </p:spPr>
      </p:pic>
      <p:pic>
        <p:nvPicPr>
          <p:cNvPr id="5" name="Picture 4"/>
          <p:cNvPicPr>
            <a:picLocks noChangeAspect="1"/>
          </p:cNvPicPr>
          <p:nvPr/>
        </p:nvPicPr>
        <p:blipFill>
          <a:blip r:embed="rId4"/>
          <a:stretch>
            <a:fillRect/>
          </a:stretch>
        </p:blipFill>
        <p:spPr>
          <a:xfrm>
            <a:off x="5687729" y="1680366"/>
            <a:ext cx="5208871" cy="4939889"/>
          </a:xfrm>
          <a:prstGeom prst="rect">
            <a:avLst/>
          </a:prstGeom>
        </p:spPr>
      </p:pic>
      <p:sp>
        <p:nvSpPr>
          <p:cNvPr id="3" name="TextBox 2"/>
          <p:cNvSpPr txBox="1"/>
          <p:nvPr/>
        </p:nvSpPr>
        <p:spPr>
          <a:xfrm>
            <a:off x="877824" y="4767072"/>
            <a:ext cx="3547872" cy="1892826"/>
          </a:xfrm>
          <a:prstGeom prst="rect">
            <a:avLst/>
          </a:prstGeom>
          <a:noFill/>
        </p:spPr>
        <p:txBody>
          <a:bodyPr wrap="square" rtlCol="0">
            <a:spAutoFit/>
          </a:bodyPr>
          <a:lstStyle/>
          <a:p>
            <a:pPr>
              <a:spcBef>
                <a:spcPct val="50000"/>
              </a:spcBef>
            </a:pPr>
            <a:r>
              <a:rPr lang="en-US" u="sng" dirty="0">
                <a:latin typeface="Arial" panose="020B0604020202020204" pitchFamily="34" charset="0"/>
                <a:cs typeface="Arial" panose="020B0604020202020204" pitchFamily="34" charset="0"/>
              </a:rPr>
              <a:t>Most common Check Request is to pay a person </a:t>
            </a:r>
          </a:p>
          <a:p>
            <a:pPr marL="342900" indent="-342900">
              <a:spcBef>
                <a:spcPct val="50000"/>
              </a:spcBef>
              <a:buFont typeface="Courier New" panose="02070309020205020404" pitchFamily="49" charset="0"/>
              <a:buChar char="o"/>
            </a:pPr>
            <a:r>
              <a:rPr lang="en-US" dirty="0">
                <a:latin typeface="Arial" panose="020B0604020202020204" pitchFamily="34" charset="0"/>
                <a:cs typeface="Arial" panose="020B0604020202020204" pitchFamily="34" charset="0"/>
              </a:rPr>
              <a:t>Cash Advance</a:t>
            </a:r>
          </a:p>
          <a:p>
            <a:pPr marL="342900" indent="-342900">
              <a:spcBef>
                <a:spcPct val="50000"/>
              </a:spcBef>
              <a:buFont typeface="Courier New" panose="02070309020205020404" pitchFamily="49" charset="0"/>
              <a:buChar char="o"/>
            </a:pPr>
            <a:r>
              <a:rPr lang="en-US" dirty="0">
                <a:latin typeface="Arial" panose="020B0604020202020204" pitchFamily="34" charset="0"/>
                <a:cs typeface="Arial" panose="020B0604020202020204" pitchFamily="34" charset="0"/>
              </a:rPr>
              <a:t>PERR</a:t>
            </a:r>
          </a:p>
          <a:p>
            <a:pPr marL="342900" indent="-342900">
              <a:spcBef>
                <a:spcPct val="50000"/>
              </a:spcBef>
              <a:buFont typeface="Courier New" panose="02070309020205020404" pitchFamily="49" charset="0"/>
              <a:buChar char="o"/>
            </a:pPr>
            <a:r>
              <a:rPr lang="en-US" dirty="0">
                <a:latin typeface="Arial" panose="020B0604020202020204" pitchFamily="34" charset="0"/>
                <a:cs typeface="Arial" panose="020B0604020202020204" pitchFamily="34" charset="0"/>
              </a:rPr>
              <a:t>Contracted Individual</a:t>
            </a:r>
          </a:p>
        </p:txBody>
      </p:sp>
    </p:spTree>
    <p:extLst>
      <p:ext uri="{BB962C8B-B14F-4D97-AF65-F5344CB8AC3E}">
        <p14:creationId xmlns:p14="http://schemas.microsoft.com/office/powerpoint/2010/main" val="7073857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532586"/>
            <a:ext cx="9456717" cy="5117596"/>
          </a:xfrm>
        </p:spPr>
        <p:txBody>
          <a:bodyPr/>
          <a:lstStyle/>
          <a:p>
            <a:pPr algn="l"/>
            <a:r>
              <a:rPr lang="en-US" sz="3200" b="1" dirty="0"/>
              <a:t>PERR:</a:t>
            </a:r>
          </a:p>
          <a:p>
            <a:pPr marL="342900" indent="-342900" algn="l">
              <a:buFont typeface="Wingdings" panose="05000000000000000000" pitchFamily="2" charset="2"/>
              <a:buChar char="Ø"/>
            </a:pPr>
            <a:r>
              <a:rPr lang="en-US" sz="2200" dirty="0"/>
              <a:t>All PERR forms must be submitted on-line </a:t>
            </a:r>
            <a:r>
              <a:rPr lang="en-US" sz="2200" b="1" u="sng" dirty="0"/>
              <a:t>with original, itemized receipts</a:t>
            </a:r>
            <a:r>
              <a:rPr lang="en-US" sz="2200" dirty="0"/>
              <a:t> </a:t>
            </a:r>
            <a:r>
              <a:rPr lang="en-US" sz="2200" b="1" dirty="0"/>
              <a:t>within 30 days of incurring the expense</a:t>
            </a:r>
            <a:r>
              <a:rPr lang="en-US" sz="2200" b="1" i="1" dirty="0"/>
              <a:t>. </a:t>
            </a:r>
            <a:r>
              <a:rPr lang="en-US" sz="2200" b="1" dirty="0"/>
              <a:t> </a:t>
            </a:r>
          </a:p>
          <a:p>
            <a:pPr marL="342900" indent="-342900" algn="l">
              <a:buFont typeface="Wingdings" panose="05000000000000000000" pitchFamily="2" charset="2"/>
              <a:buChar char="Ø"/>
            </a:pPr>
            <a:r>
              <a:rPr lang="en-US" sz="2200" b="1" i="1" dirty="0"/>
              <a:t>All receipts submitted for reimbursement should be marked paid or have a zero balance.</a:t>
            </a:r>
            <a:r>
              <a:rPr lang="en-US" sz="2200" dirty="0"/>
              <a:t> Submitted reimbursements for an individual item $500 or more require </a:t>
            </a:r>
            <a:r>
              <a:rPr lang="en-US" sz="2200" u="sng" dirty="0"/>
              <a:t>proof of payment showing name and posted charge</a:t>
            </a:r>
            <a:r>
              <a:rPr lang="en-US" sz="2200" dirty="0"/>
              <a:t>. </a:t>
            </a:r>
            <a:r>
              <a:rPr lang="en-US" sz="2200" b="1" dirty="0"/>
              <a:t>Payment status must be “Posted”</a:t>
            </a:r>
            <a:r>
              <a:rPr lang="en-US" sz="2200" dirty="0"/>
              <a:t> and </a:t>
            </a:r>
            <a:r>
              <a:rPr lang="en-US" sz="2200" b="1" u="sng" dirty="0"/>
              <a:t>not</a:t>
            </a:r>
            <a:r>
              <a:rPr lang="en-US" sz="2200" dirty="0"/>
              <a:t> “Processing” or “Pending”.</a:t>
            </a:r>
          </a:p>
          <a:p>
            <a:pPr marL="342900" indent="-342900" algn="l">
              <a:buFont typeface="Wingdings" panose="05000000000000000000" pitchFamily="2" charset="2"/>
              <a:buChar char="Ø"/>
            </a:pPr>
            <a:r>
              <a:rPr lang="en-US" sz="2200" b="1" dirty="0"/>
              <a:t>Proof of Payment</a:t>
            </a:r>
            <a:r>
              <a:rPr lang="en-US" sz="2200" dirty="0"/>
              <a:t> means a credit card or bank statement to verify the purchase. If proof of payment is under a parent/guardian name, a </a:t>
            </a:r>
            <a:r>
              <a:rPr lang="en-US" sz="2200" b="1" i="1" dirty="0"/>
              <a:t>Consent to Reimburse Form</a:t>
            </a:r>
            <a:r>
              <a:rPr lang="en-US" sz="2200" dirty="0"/>
              <a:t> for SABO reimbursement needs to be completed and submitted with the PERR form for processing.  </a:t>
            </a:r>
            <a:r>
              <a:rPr lang="en-US" sz="2200" b="1" u="sng" dirty="0"/>
              <a:t>Payee and information on proof of payment must match.*</a:t>
            </a:r>
          </a:p>
          <a:p>
            <a:pPr marL="342900" indent="-342900" algn="l">
              <a:buFont typeface="Wingdings" panose="05000000000000000000" pitchFamily="2" charset="2"/>
              <a:buChar char="Ø"/>
            </a:pPr>
            <a:r>
              <a:rPr lang="en-US" sz="2200" dirty="0"/>
              <a:t>If a receipt is lost, a </a:t>
            </a:r>
            <a:r>
              <a:rPr lang="en-US" sz="2200" b="1" u="sng" dirty="0"/>
              <a:t>Lost Receipt Form</a:t>
            </a:r>
            <a:r>
              <a:rPr lang="en-US" sz="2200" dirty="0"/>
              <a:t> is required.  Ensure this is signed by both the person being reimbursed and Advisor.</a:t>
            </a:r>
          </a:p>
        </p:txBody>
      </p:sp>
    </p:spTree>
    <p:extLst>
      <p:ext uri="{BB962C8B-B14F-4D97-AF65-F5344CB8AC3E}">
        <p14:creationId xmlns:p14="http://schemas.microsoft.com/office/powerpoint/2010/main" val="1263916066"/>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B347F-F38D-363B-9B45-4EB15E3E432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31B0E86-3751-A2BE-6EAE-05D1F7AAACA9}"/>
              </a:ext>
            </a:extLst>
          </p:cNvPr>
          <p:cNvSpPr>
            <a:spLocks noGrp="1"/>
          </p:cNvSpPr>
          <p:nvPr>
            <p:ph type="subTitle" idx="1"/>
          </p:nvPr>
        </p:nvSpPr>
        <p:spPr>
          <a:xfrm>
            <a:off x="1211283" y="1498600"/>
            <a:ext cx="9456717" cy="5151582"/>
          </a:xfrm>
        </p:spPr>
        <p:txBody>
          <a:bodyPr/>
          <a:lstStyle/>
          <a:p>
            <a:pPr algn="l"/>
            <a:r>
              <a:rPr lang="en-US" sz="3200" b="1" dirty="0"/>
              <a:t>Check Request for a Person (PERR)</a:t>
            </a:r>
          </a:p>
          <a:p>
            <a:pPr marL="342900" lvl="0" indent="-342900" algn="l">
              <a:buFont typeface="Wingdings" panose="05000000000000000000" pitchFamily="2" charset="2"/>
              <a:buChar char="Ø"/>
            </a:pPr>
            <a:r>
              <a:rPr lang="en-US" dirty="0"/>
              <a:t>Will show these reminders, and a checkbox indicating that they confirmed they read the reminders:</a:t>
            </a:r>
          </a:p>
          <a:p>
            <a:pPr marL="800100" lvl="1" indent="-342900" algn="l">
              <a:buFont typeface="Wingdings" panose="05000000000000000000" pitchFamily="2" charset="2"/>
              <a:buChar char="ü"/>
            </a:pPr>
            <a:r>
              <a:rPr lang="en-US" dirty="0"/>
              <a:t>Did you include itemized receipt?</a:t>
            </a:r>
            <a:endParaRPr lang="en-US" sz="2400" dirty="0"/>
          </a:p>
          <a:p>
            <a:pPr marL="800100" lvl="1" indent="-342900" algn="l">
              <a:buFont typeface="Wingdings" panose="05000000000000000000" pitchFamily="2" charset="2"/>
              <a:buChar char="ü"/>
            </a:pPr>
            <a:endParaRPr lang="en-US" dirty="0"/>
          </a:p>
          <a:p>
            <a:pPr marL="800100" lvl="1" indent="-342900" algn="l">
              <a:buFont typeface="Wingdings" panose="05000000000000000000" pitchFamily="2" charset="2"/>
              <a:buChar char="ü"/>
            </a:pPr>
            <a:r>
              <a:rPr lang="en-US" dirty="0"/>
              <a:t>If using someone else’s credit card, did you include a completed Account Owner Consent Form?</a:t>
            </a:r>
            <a:endParaRPr lang="en-US" sz="2400" dirty="0"/>
          </a:p>
          <a:p>
            <a:pPr marL="800100" lvl="1" indent="-342900" algn="l">
              <a:buFont typeface="Wingdings" panose="05000000000000000000" pitchFamily="2" charset="2"/>
              <a:buChar char="ü"/>
            </a:pPr>
            <a:endParaRPr lang="en-US" dirty="0"/>
          </a:p>
          <a:p>
            <a:pPr marL="800100" lvl="1" indent="-342900" algn="l">
              <a:buFont typeface="Wingdings" panose="05000000000000000000" pitchFamily="2" charset="2"/>
              <a:buChar char="ü"/>
            </a:pPr>
            <a:r>
              <a:rPr lang="en-US" dirty="0"/>
              <a:t>Did you include credit card statement with name of account holder and posted charge if item purchased is $500 or more? </a:t>
            </a:r>
            <a:endParaRPr lang="en-US" sz="2400" dirty="0"/>
          </a:p>
          <a:p>
            <a:pPr marL="800100" lvl="1" indent="-342900" algn="l">
              <a:buFont typeface="Wingdings" panose="05000000000000000000" pitchFamily="2" charset="2"/>
              <a:buChar char="ü"/>
            </a:pPr>
            <a:endParaRPr lang="en-US" dirty="0"/>
          </a:p>
          <a:p>
            <a:pPr marL="800100" lvl="1" indent="-342900" algn="l">
              <a:buFont typeface="Wingdings" panose="05000000000000000000" pitchFamily="2" charset="2"/>
              <a:buChar char="ü"/>
            </a:pPr>
            <a:r>
              <a:rPr lang="en-US" dirty="0"/>
              <a:t>If receipt is lost, did you include a completed Lost Receipt Form?</a:t>
            </a:r>
            <a:endParaRPr lang="en-US" sz="2400" dirty="0"/>
          </a:p>
          <a:p>
            <a:pPr lvl="1" algn="l"/>
            <a:endParaRPr lang="en-US" dirty="0"/>
          </a:p>
          <a:p>
            <a:pPr marL="800100" lvl="1" indent="-342900" algn="l">
              <a:buFont typeface="Wingdings" panose="05000000000000000000" pitchFamily="2" charset="2"/>
              <a:buChar char="ü"/>
            </a:pPr>
            <a:r>
              <a:rPr lang="en-US" dirty="0"/>
              <a:t>For Group Meal Expense:  Did you remember to list business purpose of meal and list the names of all attendees as part of your support?</a:t>
            </a:r>
            <a:endParaRPr lang="en-US" sz="2400" dirty="0"/>
          </a:p>
          <a:p>
            <a:pPr algn="l"/>
            <a:endParaRPr lang="en-US" sz="3200" b="1" dirty="0"/>
          </a:p>
        </p:txBody>
      </p:sp>
    </p:spTree>
    <p:extLst>
      <p:ext uri="{BB962C8B-B14F-4D97-AF65-F5344CB8AC3E}">
        <p14:creationId xmlns:p14="http://schemas.microsoft.com/office/powerpoint/2010/main" val="321349588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F160A7E-6508-5F7E-E03E-5903B79DC7AD}"/>
              </a:ext>
            </a:extLst>
          </p:cNvPr>
          <p:cNvPicPr>
            <a:picLocks noChangeAspect="1"/>
          </p:cNvPicPr>
          <p:nvPr/>
        </p:nvPicPr>
        <p:blipFill>
          <a:blip r:embed="rId3"/>
          <a:stretch>
            <a:fillRect/>
          </a:stretch>
        </p:blipFill>
        <p:spPr>
          <a:xfrm>
            <a:off x="1676400" y="1562100"/>
            <a:ext cx="7139367" cy="4686693"/>
          </a:xfrm>
          <a:prstGeom prst="rect">
            <a:avLst/>
          </a:prstGeom>
        </p:spPr>
      </p:pic>
    </p:spTree>
    <p:extLst>
      <p:ext uri="{BB962C8B-B14F-4D97-AF65-F5344CB8AC3E}">
        <p14:creationId xmlns:p14="http://schemas.microsoft.com/office/powerpoint/2010/main" val="2523956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3B6CD23-FB98-E45A-A0C9-7F8054B8D955}"/>
              </a:ext>
            </a:extLst>
          </p:cNvPr>
          <p:cNvPicPr>
            <a:picLocks noChangeAspect="1"/>
          </p:cNvPicPr>
          <p:nvPr/>
        </p:nvPicPr>
        <p:blipFill>
          <a:blip r:embed="rId3"/>
          <a:stretch>
            <a:fillRect/>
          </a:stretch>
        </p:blipFill>
        <p:spPr>
          <a:xfrm>
            <a:off x="1346201" y="2128656"/>
            <a:ext cx="7369540" cy="3345044"/>
          </a:xfrm>
          <a:prstGeom prst="rect">
            <a:avLst/>
          </a:prstGeom>
        </p:spPr>
      </p:pic>
    </p:spTree>
    <p:extLst>
      <p:ext uri="{BB962C8B-B14F-4D97-AF65-F5344CB8AC3E}">
        <p14:creationId xmlns:p14="http://schemas.microsoft.com/office/powerpoint/2010/main" val="4103111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1698170"/>
            <a:ext cx="9144000" cy="5159829"/>
          </a:xfrm>
        </p:spPr>
        <p:txBody>
          <a:bodyPr/>
          <a:lstStyle/>
          <a:p>
            <a:pPr algn="l"/>
            <a:r>
              <a:rPr lang="en-US" sz="3200" b="1" dirty="0"/>
              <a:t>Goal of Today’s Session:</a:t>
            </a:r>
            <a:endParaRPr lang="en-US" sz="3200" dirty="0"/>
          </a:p>
          <a:p>
            <a:pPr marL="914400" lvl="1" indent="-457200" algn="l">
              <a:buFont typeface="+mj-lt"/>
              <a:buAutoNum type="arabicPeriod"/>
            </a:pPr>
            <a:r>
              <a:rPr lang="en-US" sz="3200" dirty="0"/>
              <a:t>Understand SABO’s core responsibilities</a:t>
            </a:r>
          </a:p>
          <a:p>
            <a:pPr marL="914400" lvl="1" indent="-457200" algn="l">
              <a:buFont typeface="+mj-lt"/>
              <a:buAutoNum type="arabicPeriod"/>
            </a:pPr>
            <a:r>
              <a:rPr lang="en-US" sz="3200" dirty="0"/>
              <a:t>SABO staff &amp; areas of responsibilities</a:t>
            </a:r>
          </a:p>
          <a:p>
            <a:pPr marL="914400" lvl="1" indent="-457200" algn="l">
              <a:buFont typeface="+mj-lt"/>
              <a:buAutoNum type="arabicPeriod"/>
            </a:pPr>
            <a:r>
              <a:rPr lang="en-US" sz="3200" dirty="0"/>
              <a:t>Account and Control Account information</a:t>
            </a:r>
          </a:p>
          <a:p>
            <a:pPr marL="914400" lvl="1" indent="-457200" algn="l">
              <a:buFont typeface="+mj-lt"/>
              <a:buAutoNum type="arabicPeriod"/>
            </a:pPr>
            <a:r>
              <a:rPr lang="en-US" sz="3200" dirty="0"/>
              <a:t>Allocation and Takebacks</a:t>
            </a:r>
          </a:p>
          <a:p>
            <a:pPr marL="914400" lvl="1" indent="-457200" algn="l">
              <a:buFont typeface="+mj-lt"/>
              <a:buAutoNum type="arabicPeriod"/>
            </a:pPr>
            <a:r>
              <a:rPr lang="en-US" sz="3200" dirty="0"/>
              <a:t>SABO System Ledger Navigation</a:t>
            </a:r>
          </a:p>
          <a:p>
            <a:pPr marL="914400" lvl="1" indent="-457200" algn="l">
              <a:buFont typeface="+mj-lt"/>
              <a:buAutoNum type="arabicPeriod"/>
            </a:pPr>
            <a:r>
              <a:rPr lang="en-US" sz="3200" dirty="0"/>
              <a:t>Special Topics</a:t>
            </a:r>
          </a:p>
          <a:p>
            <a:pPr marL="914400" lvl="1" indent="-457200" algn="l">
              <a:buFont typeface="+mj-lt"/>
              <a:buAutoNum type="arabicPeriod"/>
            </a:pPr>
            <a:r>
              <a:rPr lang="en-US" sz="3200" dirty="0"/>
              <a:t>Updates</a:t>
            </a:r>
          </a:p>
          <a:p>
            <a:pPr marL="914400" lvl="1" indent="-457200" algn="l">
              <a:buFont typeface="+mj-lt"/>
              <a:buAutoNum type="arabicPeriod"/>
            </a:pPr>
            <a:r>
              <a:rPr lang="en-US" sz="3200" dirty="0"/>
              <a:t>Treasurer Responsibilities and Resources</a:t>
            </a:r>
          </a:p>
          <a:p>
            <a:pPr marL="914400" lvl="1" indent="-457200" algn="l">
              <a:buFont typeface="+mj-lt"/>
              <a:buAutoNum type="arabicPeriod"/>
            </a:pPr>
            <a:r>
              <a:rPr lang="en-US" sz="3200" dirty="0"/>
              <a:t>Q&amp;A / Discussion</a:t>
            </a:r>
          </a:p>
        </p:txBody>
      </p:sp>
    </p:spTree>
    <p:extLst>
      <p:ext uri="{BB962C8B-B14F-4D97-AF65-F5344CB8AC3E}">
        <p14:creationId xmlns:p14="http://schemas.microsoft.com/office/powerpoint/2010/main" val="17657353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CE374-F575-856E-4FBB-A4CAEA555FB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13C6F2F6-DA1A-C051-B748-164998B1273E}"/>
              </a:ext>
            </a:extLst>
          </p:cNvPr>
          <p:cNvPicPr>
            <a:picLocks noChangeAspect="1"/>
          </p:cNvPicPr>
          <p:nvPr/>
        </p:nvPicPr>
        <p:blipFill>
          <a:blip r:embed="rId3"/>
          <a:stretch>
            <a:fillRect/>
          </a:stretch>
        </p:blipFill>
        <p:spPr>
          <a:xfrm>
            <a:off x="1701800" y="1460500"/>
            <a:ext cx="6756729" cy="4126213"/>
          </a:xfrm>
          <a:prstGeom prst="rect">
            <a:avLst/>
          </a:prstGeom>
        </p:spPr>
      </p:pic>
    </p:spTree>
    <p:extLst>
      <p:ext uri="{BB962C8B-B14F-4D97-AF65-F5344CB8AC3E}">
        <p14:creationId xmlns:p14="http://schemas.microsoft.com/office/powerpoint/2010/main" val="942719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2060448" y="1656492"/>
            <a:ext cx="7162800" cy="4105848"/>
          </a:xfrm>
          <a:prstGeom prst="rect">
            <a:avLst/>
          </a:prstGeom>
        </p:spPr>
      </p:pic>
    </p:spTree>
    <p:extLst>
      <p:ext uri="{BB962C8B-B14F-4D97-AF65-F5344CB8AC3E}">
        <p14:creationId xmlns:p14="http://schemas.microsoft.com/office/powerpoint/2010/main" val="16623434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270000"/>
            <a:ext cx="10639341" cy="5331414"/>
          </a:xfrm>
        </p:spPr>
        <p:txBody>
          <a:bodyPr/>
          <a:lstStyle/>
          <a:p>
            <a:pPr algn="l"/>
            <a:r>
              <a:rPr lang="en-US" sz="3200" b="1" dirty="0"/>
              <a:t>Cash Advance:</a:t>
            </a:r>
          </a:p>
          <a:p>
            <a:pPr marL="457200" indent="-457200" algn="l">
              <a:buFont typeface="Wingdings" panose="05000000000000000000" pitchFamily="2" charset="2"/>
              <a:buChar char="Ø"/>
            </a:pPr>
            <a:r>
              <a:rPr lang="en-US" altLang="en-US" sz="2600" dirty="0"/>
              <a:t>Should be the last resort over Check Request Invoice Vendor or PERR</a:t>
            </a:r>
            <a:endParaRPr lang="en-US" sz="2600" dirty="0">
              <a:ea typeface="Times New Roman" panose="02020603050405020304" pitchFamily="18" charset="0"/>
            </a:endParaRPr>
          </a:p>
          <a:p>
            <a:pPr marL="457200" indent="-457200" algn="l">
              <a:buFont typeface="Wingdings" panose="05000000000000000000" pitchFamily="2" charset="2"/>
              <a:buChar char="Ø"/>
            </a:pPr>
            <a:r>
              <a:rPr lang="en-US" sz="2600" u="sng" dirty="0">
                <a:latin typeface="Arial" panose="020B0604020202020204" pitchFamily="34" charset="0"/>
                <a:cs typeface="Arial" panose="020B0604020202020204" pitchFamily="34" charset="0"/>
              </a:rPr>
              <a:t>A Net ID is required for all Cash Advances</a:t>
            </a:r>
          </a:p>
          <a:p>
            <a:pPr marL="457200" indent="-457200" algn="l">
              <a:buFont typeface="Wingdings" panose="05000000000000000000" pitchFamily="2" charset="2"/>
              <a:buChar char="Ø"/>
            </a:pPr>
            <a:r>
              <a:rPr lang="en-US" sz="2600" dirty="0">
                <a:latin typeface="Arial" panose="020B0604020202020204" pitchFamily="34" charset="0"/>
                <a:cs typeface="Arial" panose="020B0604020202020204" pitchFamily="34" charset="0"/>
              </a:rPr>
              <a:t>Used if funds are needed </a:t>
            </a:r>
            <a:r>
              <a:rPr lang="en-US" sz="2600" i="1" dirty="0">
                <a:latin typeface="Arial" panose="020B0604020202020204" pitchFamily="34" charset="0"/>
                <a:cs typeface="Arial" panose="020B0604020202020204" pitchFamily="34" charset="0"/>
              </a:rPr>
              <a:t>prior</a:t>
            </a:r>
            <a:r>
              <a:rPr lang="en-US" sz="2600" dirty="0">
                <a:latin typeface="Arial" panose="020B0604020202020204" pitchFamily="34" charset="0"/>
                <a:cs typeface="Arial" panose="020B0604020202020204" pitchFamily="34" charset="0"/>
              </a:rPr>
              <a:t> to an expenditure being made or whenever personal funds are not available</a:t>
            </a:r>
            <a:endParaRPr lang="en-US" sz="2600" dirty="0">
              <a:ea typeface="Times New Roman" panose="02020603050405020304" pitchFamily="18" charset="0"/>
            </a:endParaRPr>
          </a:p>
          <a:p>
            <a:pPr marL="457200" indent="-457200" algn="l">
              <a:buFont typeface="Wingdings" panose="05000000000000000000" pitchFamily="2" charset="2"/>
              <a:buChar char="Ø"/>
            </a:pPr>
            <a:r>
              <a:rPr lang="en-US" sz="2600" dirty="0">
                <a:ea typeface="Times New Roman" panose="02020603050405020304" pitchFamily="18" charset="0"/>
              </a:rPr>
              <a:t>Request must be submitted at least 2 weeks </a:t>
            </a:r>
            <a:r>
              <a:rPr lang="en-US" sz="2600" u="sng" dirty="0">
                <a:ea typeface="Times New Roman" panose="02020603050405020304" pitchFamily="18" charset="0"/>
              </a:rPr>
              <a:t>before</a:t>
            </a:r>
            <a:r>
              <a:rPr lang="en-US" sz="2600" dirty="0">
                <a:ea typeface="Times New Roman" panose="02020603050405020304" pitchFamily="18" charset="0"/>
              </a:rPr>
              <a:t> funds are needed</a:t>
            </a:r>
          </a:p>
          <a:p>
            <a:pPr marL="457200" indent="-457200" algn="l">
              <a:buFont typeface="Wingdings" panose="05000000000000000000" pitchFamily="2" charset="2"/>
              <a:buChar char="Ø"/>
            </a:pPr>
            <a:r>
              <a:rPr lang="en-US" altLang="en-US" sz="2600" b="1" dirty="0"/>
              <a:t>Minimum dollar amount of $100.</a:t>
            </a:r>
          </a:p>
          <a:p>
            <a:pPr marL="457200" indent="-457200" algn="l">
              <a:buFont typeface="Wingdings" panose="05000000000000000000" pitchFamily="2" charset="2"/>
              <a:buChar char="Ø"/>
            </a:pPr>
            <a:r>
              <a:rPr lang="en-US" altLang="en-US" sz="2600" dirty="0"/>
              <a:t>A cash advance must be supported by a budget. (Excel template available).</a:t>
            </a:r>
          </a:p>
          <a:p>
            <a:pPr marL="457200" indent="-457200" algn="l">
              <a:buFont typeface="Wingdings" panose="05000000000000000000" pitchFamily="2" charset="2"/>
              <a:buChar char="Ø"/>
            </a:pPr>
            <a:r>
              <a:rPr lang="en-US" altLang="en-US" sz="2600" dirty="0"/>
              <a:t>Dollar Limit of overage – no more than 10% of original amount</a:t>
            </a:r>
          </a:p>
          <a:p>
            <a:pPr algn="l"/>
            <a:endParaRPr lang="en-US" altLang="en-US" dirty="0"/>
          </a:p>
          <a:p>
            <a:pPr algn="l"/>
            <a:endParaRPr lang="en-US" sz="3200" b="1" dirty="0"/>
          </a:p>
        </p:txBody>
      </p:sp>
    </p:spTree>
    <p:extLst>
      <p:ext uri="{BB962C8B-B14F-4D97-AF65-F5344CB8AC3E}">
        <p14:creationId xmlns:p14="http://schemas.microsoft.com/office/powerpoint/2010/main" val="337203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10322349" cy="5441324"/>
          </a:xfrm>
        </p:spPr>
        <p:txBody>
          <a:bodyPr/>
          <a:lstStyle/>
          <a:p>
            <a:pPr algn="l"/>
            <a:r>
              <a:rPr lang="en-US" sz="3200" b="1" dirty="0"/>
              <a:t>Cash Advance:</a:t>
            </a:r>
          </a:p>
          <a:p>
            <a:pPr marL="457200" indent="-457200" algn="l">
              <a:buFont typeface="Wingdings" panose="05000000000000000000" pitchFamily="2" charset="2"/>
              <a:buChar char="Ø"/>
            </a:pPr>
            <a:r>
              <a:rPr lang="en-US" altLang="en-US" sz="2800" dirty="0"/>
              <a:t>The person who is the Payee in a cash advance check is the person responsible for reconciling the cash advance.</a:t>
            </a:r>
          </a:p>
          <a:p>
            <a:pPr marL="457200" indent="-457200" algn="l">
              <a:buFont typeface="Wingdings" panose="05000000000000000000" pitchFamily="2" charset="2"/>
              <a:buChar char="Ø"/>
            </a:pPr>
            <a:r>
              <a:rPr lang="en-US" sz="2800" dirty="0">
                <a:ea typeface="Calibri" panose="020F0502020204030204" pitchFamily="34" charset="0"/>
              </a:rPr>
              <a:t>Funds withdrawn from the SABO through a Cash Advance </a:t>
            </a:r>
            <a:r>
              <a:rPr lang="en-US" sz="2800" u="sng" dirty="0">
                <a:ea typeface="Calibri" panose="020F0502020204030204" pitchFamily="34" charset="0"/>
              </a:rPr>
              <a:t>must be reconciled within 30 days</a:t>
            </a:r>
            <a:r>
              <a:rPr lang="en-US" sz="2800" dirty="0">
                <a:ea typeface="Calibri" panose="020F0502020204030204" pitchFamily="34" charset="0"/>
              </a:rPr>
              <a:t> of check issue date. </a:t>
            </a:r>
          </a:p>
          <a:p>
            <a:pPr marL="457200" indent="-457200" algn="l">
              <a:buFont typeface="Wingdings" panose="05000000000000000000" pitchFamily="2" charset="2"/>
              <a:buChar char="Ø"/>
            </a:pPr>
            <a:r>
              <a:rPr lang="en-US" sz="2800" dirty="0">
                <a:solidFill>
                  <a:srgbClr val="000000"/>
                </a:solidFill>
                <a:ea typeface="Calibri" panose="020F0502020204030204" pitchFamily="34" charset="0"/>
              </a:rPr>
              <a:t>Proof of payment is required for all Cash Advance expenditures.</a:t>
            </a:r>
            <a:endParaRPr lang="en-US" sz="2800" dirty="0">
              <a:ea typeface="Calibri" panose="020F0502020204030204" pitchFamily="34" charset="0"/>
            </a:endParaRPr>
          </a:p>
          <a:p>
            <a:pPr marL="457200" indent="-457200" algn="l">
              <a:buFont typeface="Wingdings" panose="05000000000000000000" pitchFamily="2" charset="2"/>
              <a:buChar char="Ø"/>
            </a:pPr>
            <a:r>
              <a:rPr lang="en-US" sz="2800" dirty="0">
                <a:ea typeface="Calibri" panose="020F0502020204030204" pitchFamily="34" charset="0"/>
              </a:rPr>
              <a:t>SABO will not approve </a:t>
            </a:r>
            <a:r>
              <a:rPr lang="en-US" sz="2800" u="sng" dirty="0">
                <a:ea typeface="Calibri" panose="020F0502020204030204" pitchFamily="34" charset="0"/>
              </a:rPr>
              <a:t>new</a:t>
            </a:r>
            <a:r>
              <a:rPr lang="en-US" sz="2800" dirty="0">
                <a:ea typeface="Calibri" panose="020F0502020204030204" pitchFamily="34" charset="0"/>
              </a:rPr>
              <a:t> Cash Advances* if student organization has any delinquent Cash Advance over 60 days</a:t>
            </a:r>
          </a:p>
          <a:p>
            <a:pPr marL="457200" indent="-457200" algn="l">
              <a:buFont typeface="Wingdings" panose="05000000000000000000" pitchFamily="2" charset="2"/>
              <a:buChar char="Ø"/>
            </a:pPr>
            <a:r>
              <a:rPr lang="en-US" altLang="en-US" sz="2800" dirty="0"/>
              <a:t>Only 2 cash advances can be outstanding at any given time.</a:t>
            </a:r>
          </a:p>
          <a:p>
            <a:pPr algn="l"/>
            <a:endParaRPr lang="en-US" sz="2600" b="1" dirty="0"/>
          </a:p>
        </p:txBody>
      </p:sp>
    </p:spTree>
    <p:extLst>
      <p:ext uri="{BB962C8B-B14F-4D97-AF65-F5344CB8AC3E}">
        <p14:creationId xmlns:p14="http://schemas.microsoft.com/office/powerpoint/2010/main" val="1269336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532586"/>
            <a:ext cx="10041933" cy="5117596"/>
          </a:xfrm>
        </p:spPr>
        <p:txBody>
          <a:bodyPr/>
          <a:lstStyle/>
          <a:p>
            <a:pPr algn="l"/>
            <a:r>
              <a:rPr lang="en-US" sz="3200" b="1" dirty="0"/>
              <a:t>Cash Advance Reconciliation:</a:t>
            </a:r>
          </a:p>
          <a:p>
            <a:pPr marL="457200" indent="-457200" algn="l">
              <a:buFont typeface="Wingdings" panose="05000000000000000000" pitchFamily="2" charset="2"/>
              <a:buChar char="Ø"/>
            </a:pPr>
            <a:r>
              <a:rPr lang="en-US" sz="3000" dirty="0">
                <a:latin typeface="Arial" panose="020B0604020202020204" pitchFamily="34" charset="0"/>
                <a:cs typeface="Arial" panose="020B0604020202020204" pitchFamily="34" charset="0"/>
              </a:rPr>
              <a:t>After the funds have been used, original/itemized receipts and the reconciliation form must be submitted to the SABO. </a:t>
            </a:r>
          </a:p>
          <a:p>
            <a:pPr marL="457200" indent="-457200" algn="l">
              <a:buFont typeface="Wingdings" panose="05000000000000000000" pitchFamily="2" charset="2"/>
              <a:buChar char="Ø"/>
            </a:pPr>
            <a:r>
              <a:rPr lang="en-US" sz="3000" dirty="0">
                <a:latin typeface="Arial" panose="020B0604020202020204" pitchFamily="34" charset="0"/>
                <a:cs typeface="Arial" panose="020B0604020202020204" pitchFamily="34" charset="0"/>
              </a:rPr>
              <a:t>Receipts submitted can’t exceed 10% of original amount.</a:t>
            </a:r>
          </a:p>
          <a:p>
            <a:pPr marL="457200" indent="-457200" algn="l">
              <a:buFont typeface="Wingdings" panose="05000000000000000000" pitchFamily="2" charset="2"/>
              <a:buChar char="Ø"/>
            </a:pPr>
            <a:r>
              <a:rPr lang="en-US" sz="3000" u="sng" dirty="0">
                <a:latin typeface="Arial" panose="020B0604020202020204" pitchFamily="34" charset="0"/>
                <a:cs typeface="Arial" panose="020B0604020202020204" pitchFamily="34" charset="0"/>
              </a:rPr>
              <a:t>Download</a:t>
            </a:r>
            <a:r>
              <a:rPr lang="en-US" sz="3000" dirty="0">
                <a:latin typeface="Arial" panose="020B0604020202020204" pitchFamily="34" charset="0"/>
                <a:cs typeface="Arial" panose="020B0604020202020204" pitchFamily="34" charset="0"/>
              </a:rPr>
              <a:t> Reconciliation form and present to SABO within 30 days of when the Cash Advance was issued (check date), not when it was spent. </a:t>
            </a:r>
          </a:p>
          <a:p>
            <a:pPr marL="457200" indent="-457200" algn="l">
              <a:buFont typeface="Wingdings" panose="05000000000000000000" pitchFamily="2" charset="2"/>
              <a:buChar char="Ø"/>
            </a:pPr>
            <a:r>
              <a:rPr lang="en-US" sz="3000" dirty="0">
                <a:latin typeface="Arial" panose="020B0604020202020204" pitchFamily="34" charset="0"/>
                <a:cs typeface="Arial" panose="020B0604020202020204" pitchFamily="34" charset="0"/>
              </a:rPr>
              <a:t>Any delinquent Cash Advances in excess of 60 days will be grounds for suspension of all account activity. </a:t>
            </a:r>
          </a:p>
          <a:p>
            <a:pPr marL="457200" indent="-457200" algn="l">
              <a:buFont typeface="Wingdings" panose="05000000000000000000" pitchFamily="2" charset="2"/>
              <a:buChar char="Ø"/>
            </a:pPr>
            <a:endParaRPr lang="en-US" sz="3200" b="1" dirty="0"/>
          </a:p>
        </p:txBody>
      </p:sp>
    </p:spTree>
    <p:extLst>
      <p:ext uri="{BB962C8B-B14F-4D97-AF65-F5344CB8AC3E}">
        <p14:creationId xmlns:p14="http://schemas.microsoft.com/office/powerpoint/2010/main" val="2681270739"/>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5AC06-4D6F-C1D4-0A71-501400E8375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BDD9CC7-3F03-75C4-56E6-2A76880BC8EA}"/>
              </a:ext>
            </a:extLst>
          </p:cNvPr>
          <p:cNvSpPr>
            <a:spLocks noGrp="1"/>
          </p:cNvSpPr>
          <p:nvPr>
            <p:ph type="subTitle" idx="1"/>
          </p:nvPr>
        </p:nvSpPr>
        <p:spPr>
          <a:xfrm>
            <a:off x="1211283" y="1698170"/>
            <a:ext cx="9456717" cy="4952012"/>
          </a:xfrm>
        </p:spPr>
        <p:txBody>
          <a:bodyPr/>
          <a:lstStyle/>
          <a:p>
            <a:pPr algn="l"/>
            <a:r>
              <a:rPr lang="en-US" sz="3200" b="1" dirty="0"/>
              <a:t>Check Request for a Contracted Service (Individual)</a:t>
            </a:r>
          </a:p>
          <a:p>
            <a:pPr marL="342900" lvl="0" indent="-342900" algn="l">
              <a:buFont typeface="Wingdings" panose="05000000000000000000" pitchFamily="2" charset="2"/>
              <a:buChar char="Ø"/>
            </a:pPr>
            <a:r>
              <a:rPr lang="en-US" dirty="0"/>
              <a:t>Requires Fully Executed and Signed Contract upload</a:t>
            </a:r>
            <a:endParaRPr lang="en-US" sz="2800" dirty="0"/>
          </a:p>
          <a:p>
            <a:pPr marL="342900" lvl="0" indent="-342900" algn="l">
              <a:buFont typeface="Wingdings" panose="05000000000000000000" pitchFamily="2" charset="2"/>
              <a:buChar char="Ø"/>
            </a:pPr>
            <a:r>
              <a:rPr lang="en-US" dirty="0"/>
              <a:t>Make address line 1, city, state, zip all required fields</a:t>
            </a:r>
            <a:endParaRPr lang="en-US" sz="2800" dirty="0"/>
          </a:p>
          <a:p>
            <a:pPr marL="342900" lvl="0" indent="-342900" algn="l">
              <a:buFont typeface="Wingdings" panose="05000000000000000000" pitchFamily="2" charset="2"/>
              <a:buChar char="Ø"/>
            </a:pPr>
            <a:r>
              <a:rPr lang="en-US" dirty="0"/>
              <a:t>Will show these reminders, and a checkbox indicating that they confirmed they read the reminders:</a:t>
            </a:r>
            <a:endParaRPr lang="en-US" sz="2800" dirty="0"/>
          </a:p>
          <a:p>
            <a:pPr marL="800100" lvl="1" indent="-342900" algn="l">
              <a:buFont typeface="Wingdings" panose="05000000000000000000" pitchFamily="2" charset="2"/>
              <a:buChar char="ü"/>
            </a:pPr>
            <a:r>
              <a:rPr lang="en-US" dirty="0"/>
              <a:t>Did you attach the fully executed (signed by both parties) contract?</a:t>
            </a:r>
            <a:endParaRPr lang="en-US" sz="2400" dirty="0"/>
          </a:p>
          <a:p>
            <a:pPr marL="800100" lvl="1" indent="-342900" algn="l">
              <a:buFont typeface="Wingdings" panose="05000000000000000000" pitchFamily="2" charset="2"/>
              <a:buChar char="ü"/>
            </a:pPr>
            <a:r>
              <a:rPr lang="en-US" dirty="0"/>
              <a:t>Did you check to make sure that the Payee’s name and address on the contract matches the W-9</a:t>
            </a:r>
          </a:p>
          <a:p>
            <a:pPr lvl="1" algn="l"/>
            <a:endParaRPr lang="en-US" sz="2400" dirty="0"/>
          </a:p>
          <a:p>
            <a:pPr marL="457200" indent="-457200" algn="l">
              <a:buFont typeface="Wingdings" panose="05000000000000000000" pitchFamily="2" charset="2"/>
              <a:buChar char="Ø"/>
            </a:pPr>
            <a:endParaRPr lang="en-US" sz="3200" b="1" dirty="0"/>
          </a:p>
        </p:txBody>
      </p:sp>
    </p:spTree>
    <p:extLst>
      <p:ext uri="{BB962C8B-B14F-4D97-AF65-F5344CB8AC3E}">
        <p14:creationId xmlns:p14="http://schemas.microsoft.com/office/powerpoint/2010/main" val="30108629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642705" y="1426464"/>
            <a:ext cx="6906589" cy="5059680"/>
          </a:xfrm>
          <a:prstGeom prst="rect">
            <a:avLst/>
          </a:prstGeom>
        </p:spPr>
      </p:pic>
    </p:spTree>
    <p:extLst>
      <p:ext uri="{BB962C8B-B14F-4D97-AF65-F5344CB8AC3E}">
        <p14:creationId xmlns:p14="http://schemas.microsoft.com/office/powerpoint/2010/main" val="18727660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13619" y="1514212"/>
            <a:ext cx="9456717" cy="5233506"/>
          </a:xfrm>
        </p:spPr>
        <p:txBody>
          <a:bodyPr/>
          <a:lstStyle/>
          <a:p>
            <a:pPr algn="l"/>
            <a:r>
              <a:rPr lang="en-US" sz="3600" b="1" dirty="0">
                <a:latin typeface="Arial" panose="020B0604020202020204" pitchFamily="34" charset="0"/>
                <a:cs typeface="Arial" panose="020B0604020202020204" pitchFamily="34" charset="0"/>
              </a:rPr>
              <a:t>Not paying a person?</a:t>
            </a:r>
          </a:p>
          <a:p>
            <a:pPr marL="457200" indent="-457200" algn="l">
              <a:buFont typeface="Wingdings" panose="05000000000000000000" pitchFamily="2" charset="2"/>
              <a:buChar char="Ø"/>
            </a:pPr>
            <a:r>
              <a:rPr lang="en-US" sz="3200" dirty="0">
                <a:latin typeface="Arial" panose="020B0604020202020204" pitchFamily="34" charset="0"/>
                <a:cs typeface="Arial" panose="020B0604020202020204" pitchFamily="34" charset="0"/>
              </a:rPr>
              <a:t>There may be times your organization will not be paying a person.</a:t>
            </a:r>
          </a:p>
          <a:p>
            <a:pPr algn="l"/>
            <a:endParaRPr lang="en-US" sz="3200" dirty="0">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Ø"/>
            </a:pPr>
            <a:r>
              <a:rPr lang="en-US" sz="3200" dirty="0">
                <a:latin typeface="Arial" panose="020B0604020202020204" pitchFamily="34" charset="0"/>
                <a:cs typeface="Arial" panose="020B0604020202020204" pitchFamily="34" charset="0"/>
              </a:rPr>
              <a:t>The following slides include detailed instructions on how to pay :</a:t>
            </a:r>
          </a:p>
          <a:p>
            <a:pPr marL="914400" lvl="1" indent="-457200" algn="l">
              <a:buFont typeface="Wingdings" panose="05000000000000000000" pitchFamily="2" charset="2"/>
              <a:buChar char="Ø"/>
            </a:pPr>
            <a:r>
              <a:rPr lang="en-US" sz="3200" dirty="0">
                <a:latin typeface="Arial" panose="020B0604020202020204" pitchFamily="34" charset="0"/>
                <a:cs typeface="Arial" panose="020B0604020202020204" pitchFamily="34" charset="0"/>
              </a:rPr>
              <a:t>Rutgers University</a:t>
            </a:r>
          </a:p>
          <a:p>
            <a:pPr marL="914400" lvl="1" indent="-457200" algn="l">
              <a:buFont typeface="Wingdings" panose="05000000000000000000" pitchFamily="2" charset="2"/>
              <a:buChar char="Ø"/>
            </a:pPr>
            <a:r>
              <a:rPr lang="en-US" sz="3200" dirty="0">
                <a:latin typeface="Arial" panose="020B0604020202020204" pitchFamily="34" charset="0"/>
                <a:cs typeface="Arial" panose="020B0604020202020204" pitchFamily="34" charset="0"/>
              </a:rPr>
              <a:t>Vendor</a:t>
            </a:r>
          </a:p>
          <a:p>
            <a:pPr marL="914400" lvl="1" indent="-457200" algn="l">
              <a:buFont typeface="Wingdings" panose="05000000000000000000" pitchFamily="2" charset="2"/>
              <a:buChar char="Ø"/>
            </a:pPr>
            <a:r>
              <a:rPr lang="en-US" sz="3200" dirty="0">
                <a:latin typeface="Arial" panose="020B0604020202020204" pitchFamily="34" charset="0"/>
                <a:cs typeface="Arial" panose="020B0604020202020204" pitchFamily="34" charset="0"/>
              </a:rPr>
              <a:t>Donations</a:t>
            </a:r>
          </a:p>
          <a:p>
            <a:pPr algn="l"/>
            <a:endParaRPr lang="en-US" sz="3200" b="1" dirty="0"/>
          </a:p>
          <a:p>
            <a:pPr algn="l"/>
            <a:endParaRPr lang="en-US" sz="3200" b="1" dirty="0"/>
          </a:p>
          <a:p>
            <a:pPr algn="l"/>
            <a:endParaRPr lang="en-US" sz="3200" b="1" dirty="0"/>
          </a:p>
          <a:p>
            <a:pPr algn="l"/>
            <a:endParaRPr lang="en-US" sz="2600" b="1" dirty="0"/>
          </a:p>
        </p:txBody>
      </p:sp>
    </p:spTree>
    <p:extLst>
      <p:ext uri="{BB962C8B-B14F-4D97-AF65-F5344CB8AC3E}">
        <p14:creationId xmlns:p14="http://schemas.microsoft.com/office/powerpoint/2010/main" val="2456068116"/>
      </p:ext>
    </p:extLst>
  </p:cSld>
  <p:clrMapOvr>
    <a:masterClrMapping/>
  </p:clrMapOvr>
  <p:transition spd="med">
    <p:pull/>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890016" y="1877568"/>
            <a:ext cx="4729450" cy="2514600"/>
          </a:xfrm>
          <a:prstGeom prst="rect">
            <a:avLst/>
          </a:prstGeom>
        </p:spPr>
      </p:pic>
      <p:sp>
        <p:nvSpPr>
          <p:cNvPr id="8" name="TextBox 7"/>
          <p:cNvSpPr txBox="1"/>
          <p:nvPr/>
        </p:nvSpPr>
        <p:spPr>
          <a:xfrm>
            <a:off x="1158240" y="4392168"/>
            <a:ext cx="3962400" cy="1954381"/>
          </a:xfrm>
          <a:prstGeom prst="rect">
            <a:avLst/>
          </a:prstGeom>
          <a:noFill/>
        </p:spPr>
        <p:txBody>
          <a:bodyPr wrap="square" rtlCol="0">
            <a:spAutoFit/>
          </a:bodyPr>
          <a:lstStyle/>
          <a:p>
            <a:pPr marL="342900" indent="-342900">
              <a:spcBef>
                <a:spcPct val="50000"/>
              </a:spcBef>
            </a:pPr>
            <a:r>
              <a:rPr lang="en-US" sz="2200" b="1" dirty="0">
                <a:latin typeface="Arial" panose="020B0604020202020204" pitchFamily="34" charset="0"/>
                <a:cs typeface="Arial" panose="020B0604020202020204" pitchFamily="34" charset="0"/>
              </a:rPr>
              <a:t>Check Request – Rutgers</a:t>
            </a:r>
          </a:p>
          <a:p>
            <a:pPr marL="342900" indent="-342900">
              <a:spcBef>
                <a:spcPct val="50000"/>
              </a:spcBef>
              <a:buFont typeface="Wingdings" pitchFamily="2" charset="2"/>
              <a:buChar char="Ø"/>
            </a:pPr>
            <a:r>
              <a:rPr lang="en-US" dirty="0">
                <a:latin typeface="Arial" pitchFamily="34" charset="0"/>
                <a:cs typeface="Arial" pitchFamily="34" charset="0"/>
              </a:rPr>
              <a:t>Don’t see the Rutgers Dept. you need to pay OR unsure of the correct RU Dept.? Email SABO to request department to be added.</a:t>
            </a:r>
          </a:p>
          <a:p>
            <a:endParaRPr lang="en-US" dirty="0"/>
          </a:p>
        </p:txBody>
      </p:sp>
      <p:pic>
        <p:nvPicPr>
          <p:cNvPr id="3" name="Picture 2">
            <a:extLst>
              <a:ext uri="{FF2B5EF4-FFF2-40B4-BE49-F238E27FC236}">
                <a16:creationId xmlns:a16="http://schemas.microsoft.com/office/drawing/2014/main" id="{54DFD6B7-6308-E9BC-30F2-2E82DE72FF26}"/>
              </a:ext>
            </a:extLst>
          </p:cNvPr>
          <p:cNvPicPr>
            <a:picLocks noChangeAspect="1"/>
          </p:cNvPicPr>
          <p:nvPr/>
        </p:nvPicPr>
        <p:blipFill>
          <a:blip r:embed="rId4"/>
          <a:stretch>
            <a:fillRect/>
          </a:stretch>
        </p:blipFill>
        <p:spPr>
          <a:xfrm>
            <a:off x="7641473" y="1136098"/>
            <a:ext cx="3392287" cy="5210451"/>
          </a:xfrm>
          <a:prstGeom prst="rect">
            <a:avLst/>
          </a:prstGeom>
        </p:spPr>
      </p:pic>
    </p:spTree>
    <p:extLst>
      <p:ext uri="{BB962C8B-B14F-4D97-AF65-F5344CB8AC3E}">
        <p14:creationId xmlns:p14="http://schemas.microsoft.com/office/powerpoint/2010/main" val="2605212568"/>
      </p:ext>
    </p:extLst>
  </p:cSld>
  <p:clrMapOvr>
    <a:masterClrMapping/>
  </p:clrMapOvr>
  <p:transition spd="slow">
    <p:cove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810769" y="1700784"/>
            <a:ext cx="4419600" cy="2362200"/>
          </a:xfrm>
          <a:prstGeom prst="rect">
            <a:avLst/>
          </a:prstGeom>
        </p:spPr>
      </p:pic>
      <p:pic>
        <p:nvPicPr>
          <p:cNvPr id="6" name="Picture 5"/>
          <p:cNvPicPr>
            <a:picLocks noChangeAspect="1"/>
          </p:cNvPicPr>
          <p:nvPr/>
        </p:nvPicPr>
        <p:blipFill>
          <a:blip r:embed="rId4"/>
          <a:stretch>
            <a:fillRect/>
          </a:stretch>
        </p:blipFill>
        <p:spPr>
          <a:xfrm>
            <a:off x="6419089" y="1700784"/>
            <a:ext cx="4715533" cy="3176016"/>
          </a:xfrm>
          <a:prstGeom prst="rect">
            <a:avLst/>
          </a:prstGeom>
        </p:spPr>
      </p:pic>
      <p:sp>
        <p:nvSpPr>
          <p:cNvPr id="2" name="TextBox 1"/>
          <p:cNvSpPr txBox="1"/>
          <p:nvPr/>
        </p:nvSpPr>
        <p:spPr>
          <a:xfrm>
            <a:off x="1133856" y="4620768"/>
            <a:ext cx="4096513" cy="2369880"/>
          </a:xfrm>
          <a:prstGeom prst="rect">
            <a:avLst/>
          </a:prstGeom>
          <a:noFill/>
        </p:spPr>
        <p:txBody>
          <a:bodyPr wrap="square" rtlCol="0">
            <a:spAutoFit/>
          </a:bodyPr>
          <a:lstStyle/>
          <a:p>
            <a:pPr marL="342900" indent="-342900">
              <a:spcBef>
                <a:spcPct val="50000"/>
              </a:spcBef>
            </a:pPr>
            <a:r>
              <a:rPr lang="en-US" sz="2200" b="1" dirty="0">
                <a:latin typeface="Arial" panose="020B0604020202020204" pitchFamily="34" charset="0"/>
                <a:cs typeface="Arial" panose="020B0604020202020204" pitchFamily="34" charset="0"/>
              </a:rPr>
              <a:t>Check Request – Vendor</a:t>
            </a:r>
          </a:p>
          <a:p>
            <a:pPr marL="342900" indent="-342900">
              <a:spcBef>
                <a:spcPct val="50000"/>
              </a:spcBef>
              <a:buFont typeface="Wingdings" pitchFamily="2" charset="2"/>
              <a:buChar char="Ø"/>
            </a:pPr>
            <a:r>
              <a:rPr lang="en-US" dirty="0">
                <a:latin typeface="Arial" pitchFamily="34" charset="0"/>
                <a:cs typeface="Arial" pitchFamily="34" charset="0"/>
              </a:rPr>
              <a:t>If there was a contract signed, Pay by Contract</a:t>
            </a:r>
          </a:p>
          <a:p>
            <a:pPr marL="342900" indent="-342900">
              <a:spcBef>
                <a:spcPct val="50000"/>
              </a:spcBef>
              <a:buFont typeface="Wingdings" pitchFamily="2" charset="2"/>
              <a:buChar char="Ø"/>
            </a:pPr>
            <a:r>
              <a:rPr lang="en-US" dirty="0">
                <a:latin typeface="Arial" pitchFamily="34" charset="0"/>
                <a:cs typeface="Arial" pitchFamily="34" charset="0"/>
              </a:rPr>
              <a:t>If no contract was signed and you have an invoice from a vendor, Pay by Invoice.</a:t>
            </a:r>
          </a:p>
          <a:p>
            <a:endParaRPr lang="en-US" dirty="0"/>
          </a:p>
        </p:txBody>
      </p:sp>
    </p:spTree>
    <p:extLst>
      <p:ext uri="{BB962C8B-B14F-4D97-AF65-F5344CB8AC3E}">
        <p14:creationId xmlns:p14="http://schemas.microsoft.com/office/powerpoint/2010/main" val="22231667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1475232"/>
            <a:ext cx="9144000" cy="5382767"/>
          </a:xfrm>
        </p:spPr>
        <p:txBody>
          <a:bodyPr/>
          <a:lstStyle/>
          <a:p>
            <a:pPr algn="l"/>
            <a:r>
              <a:rPr lang="en-US" sz="3200" b="1" dirty="0"/>
              <a:t>SABO’s Core Responsibilities:</a:t>
            </a:r>
          </a:p>
          <a:p>
            <a:pPr marL="457200" indent="-457200" algn="l">
              <a:buFont typeface="Wingdings" panose="05000000000000000000" pitchFamily="2" charset="2"/>
              <a:buChar char="Ø"/>
            </a:pPr>
            <a:r>
              <a:rPr lang="en-US" sz="3200" dirty="0"/>
              <a:t>We administer and manage the financial resources of the undergraduate and graduate student organizations.</a:t>
            </a:r>
          </a:p>
          <a:p>
            <a:pPr marL="457200" indent="-457200" algn="l">
              <a:buFont typeface="Wingdings" panose="05000000000000000000" pitchFamily="2" charset="2"/>
              <a:buChar char="Ø"/>
            </a:pPr>
            <a:r>
              <a:rPr lang="en-US" sz="3200" dirty="0"/>
              <a:t>We ensure compliance with all University policies and procedures in relation to the use  of student funds. </a:t>
            </a:r>
          </a:p>
          <a:p>
            <a:pPr marL="457200" indent="-457200" algn="l">
              <a:buFont typeface="Wingdings" panose="05000000000000000000" pitchFamily="2" charset="2"/>
              <a:buChar char="Ø"/>
            </a:pPr>
            <a:r>
              <a:rPr lang="en-US" sz="3200" dirty="0"/>
              <a:t> We provide the administrative infrastructure (ledger system) for Treasurer/President and Advisor to account for the financial transactions of their organization.</a:t>
            </a:r>
          </a:p>
        </p:txBody>
      </p:sp>
    </p:spTree>
    <p:extLst>
      <p:ext uri="{BB962C8B-B14F-4D97-AF65-F5344CB8AC3E}">
        <p14:creationId xmlns:p14="http://schemas.microsoft.com/office/powerpoint/2010/main" val="28438011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11936" y="1719072"/>
            <a:ext cx="4096513" cy="4524315"/>
          </a:xfrm>
          <a:prstGeom prst="rect">
            <a:avLst/>
          </a:prstGeom>
          <a:noFill/>
        </p:spPr>
        <p:txBody>
          <a:bodyPr wrap="square" rtlCol="0">
            <a:spAutoFit/>
          </a:bodyPr>
          <a:lstStyle/>
          <a:p>
            <a:r>
              <a:rPr lang="en-US" dirty="0">
                <a:latin typeface="Arial" pitchFamily="34" charset="0"/>
                <a:cs typeface="Arial" pitchFamily="34" charset="0"/>
              </a:rPr>
              <a:t>If you </a:t>
            </a:r>
            <a:r>
              <a:rPr lang="en-US" b="1" dirty="0">
                <a:latin typeface="Arial" pitchFamily="34" charset="0"/>
                <a:cs typeface="Arial" pitchFamily="34" charset="0"/>
              </a:rPr>
              <a:t>Pay by Invoice</a:t>
            </a:r>
            <a:r>
              <a:rPr lang="en-US" dirty="0">
                <a:latin typeface="Arial" pitchFamily="34" charset="0"/>
                <a:cs typeface="Arial" pitchFamily="34" charset="0"/>
              </a:rPr>
              <a:t>, SABO Online will bring up a list of on campus vendors. Review the list – if you are paying one of these vendors, select them on the left. If not, click “Enter the Vendor” at the bottom of the screen to enter the information manually.</a:t>
            </a:r>
          </a:p>
          <a:p>
            <a:endParaRPr lang="en-US" dirty="0">
              <a:latin typeface="Arial" pitchFamily="34" charset="0"/>
              <a:cs typeface="Arial" pitchFamily="34" charset="0"/>
            </a:endParaRPr>
          </a:p>
          <a:p>
            <a:r>
              <a:rPr lang="en-US" dirty="0">
                <a:latin typeface="Arial" pitchFamily="34" charset="0"/>
                <a:cs typeface="Arial" pitchFamily="34" charset="0"/>
              </a:rPr>
              <a:t>For Specialty Caterers, please check with your Advisor to confirm that they are on the approved list </a:t>
            </a:r>
            <a:r>
              <a:rPr lang="en-US" u="sng" dirty="0">
                <a:latin typeface="Arial" pitchFamily="34" charset="0"/>
                <a:cs typeface="Arial" pitchFamily="34" charset="0"/>
              </a:rPr>
              <a:t>before</a:t>
            </a:r>
            <a:r>
              <a:rPr lang="en-US" dirty="0">
                <a:latin typeface="Arial" pitchFamily="34" charset="0"/>
                <a:cs typeface="Arial" pitchFamily="34" charset="0"/>
              </a:rPr>
              <a:t> placing an order.  You will need to enter their information in the Payee section.  Click on the link “Enter the Vendor” to manually add them as Payee.</a:t>
            </a:r>
          </a:p>
          <a:p>
            <a:endParaRPr lang="en-US" dirty="0"/>
          </a:p>
        </p:txBody>
      </p:sp>
      <p:pic>
        <p:nvPicPr>
          <p:cNvPr id="8" name="Picture 7">
            <a:extLst>
              <a:ext uri="{FF2B5EF4-FFF2-40B4-BE49-F238E27FC236}">
                <a16:creationId xmlns:a16="http://schemas.microsoft.com/office/drawing/2014/main" id="{FE1D84C2-2B22-6219-D8F8-2BE52BD812EC}"/>
              </a:ext>
            </a:extLst>
          </p:cNvPr>
          <p:cNvPicPr>
            <a:picLocks noChangeAspect="1"/>
          </p:cNvPicPr>
          <p:nvPr/>
        </p:nvPicPr>
        <p:blipFill>
          <a:blip r:embed="rId3"/>
          <a:stretch>
            <a:fillRect/>
          </a:stretch>
        </p:blipFill>
        <p:spPr>
          <a:xfrm>
            <a:off x="5806738" y="1809508"/>
            <a:ext cx="4820323" cy="3467584"/>
          </a:xfrm>
          <a:prstGeom prst="rect">
            <a:avLst/>
          </a:prstGeom>
        </p:spPr>
      </p:pic>
    </p:spTree>
    <p:extLst>
      <p:ext uri="{BB962C8B-B14F-4D97-AF65-F5344CB8AC3E}">
        <p14:creationId xmlns:p14="http://schemas.microsoft.com/office/powerpoint/2010/main" val="33712202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188464" y="1411224"/>
            <a:ext cx="6982799" cy="5269992"/>
          </a:xfrm>
          <a:prstGeom prst="rect">
            <a:avLst/>
          </a:prstGeom>
        </p:spPr>
      </p:pic>
    </p:spTree>
    <p:extLst>
      <p:ext uri="{BB962C8B-B14F-4D97-AF65-F5344CB8AC3E}">
        <p14:creationId xmlns:p14="http://schemas.microsoft.com/office/powerpoint/2010/main" val="11501506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9456717" cy="5233506"/>
          </a:xfrm>
        </p:spPr>
        <p:txBody>
          <a:bodyPr/>
          <a:lstStyle/>
          <a:p>
            <a:pPr algn="l"/>
            <a:r>
              <a:rPr lang="en-US" sz="3200" b="1" dirty="0"/>
              <a:t>Invoice:</a:t>
            </a:r>
          </a:p>
          <a:p>
            <a:pPr marL="457200" indent="-457200" algn="l">
              <a:buFont typeface="Wingdings" panose="05000000000000000000" pitchFamily="2" charset="2"/>
              <a:buChar char="Ø"/>
            </a:pPr>
            <a:r>
              <a:rPr lang="en-US" sz="3000" dirty="0"/>
              <a:t>Invoice from a vendor – Treasurer must submit  a Check Request in the system </a:t>
            </a:r>
            <a:r>
              <a:rPr lang="en-US" sz="3000" i="1" dirty="0"/>
              <a:t>Check Request -&gt; Vendor -&gt; Pay by Invoice</a:t>
            </a:r>
            <a:r>
              <a:rPr lang="en-US" sz="3000" dirty="0"/>
              <a:t>.  </a:t>
            </a:r>
          </a:p>
          <a:p>
            <a:pPr marL="457200" indent="-457200" algn="l">
              <a:buFont typeface="Wingdings" panose="05000000000000000000" pitchFamily="2" charset="2"/>
              <a:buChar char="Ø"/>
            </a:pPr>
            <a:r>
              <a:rPr lang="en-US" sz="3000" dirty="0"/>
              <a:t>Treasurer will upload required documentation in SABO System, including W-9 if available.</a:t>
            </a:r>
          </a:p>
          <a:p>
            <a:pPr marL="457200" indent="-457200" algn="l">
              <a:buFont typeface="Wingdings" panose="05000000000000000000" pitchFamily="2" charset="2"/>
              <a:buChar char="Ø"/>
            </a:pPr>
            <a:r>
              <a:rPr lang="en-US" sz="3000" dirty="0"/>
              <a:t>Remind vendor to E-mail W-9 to </a:t>
            </a:r>
            <a:r>
              <a:rPr lang="en-US" sz="3000" u="sng" dirty="0">
                <a:hlinkClick r:id="rId3"/>
              </a:rPr>
              <a:t>SABO@echo.rutgers.edu </a:t>
            </a:r>
            <a:r>
              <a:rPr lang="en-US" sz="3000" dirty="0"/>
              <a:t>with the “C” number in the subject line </a:t>
            </a:r>
            <a:endParaRPr lang="en-US" sz="3000" u="sng" dirty="0"/>
          </a:p>
          <a:p>
            <a:pPr marL="457200" indent="-457200" algn="l">
              <a:buFont typeface="Wingdings" panose="05000000000000000000" pitchFamily="2" charset="2"/>
              <a:buChar char="Ø"/>
            </a:pPr>
            <a:r>
              <a:rPr lang="en-US" sz="3000" u="sng" dirty="0"/>
              <a:t>Not approvable </a:t>
            </a:r>
            <a:r>
              <a:rPr lang="en-US" sz="3000" dirty="0"/>
              <a:t>if support is a </a:t>
            </a:r>
            <a:r>
              <a:rPr lang="en-US" sz="3000" b="1" dirty="0"/>
              <a:t>Quote</a:t>
            </a:r>
            <a:r>
              <a:rPr lang="en-US" sz="3000" dirty="0"/>
              <a:t> and not an Invoice (Exception: Panera Catering/Consolidus)</a:t>
            </a:r>
          </a:p>
          <a:p>
            <a:pPr algn="l"/>
            <a:endParaRPr lang="en-US" sz="3200" b="1" dirty="0"/>
          </a:p>
          <a:p>
            <a:pPr algn="l"/>
            <a:endParaRPr lang="en-US" sz="3200" b="1" dirty="0"/>
          </a:p>
          <a:p>
            <a:pPr algn="l"/>
            <a:endParaRPr lang="en-US" sz="3200" b="1" dirty="0"/>
          </a:p>
          <a:p>
            <a:pPr algn="l"/>
            <a:endParaRPr lang="en-US" sz="2600" b="1" dirty="0"/>
          </a:p>
        </p:txBody>
      </p:sp>
    </p:spTree>
    <p:extLst>
      <p:ext uri="{BB962C8B-B14F-4D97-AF65-F5344CB8AC3E}">
        <p14:creationId xmlns:p14="http://schemas.microsoft.com/office/powerpoint/2010/main" val="2606423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10396517" cy="5233506"/>
          </a:xfrm>
        </p:spPr>
        <p:txBody>
          <a:bodyPr/>
          <a:lstStyle/>
          <a:p>
            <a:pPr algn="l"/>
            <a:r>
              <a:rPr lang="en-US" sz="3200" b="1" dirty="0"/>
              <a:t>Contracts:</a:t>
            </a:r>
          </a:p>
          <a:p>
            <a:pPr marL="457200" indent="-457200" algn="l">
              <a:buFont typeface="Wingdings" panose="05000000000000000000" pitchFamily="2" charset="2"/>
              <a:buChar char="Ø"/>
            </a:pPr>
            <a:r>
              <a:rPr lang="en-US" sz="3200" dirty="0"/>
              <a:t>Treasurer is responsible for initiating the contract process on Suitable (new platform).</a:t>
            </a:r>
          </a:p>
          <a:p>
            <a:pPr marL="457200" indent="-457200" algn="l">
              <a:buFont typeface="Wingdings" panose="05000000000000000000" pitchFamily="2" charset="2"/>
              <a:buChar char="Ø"/>
            </a:pPr>
            <a:r>
              <a:rPr lang="en-US" sz="3200" dirty="0"/>
              <a:t>Step by step instructions are found here:</a:t>
            </a:r>
          </a:p>
          <a:p>
            <a:pPr algn="l"/>
            <a:r>
              <a:rPr lang="en-US" sz="2400" dirty="0">
                <a:hlinkClick r:id="rId3"/>
              </a:rPr>
              <a:t>Contract Process | Student Centers and Activities - Division of Student Affairs | Rutgers University-New Brunswick</a:t>
            </a:r>
            <a:endParaRPr lang="en-US" sz="2400" dirty="0"/>
          </a:p>
          <a:p>
            <a:pPr marL="342900" indent="-342900" algn="l">
              <a:buFont typeface="Wingdings" panose="05000000000000000000" pitchFamily="2" charset="2"/>
              <a:buChar char="Ø"/>
            </a:pPr>
            <a:r>
              <a:rPr lang="en-US" sz="3200" dirty="0"/>
              <a:t> Requires Fully Executed and Signed Contract  and Payee W-9 uploaded in SABO System</a:t>
            </a:r>
          </a:p>
          <a:p>
            <a:pPr marL="342900" indent="-342900" algn="l">
              <a:buFont typeface="Wingdings" panose="05000000000000000000" pitchFamily="2" charset="2"/>
              <a:buChar char="Ø"/>
            </a:pPr>
            <a:r>
              <a:rPr lang="en-US" sz="3200" dirty="0"/>
              <a:t> Remind Payee to E-mail W-9 to </a:t>
            </a:r>
            <a:r>
              <a:rPr lang="en-US" sz="3200" u="sng" dirty="0">
                <a:hlinkClick r:id="rId4"/>
              </a:rPr>
              <a:t>SABO@echo.rutgers.edu </a:t>
            </a:r>
            <a:r>
              <a:rPr lang="en-US" sz="3200" dirty="0"/>
              <a:t>with the “C” number in the subject line if it is not uploaded in SABO directly </a:t>
            </a:r>
          </a:p>
          <a:p>
            <a:pPr marL="342900" indent="-342900" algn="l">
              <a:buFont typeface="Wingdings" panose="05000000000000000000" pitchFamily="2" charset="2"/>
              <a:buChar char="Ø"/>
            </a:pPr>
            <a:endParaRPr lang="en-US" sz="3200" dirty="0"/>
          </a:p>
          <a:p>
            <a:pPr algn="l"/>
            <a:endParaRPr lang="en-US" sz="2400" dirty="0"/>
          </a:p>
        </p:txBody>
      </p:sp>
    </p:spTree>
    <p:extLst>
      <p:ext uri="{BB962C8B-B14F-4D97-AF65-F5344CB8AC3E}">
        <p14:creationId xmlns:p14="http://schemas.microsoft.com/office/powerpoint/2010/main" val="9359211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9456717" cy="5233506"/>
          </a:xfrm>
        </p:spPr>
        <p:txBody>
          <a:bodyPr/>
          <a:lstStyle/>
          <a:p>
            <a:pPr algn="l"/>
            <a:r>
              <a:rPr lang="en-US" sz="3200" b="1" dirty="0"/>
              <a:t>Donation:</a:t>
            </a:r>
          </a:p>
          <a:p>
            <a:pPr marL="457200" indent="-457200" algn="l">
              <a:buFont typeface="Wingdings" panose="05000000000000000000" pitchFamily="2" charset="2"/>
              <a:buChar char="Ø"/>
            </a:pPr>
            <a:r>
              <a:rPr lang="en-US" sz="2600" dirty="0"/>
              <a:t>Student organizations may make donations from their Misc. Generated Revenue line code (137) only.</a:t>
            </a:r>
          </a:p>
          <a:p>
            <a:pPr marL="457200" indent="-457200" algn="l">
              <a:buFont typeface="Wingdings" panose="05000000000000000000" pitchFamily="2" charset="2"/>
              <a:buChar char="Ø"/>
            </a:pPr>
            <a:r>
              <a:rPr lang="en-US" sz="2600" dirty="0"/>
              <a:t>All donations must be made to an approved charity that has 501©(3) status recognized by the IRS.</a:t>
            </a:r>
          </a:p>
          <a:p>
            <a:pPr marL="457200" indent="-457200" algn="l">
              <a:buFont typeface="Wingdings" panose="05000000000000000000" pitchFamily="2" charset="2"/>
              <a:buChar char="Ø"/>
            </a:pPr>
            <a:r>
              <a:rPr lang="en-US" sz="2600" dirty="0"/>
              <a:t>Address needs to match the charity.</a:t>
            </a:r>
          </a:p>
          <a:p>
            <a:pPr marL="457200" indent="-457200" algn="l">
              <a:buFont typeface="Wingdings" panose="05000000000000000000" pitchFamily="2" charset="2"/>
              <a:buChar char="Ø"/>
            </a:pPr>
            <a:r>
              <a:rPr lang="en-US" sz="2600" dirty="0"/>
              <a:t>The charity must be in the United States</a:t>
            </a:r>
          </a:p>
          <a:p>
            <a:pPr marL="457200" indent="-457200" algn="l">
              <a:buFont typeface="Wingdings" panose="05000000000000000000" pitchFamily="2" charset="2"/>
              <a:buChar char="Ø"/>
            </a:pPr>
            <a:r>
              <a:rPr lang="en-US" sz="2600" dirty="0"/>
              <a:t>No documentation is needed* as long as there is a Tax ID # and is found on the IRS website</a:t>
            </a:r>
          </a:p>
          <a:p>
            <a:pPr marL="457200" indent="-457200" algn="l">
              <a:buFont typeface="Wingdings" panose="05000000000000000000" pitchFamily="2" charset="2"/>
              <a:buChar char="Ø"/>
            </a:pPr>
            <a:r>
              <a:rPr lang="en-US" sz="2600" dirty="0"/>
              <a:t>SABO will approve when it is a verified 501©(3) </a:t>
            </a:r>
          </a:p>
          <a:p>
            <a:pPr marL="457200" indent="-457200" algn="l">
              <a:buFont typeface="Wingdings" panose="05000000000000000000" pitchFamily="2" charset="2"/>
              <a:buChar char="Ø"/>
            </a:pPr>
            <a:r>
              <a:rPr lang="en-US" sz="2600" dirty="0"/>
              <a:t>SABO will mail check requesting a receipt/acknowledgment for the donation</a:t>
            </a:r>
          </a:p>
          <a:p>
            <a:pPr algn="l"/>
            <a:endParaRPr lang="en-US" sz="3200" b="1" dirty="0"/>
          </a:p>
        </p:txBody>
      </p:sp>
    </p:spTree>
    <p:extLst>
      <p:ext uri="{BB962C8B-B14F-4D97-AF65-F5344CB8AC3E}">
        <p14:creationId xmlns:p14="http://schemas.microsoft.com/office/powerpoint/2010/main" val="367492287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4"/>
          <p:cNvPicPr>
            <a:picLocks noChangeAspect="1"/>
          </p:cNvPicPr>
          <p:nvPr/>
        </p:nvPicPr>
        <p:blipFill>
          <a:blip r:embed="rId3"/>
          <a:stretch>
            <a:fillRect/>
          </a:stretch>
        </p:blipFill>
        <p:spPr>
          <a:xfrm>
            <a:off x="569976" y="2014728"/>
            <a:ext cx="4001058" cy="2514951"/>
          </a:xfrm>
          <a:prstGeom prst="rect">
            <a:avLst/>
          </a:prstGeom>
        </p:spPr>
      </p:pic>
      <p:pic>
        <p:nvPicPr>
          <p:cNvPr id="6" name="Picture 5"/>
          <p:cNvPicPr>
            <a:picLocks noChangeAspect="1"/>
          </p:cNvPicPr>
          <p:nvPr/>
        </p:nvPicPr>
        <p:blipFill>
          <a:blip r:embed="rId4"/>
          <a:stretch>
            <a:fillRect/>
          </a:stretch>
        </p:blipFill>
        <p:spPr>
          <a:xfrm>
            <a:off x="4571034" y="1856232"/>
            <a:ext cx="7030431" cy="4191000"/>
          </a:xfrm>
          <a:prstGeom prst="rect">
            <a:avLst/>
          </a:prstGeom>
        </p:spPr>
      </p:pic>
    </p:spTree>
    <p:extLst>
      <p:ext uri="{BB962C8B-B14F-4D97-AF65-F5344CB8AC3E}">
        <p14:creationId xmlns:p14="http://schemas.microsoft.com/office/powerpoint/2010/main" val="905882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9456717" cy="5233506"/>
          </a:xfrm>
        </p:spPr>
        <p:txBody>
          <a:bodyPr/>
          <a:lstStyle/>
          <a:p>
            <a:pPr algn="l"/>
            <a:r>
              <a:rPr lang="en-US" sz="3200" b="1" dirty="0"/>
              <a:t>Transfer:</a:t>
            </a:r>
          </a:p>
          <a:p>
            <a:pPr marL="457200" indent="-457200" algn="l">
              <a:buFont typeface="Wingdings" panose="05000000000000000000" pitchFamily="2" charset="2"/>
              <a:buChar char="Ø"/>
            </a:pPr>
            <a:r>
              <a:rPr lang="en-US" sz="2800" dirty="0"/>
              <a:t>Select Transfer Request from the Dashboard</a:t>
            </a:r>
          </a:p>
          <a:p>
            <a:pPr marL="457200" indent="-457200" algn="l">
              <a:buFont typeface="Wingdings" panose="05000000000000000000" pitchFamily="2" charset="2"/>
              <a:buChar char="Ø"/>
            </a:pPr>
            <a:r>
              <a:rPr lang="en-US" sz="2800" dirty="0"/>
              <a:t>Enter “From” account and select the Line Code</a:t>
            </a:r>
          </a:p>
          <a:p>
            <a:pPr marL="457200" indent="-457200" algn="l">
              <a:buFont typeface="Wingdings" panose="05000000000000000000" pitchFamily="2" charset="2"/>
              <a:buChar char="Ø"/>
            </a:pPr>
            <a:r>
              <a:rPr lang="en-US" sz="2800" dirty="0"/>
              <a:t>Enter “To” account and select the Line Code</a:t>
            </a:r>
          </a:p>
          <a:p>
            <a:pPr marL="457200" indent="-457200" algn="l">
              <a:buFont typeface="Wingdings" panose="05000000000000000000" pitchFamily="2" charset="2"/>
              <a:buChar char="Ø"/>
            </a:pPr>
            <a:r>
              <a:rPr lang="en-US" sz="2800" dirty="0"/>
              <a:t>Choose Transaction Codes and provide a full description for the Transfer, Enter Amount, Select Approver</a:t>
            </a:r>
          </a:p>
          <a:p>
            <a:pPr marL="457200" indent="-457200" algn="l">
              <a:buFont typeface="Wingdings" panose="05000000000000000000" pitchFamily="2" charset="2"/>
              <a:buChar char="Ø"/>
            </a:pPr>
            <a:r>
              <a:rPr lang="en-US" sz="2800" dirty="0"/>
              <a:t>Review the request, submit if correct, and write down the Transfer number#.</a:t>
            </a:r>
          </a:p>
          <a:p>
            <a:pPr marL="457200" indent="-457200" algn="l">
              <a:buFont typeface="Wingdings" panose="05000000000000000000" pitchFamily="2" charset="2"/>
              <a:buChar char="Ø"/>
            </a:pPr>
            <a:r>
              <a:rPr lang="en-US" sz="2800" dirty="0"/>
              <a:t>If a co-sponsorship, Co-Sponsorship Agreement must be submitted to SABO.</a:t>
            </a:r>
            <a:endParaRPr lang="en-US" sz="2600" b="1" dirty="0"/>
          </a:p>
        </p:txBody>
      </p:sp>
    </p:spTree>
    <p:extLst>
      <p:ext uri="{BB962C8B-B14F-4D97-AF65-F5344CB8AC3E}">
        <p14:creationId xmlns:p14="http://schemas.microsoft.com/office/powerpoint/2010/main" val="1823832028"/>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71159" y="1465259"/>
            <a:ext cx="2505425" cy="952633"/>
          </a:xfrm>
          <a:prstGeom prst="rect">
            <a:avLst/>
          </a:prstGeom>
        </p:spPr>
      </p:pic>
      <p:pic>
        <p:nvPicPr>
          <p:cNvPr id="3" name="Picture 2"/>
          <p:cNvPicPr>
            <a:picLocks noChangeAspect="1"/>
          </p:cNvPicPr>
          <p:nvPr/>
        </p:nvPicPr>
        <p:blipFill>
          <a:blip r:embed="rId4"/>
          <a:stretch>
            <a:fillRect/>
          </a:stretch>
        </p:blipFill>
        <p:spPr>
          <a:xfrm>
            <a:off x="3659362" y="1593387"/>
            <a:ext cx="7506748" cy="2086266"/>
          </a:xfrm>
          <a:prstGeom prst="rect">
            <a:avLst/>
          </a:prstGeom>
        </p:spPr>
      </p:pic>
      <p:pic>
        <p:nvPicPr>
          <p:cNvPr id="5" name="Picture 4"/>
          <p:cNvPicPr>
            <a:picLocks noChangeAspect="1"/>
          </p:cNvPicPr>
          <p:nvPr/>
        </p:nvPicPr>
        <p:blipFill>
          <a:blip r:embed="rId5"/>
          <a:stretch>
            <a:fillRect/>
          </a:stretch>
        </p:blipFill>
        <p:spPr>
          <a:xfrm>
            <a:off x="1489186" y="3194171"/>
            <a:ext cx="8150114" cy="3536829"/>
          </a:xfrm>
          <a:prstGeom prst="rect">
            <a:avLst/>
          </a:prstGeom>
        </p:spPr>
      </p:pic>
    </p:spTree>
    <p:extLst>
      <p:ext uri="{BB962C8B-B14F-4D97-AF65-F5344CB8AC3E}">
        <p14:creationId xmlns:p14="http://schemas.microsoft.com/office/powerpoint/2010/main" val="1572550987"/>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8DA1D-D69D-6BD6-5EDF-FF634CCBD60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9002DB1-1ABC-360B-C095-E9EAE5BB541E}"/>
              </a:ext>
            </a:extLst>
          </p:cNvPr>
          <p:cNvSpPr>
            <a:spLocks noGrp="1"/>
          </p:cNvSpPr>
          <p:nvPr>
            <p:ph type="subTitle" idx="1"/>
          </p:nvPr>
        </p:nvSpPr>
        <p:spPr>
          <a:xfrm>
            <a:off x="1211283" y="1416676"/>
            <a:ext cx="9456717" cy="5233506"/>
          </a:xfrm>
        </p:spPr>
        <p:txBody>
          <a:bodyPr/>
          <a:lstStyle/>
          <a:p>
            <a:pPr algn="l"/>
            <a:r>
              <a:rPr lang="en-US" sz="3200" b="1" dirty="0"/>
              <a:t>Transfer:</a:t>
            </a:r>
          </a:p>
          <a:p>
            <a:pPr marL="457200" indent="-457200" algn="l">
              <a:buFont typeface="Wingdings" panose="05000000000000000000" pitchFamily="2" charset="2"/>
              <a:buChar char="Ø"/>
            </a:pPr>
            <a:r>
              <a:rPr lang="en-US" altLang="en-US" sz="3200" dirty="0">
                <a:latin typeface="Arial" panose="020B0604020202020204" pitchFamily="34" charset="0"/>
              </a:rPr>
              <a:t>You cannot transfer funds from O/H, Programs, Special Allocation to Misc. G/R but can do so the other way around.</a:t>
            </a:r>
          </a:p>
          <a:p>
            <a:pPr marL="457200" indent="-457200" algn="l">
              <a:buFont typeface="Wingdings" panose="05000000000000000000" pitchFamily="2" charset="2"/>
              <a:buChar char="Ø"/>
            </a:pPr>
            <a:r>
              <a:rPr lang="en-US" altLang="en-US" sz="3200" dirty="0">
                <a:latin typeface="Arial" panose="020B0604020202020204" pitchFamily="34" charset="0"/>
              </a:rPr>
              <a:t>Transfer between O/H and Programs </a:t>
            </a:r>
            <a:r>
              <a:rPr lang="en-US" altLang="en-US" sz="3200" b="1" u="sng" dirty="0">
                <a:latin typeface="Arial" panose="020B0604020202020204" pitchFamily="34" charset="0"/>
              </a:rPr>
              <a:t>must</a:t>
            </a:r>
            <a:r>
              <a:rPr lang="en-US" altLang="en-US" sz="3200" dirty="0">
                <a:latin typeface="Arial" panose="020B0604020202020204" pitchFamily="34" charset="0"/>
              </a:rPr>
              <a:t> be approved by RUSA Allocations.</a:t>
            </a:r>
          </a:p>
          <a:p>
            <a:pPr marL="457200" indent="-457200" algn="l">
              <a:buFont typeface="Wingdings" panose="05000000000000000000" pitchFamily="2" charset="2"/>
              <a:buChar char="Ø"/>
            </a:pPr>
            <a:r>
              <a:rPr lang="en-US" altLang="en-US" sz="3200" dirty="0">
                <a:latin typeface="Arial" panose="020B0604020202020204" pitchFamily="34" charset="0"/>
              </a:rPr>
              <a:t>Please select “RUSA Chair” under dropdown menu for Approver 2</a:t>
            </a:r>
          </a:p>
          <a:p>
            <a:endParaRPr lang="en-US" altLang="en-US" sz="3200" dirty="0">
              <a:latin typeface="Arial" panose="020B0604020202020204" pitchFamily="34" charset="0"/>
            </a:endParaRPr>
          </a:p>
          <a:p>
            <a:pPr marL="457200" indent="-457200" algn="l">
              <a:buFont typeface="Wingdings" panose="05000000000000000000" pitchFamily="2" charset="2"/>
              <a:buChar char="Ø"/>
            </a:pPr>
            <a:endParaRPr lang="en-US" sz="3200" b="1" dirty="0"/>
          </a:p>
        </p:txBody>
      </p:sp>
    </p:spTree>
    <p:extLst>
      <p:ext uri="{BB962C8B-B14F-4D97-AF65-F5344CB8AC3E}">
        <p14:creationId xmlns:p14="http://schemas.microsoft.com/office/powerpoint/2010/main" val="990583755"/>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377696"/>
            <a:ext cx="9456717" cy="5480304"/>
          </a:xfrm>
        </p:spPr>
        <p:txBody>
          <a:bodyPr/>
          <a:lstStyle/>
          <a:p>
            <a:pPr algn="l"/>
            <a:r>
              <a:rPr lang="en-US" sz="3200" b="1" dirty="0"/>
              <a:t>Request Review Procedures:</a:t>
            </a:r>
          </a:p>
          <a:p>
            <a:pPr marL="457200" indent="-457200" algn="l">
              <a:buFont typeface="Wingdings" panose="05000000000000000000" pitchFamily="2" charset="2"/>
              <a:buChar char="Ø"/>
            </a:pPr>
            <a:r>
              <a:rPr lang="en-US" altLang="en-US" sz="2800" dirty="0"/>
              <a:t>All check requests (and transfers) are done online.</a:t>
            </a:r>
          </a:p>
          <a:p>
            <a:pPr marL="457200" indent="-457200" algn="l">
              <a:buFont typeface="Wingdings" panose="05000000000000000000" pitchFamily="2" charset="2"/>
              <a:buChar char="Ø"/>
            </a:pPr>
            <a:r>
              <a:rPr lang="en-US" sz="2800" dirty="0">
                <a:solidFill>
                  <a:srgbClr val="000000"/>
                </a:solidFill>
                <a:ea typeface="Times New Roman" panose="02020603050405020304" pitchFamily="18" charset="0"/>
              </a:rPr>
              <a:t>All check requests </a:t>
            </a:r>
            <a:r>
              <a:rPr lang="en-US" sz="2800" b="1" u="sng" dirty="0">
                <a:solidFill>
                  <a:srgbClr val="000000"/>
                </a:solidFill>
                <a:ea typeface="Times New Roman" panose="02020603050405020304" pitchFamily="18" charset="0"/>
              </a:rPr>
              <a:t>require*</a:t>
            </a:r>
            <a:r>
              <a:rPr lang="en-US" sz="2800" dirty="0">
                <a:solidFill>
                  <a:srgbClr val="000000"/>
                </a:solidFill>
                <a:ea typeface="Times New Roman" panose="02020603050405020304" pitchFamily="18" charset="0"/>
              </a:rPr>
              <a:t> a mailing address, even if marked for ‘Pick-Up’.</a:t>
            </a:r>
          </a:p>
          <a:p>
            <a:pPr marL="457200" indent="-457200" algn="l">
              <a:buFont typeface="Wingdings" panose="05000000000000000000" pitchFamily="2" charset="2"/>
              <a:buChar char="Ø"/>
            </a:pPr>
            <a:r>
              <a:rPr lang="en-US" altLang="en-US" sz="2800" dirty="0">
                <a:solidFill>
                  <a:srgbClr val="000000"/>
                </a:solidFill>
              </a:rPr>
              <a:t>Ensure Transaction Code* selected is appropriate.</a:t>
            </a:r>
            <a:endParaRPr lang="en-US" altLang="en-US" sz="2800" dirty="0"/>
          </a:p>
          <a:p>
            <a:pPr marL="457200" indent="-457200" algn="l">
              <a:buFont typeface="Wingdings" panose="05000000000000000000" pitchFamily="2" charset="2"/>
              <a:buChar char="Ø"/>
            </a:pPr>
            <a:r>
              <a:rPr lang="en-US" altLang="en-US" sz="2800" dirty="0"/>
              <a:t>Advisor reviews uploaded documentation and approves on-line.</a:t>
            </a:r>
          </a:p>
          <a:p>
            <a:pPr marL="457200" indent="-457200" algn="l">
              <a:buFont typeface="Wingdings" panose="05000000000000000000" pitchFamily="2" charset="2"/>
              <a:buChar char="Ø"/>
            </a:pPr>
            <a:r>
              <a:rPr lang="en-US" altLang="en-US" sz="2800" dirty="0"/>
              <a:t>We highly recommend supporting documentation (e.g. original, itemized receipts) be maintained by Treasurer in the event of an audit.</a:t>
            </a:r>
          </a:p>
          <a:p>
            <a:pPr marL="914400" lvl="1" indent="-457200" algn="l">
              <a:buFont typeface="Wingdings" panose="05000000000000000000" pitchFamily="2" charset="2"/>
              <a:buChar char="Ø"/>
            </a:pPr>
            <a:endParaRPr lang="en-US" altLang="en-US" sz="2800" dirty="0"/>
          </a:p>
          <a:p>
            <a:pPr marL="457200" indent="-457200" algn="l">
              <a:buFont typeface="Wingdings" panose="05000000000000000000" pitchFamily="2" charset="2"/>
              <a:buChar char="Ø"/>
            </a:pPr>
            <a:endParaRPr lang="en-US" sz="3200" b="1" dirty="0"/>
          </a:p>
        </p:txBody>
      </p:sp>
    </p:spTree>
    <p:extLst>
      <p:ext uri="{BB962C8B-B14F-4D97-AF65-F5344CB8AC3E}">
        <p14:creationId xmlns:p14="http://schemas.microsoft.com/office/powerpoint/2010/main" val="3937662481"/>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1698171"/>
            <a:ext cx="9144000" cy="4643252"/>
          </a:xfrm>
        </p:spPr>
        <p:txBody>
          <a:bodyPr/>
          <a:lstStyle/>
          <a:p>
            <a:pPr algn="l"/>
            <a:r>
              <a:rPr lang="en-US" sz="3200" b="1" dirty="0"/>
              <a:t>SABO Staff &amp; Areas of Responsibilities:</a:t>
            </a:r>
          </a:p>
          <a:p>
            <a:pPr lvl="1" algn="l"/>
            <a:r>
              <a:rPr lang="en-US" sz="2800" b="1" dirty="0"/>
              <a:t>Charisse Gutierrez – Director/Business Manager</a:t>
            </a:r>
          </a:p>
          <a:p>
            <a:pPr lvl="1" algn="l"/>
            <a:r>
              <a:rPr lang="en-US" sz="2800" b="1" dirty="0"/>
              <a:t>Geraldine Howard – Accounting Assistant I</a:t>
            </a:r>
          </a:p>
          <a:p>
            <a:pPr lvl="1" algn="l"/>
            <a:r>
              <a:rPr lang="en-US" sz="2800" b="1" dirty="0"/>
              <a:t>	</a:t>
            </a:r>
            <a:r>
              <a:rPr lang="en-US" sz="2800" dirty="0"/>
              <a:t>non-RU Invoices, Contracts, Transfers, 	Allocations/Takebacks</a:t>
            </a:r>
          </a:p>
          <a:p>
            <a:pPr lvl="1" algn="l"/>
            <a:r>
              <a:rPr lang="en-US" sz="2800" b="1" dirty="0"/>
              <a:t>Jill Silverman – Accounting Assistant II</a:t>
            </a:r>
            <a:endParaRPr lang="en-US" sz="2800" b="1" u="sng" dirty="0"/>
          </a:p>
          <a:p>
            <a:pPr lvl="1" algn="l"/>
            <a:r>
              <a:rPr lang="en-US" sz="2800" b="1" dirty="0"/>
              <a:t>	</a:t>
            </a:r>
            <a:r>
              <a:rPr lang="en-US" sz="2800" dirty="0"/>
              <a:t>PERR, System Access, Canvas, List Serv</a:t>
            </a:r>
          </a:p>
          <a:p>
            <a:pPr lvl="1" algn="l"/>
            <a:r>
              <a:rPr lang="en-US" sz="2800" b="1" dirty="0"/>
              <a:t>Gina DiMaria – Head Accounting Clerk</a:t>
            </a:r>
            <a:endParaRPr lang="en-US" sz="2800" b="1" u="sng" dirty="0"/>
          </a:p>
          <a:p>
            <a:pPr lvl="1" algn="l"/>
            <a:r>
              <a:rPr lang="en-US" sz="2800" dirty="0"/>
              <a:t>	RU invoices, Cash Advances, Donations</a:t>
            </a:r>
          </a:p>
          <a:p>
            <a:pPr lvl="1" algn="l"/>
            <a:r>
              <a:rPr lang="en-US" sz="2800" b="1" dirty="0"/>
              <a:t>Federal Student Workers</a:t>
            </a:r>
          </a:p>
          <a:p>
            <a:pPr lvl="1" algn="l"/>
            <a:endParaRPr lang="en-US" b="1" dirty="0"/>
          </a:p>
        </p:txBody>
      </p:sp>
    </p:spTree>
    <p:extLst>
      <p:ext uri="{BB962C8B-B14F-4D97-AF65-F5344CB8AC3E}">
        <p14:creationId xmlns:p14="http://schemas.microsoft.com/office/powerpoint/2010/main" val="1421851281"/>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84416"/>
            <a:ext cx="9456717" cy="5165766"/>
          </a:xfrm>
        </p:spPr>
        <p:txBody>
          <a:bodyPr/>
          <a:lstStyle/>
          <a:p>
            <a:pPr algn="l"/>
            <a:r>
              <a:rPr lang="en-US" b="1" dirty="0"/>
              <a:t>Submission Flow Chart</a:t>
            </a:r>
            <a:endParaRPr lang="en-US" dirty="0">
              <a:latin typeface="Arial" panose="020B0604020202020204" pitchFamily="34" charset="0"/>
              <a:cs typeface="Arial" panose="020B0604020202020204" pitchFamily="34" charset="0"/>
            </a:endParaRPr>
          </a:p>
          <a:p>
            <a:pPr algn="l" fontAlgn="base"/>
            <a:r>
              <a:rPr lang="en-US" b="1" dirty="0"/>
              <a:t> </a:t>
            </a:r>
            <a:endParaRPr lang="en-US" dirty="0"/>
          </a:p>
          <a:p>
            <a:pPr algn="l"/>
            <a:r>
              <a:rPr lang="en-US" dirty="0"/>
              <a:t> </a:t>
            </a:r>
          </a:p>
          <a:p>
            <a:pPr algn="l"/>
            <a:endParaRPr lang="en-US" sz="3200" dirty="0"/>
          </a:p>
          <a:p>
            <a:pPr algn="l"/>
            <a:endParaRPr lang="en-US" sz="3200" dirty="0"/>
          </a:p>
        </p:txBody>
      </p:sp>
      <p:pic>
        <p:nvPicPr>
          <p:cNvPr id="5" name="Picture 4">
            <a:extLst>
              <a:ext uri="{FF2B5EF4-FFF2-40B4-BE49-F238E27FC236}">
                <a16:creationId xmlns:a16="http://schemas.microsoft.com/office/drawing/2014/main" id="{D0F47E83-0F25-814B-7FD9-EBBA79A46BD9}"/>
              </a:ext>
            </a:extLst>
          </p:cNvPr>
          <p:cNvPicPr>
            <a:picLocks noChangeAspect="1"/>
          </p:cNvPicPr>
          <p:nvPr/>
        </p:nvPicPr>
        <p:blipFill>
          <a:blip r:embed="rId3"/>
          <a:stretch>
            <a:fillRect/>
          </a:stretch>
        </p:blipFill>
        <p:spPr>
          <a:xfrm>
            <a:off x="4090707" y="1993900"/>
            <a:ext cx="4010585" cy="4450183"/>
          </a:xfrm>
          <a:prstGeom prst="rect">
            <a:avLst/>
          </a:prstGeom>
        </p:spPr>
      </p:pic>
    </p:spTree>
    <p:extLst>
      <p:ext uri="{BB962C8B-B14F-4D97-AF65-F5344CB8AC3E}">
        <p14:creationId xmlns:p14="http://schemas.microsoft.com/office/powerpoint/2010/main" val="14391652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84416"/>
            <a:ext cx="9456717" cy="5165766"/>
          </a:xfrm>
        </p:spPr>
        <p:txBody>
          <a:bodyPr/>
          <a:lstStyle/>
          <a:p>
            <a:pPr algn="l"/>
            <a:r>
              <a:rPr lang="en-US" sz="2800" b="1" dirty="0"/>
              <a:t>Depositing into your SABO Account:</a:t>
            </a:r>
          </a:p>
          <a:p>
            <a:pPr marL="342900" indent="-342900" algn="l">
              <a:buFont typeface="Wingdings" panose="05000000000000000000" pitchFamily="2" charset="2"/>
              <a:buChar char="Ø"/>
            </a:pPr>
            <a:r>
              <a:rPr lang="en-US" sz="2000" dirty="0">
                <a:latin typeface="Arial" panose="020B0604020202020204" pitchFamily="34" charset="0"/>
                <a:cs typeface="Arial" panose="020B0604020202020204" pitchFamily="34" charset="0"/>
              </a:rPr>
              <a:t>A Deposit Slip must be completed for the funds to be properly credited to your SABO Account.</a:t>
            </a:r>
          </a:p>
          <a:p>
            <a:pPr marL="342900" indent="-342900" algn="l">
              <a:buFont typeface="Wingdings" panose="05000000000000000000" pitchFamily="2" charset="2"/>
              <a:buChar char="Ø"/>
            </a:pPr>
            <a:r>
              <a:rPr lang="en-US" sz="2000" b="1" dirty="0">
                <a:latin typeface="Arial" panose="020B0604020202020204" pitchFamily="34" charset="0"/>
                <a:cs typeface="Arial" panose="020B0604020202020204" pitchFamily="34" charset="0"/>
              </a:rPr>
              <a:t>Include on each check:  </a:t>
            </a:r>
            <a:r>
              <a:rPr lang="en-US" sz="2000" dirty="0">
                <a:latin typeface="Arial" panose="020B0604020202020204" pitchFamily="34" charset="0"/>
                <a:cs typeface="Arial" panose="020B0604020202020204" pitchFamily="34" charset="0"/>
              </a:rPr>
              <a:t>Account number, Line Code, and Transaction Code (e.g. “123 | 137 | 061”)</a:t>
            </a:r>
          </a:p>
          <a:p>
            <a:pPr marL="342900" indent="-342900" algn="l">
              <a:buFont typeface="Wingdings" panose="05000000000000000000" pitchFamily="2" charset="2"/>
              <a:buChar char="Ø"/>
            </a:pPr>
            <a:r>
              <a:rPr lang="en-US" sz="2000" dirty="0">
                <a:latin typeface="Arial" panose="020B0604020202020204" pitchFamily="34" charset="0"/>
                <a:cs typeface="Arial" panose="020B0604020202020204" pitchFamily="34" charset="0"/>
              </a:rPr>
              <a:t>All checks must be made out to “Rutgers University”.</a:t>
            </a:r>
          </a:p>
          <a:p>
            <a:pPr marL="342900" indent="-342900" algn="l">
              <a:buFont typeface="Wingdings" panose="05000000000000000000" pitchFamily="2" charset="2"/>
              <a:buChar char="Ø"/>
            </a:pPr>
            <a:r>
              <a:rPr lang="en-US" sz="2000" dirty="0">
                <a:latin typeface="Arial" panose="020B0604020202020204" pitchFamily="34" charset="0"/>
                <a:cs typeface="Arial" panose="020B0604020202020204" pitchFamily="34" charset="0"/>
              </a:rPr>
              <a:t>You will receive a receipt after the deposit is made.</a:t>
            </a:r>
          </a:p>
          <a:p>
            <a:pPr marL="342900" indent="-342900" algn="l">
              <a:buFont typeface="Wingdings" panose="05000000000000000000" pitchFamily="2" charset="2"/>
              <a:buChar char="Ø"/>
            </a:pPr>
            <a:r>
              <a:rPr lang="en-US" sz="2000" dirty="0">
                <a:latin typeface="Arial" panose="020B0604020202020204" pitchFamily="34" charset="0"/>
                <a:cs typeface="Arial" panose="020B0604020202020204" pitchFamily="34" charset="0"/>
              </a:rPr>
              <a:t>All funds deposited will be credited to your account after 5pm.</a:t>
            </a:r>
          </a:p>
          <a:p>
            <a:pPr marL="342900" indent="-342900" algn="l">
              <a:buFont typeface="Wingdings" panose="05000000000000000000" pitchFamily="2" charset="2"/>
              <a:buChar char="Ø"/>
            </a:pPr>
            <a:r>
              <a:rPr lang="en-US" sz="2000" dirty="0">
                <a:latin typeface="Arial" panose="020B0604020202020204" pitchFamily="34" charset="0"/>
                <a:cs typeface="Arial" panose="020B0604020202020204" pitchFamily="34" charset="0"/>
              </a:rPr>
              <a:t>Any returned checks will be debited (subtracted) from your account.  It is the responsibility of the Treasurer to pursue collection.</a:t>
            </a:r>
          </a:p>
          <a:p>
            <a:pPr marL="342900" indent="-342900" algn="l">
              <a:buFont typeface="Wingdings" panose="05000000000000000000" pitchFamily="2" charset="2"/>
              <a:buChar char="Ø"/>
            </a:pPr>
            <a:r>
              <a:rPr lang="en-US" sz="2000" dirty="0">
                <a:latin typeface="Arial" panose="020B0604020202020204" pitchFamily="34" charset="0"/>
                <a:cs typeface="Arial" panose="020B0604020202020204" pitchFamily="34" charset="0"/>
              </a:rPr>
              <a:t>Checks that are DONATIONS cannot be deposited directly to your SABO account</a:t>
            </a:r>
            <a:r>
              <a:rPr lang="en-US" sz="2000" i="1" dirty="0">
                <a:latin typeface="Arial" panose="020B0604020202020204" pitchFamily="34" charset="0"/>
                <a:cs typeface="Arial" panose="020B0604020202020204" pitchFamily="34" charset="0"/>
              </a:rPr>
              <a:t>.  Please see Business Manager who will route it to RU Foundation for processing.</a:t>
            </a:r>
          </a:p>
          <a:p>
            <a:pPr marL="342900" indent="-342900" algn="l">
              <a:buFont typeface="Wingdings" panose="05000000000000000000" pitchFamily="2" charset="2"/>
              <a:buChar char="Ø"/>
            </a:pPr>
            <a:endParaRPr lang="en-US" dirty="0">
              <a:latin typeface="Arial" panose="020B0604020202020204" pitchFamily="34" charset="0"/>
              <a:cs typeface="Arial" panose="020B0604020202020204" pitchFamily="34" charset="0"/>
            </a:endParaRPr>
          </a:p>
          <a:p>
            <a:pPr algn="l" fontAlgn="base"/>
            <a:r>
              <a:rPr lang="en-US" b="1" dirty="0"/>
              <a:t> </a:t>
            </a:r>
            <a:endParaRPr lang="en-US" dirty="0"/>
          </a:p>
          <a:p>
            <a:pPr algn="l"/>
            <a:r>
              <a:rPr lang="en-US" dirty="0"/>
              <a:t> </a:t>
            </a:r>
          </a:p>
          <a:p>
            <a:pPr algn="l"/>
            <a:endParaRPr lang="en-US" sz="3200" dirty="0"/>
          </a:p>
          <a:p>
            <a:pPr algn="l"/>
            <a:endParaRPr lang="en-US" sz="3200" dirty="0"/>
          </a:p>
        </p:txBody>
      </p:sp>
    </p:spTree>
    <p:extLst>
      <p:ext uri="{BB962C8B-B14F-4D97-AF65-F5344CB8AC3E}">
        <p14:creationId xmlns:p14="http://schemas.microsoft.com/office/powerpoint/2010/main" val="1631252772"/>
      </p:ext>
    </p:extLst>
  </p:cSld>
  <p:clrMapOvr>
    <a:masterClrMapping/>
  </p:clrMapOvr>
  <p:transition spd="slow">
    <p:randomBar dir="vert"/>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84416"/>
            <a:ext cx="9456717" cy="5165766"/>
          </a:xfrm>
        </p:spPr>
        <p:txBody>
          <a:bodyPr/>
          <a:lstStyle/>
          <a:p>
            <a:pPr algn="l"/>
            <a:r>
              <a:rPr lang="en-US" sz="2800" b="1" dirty="0"/>
              <a:t>Deposit Slip:</a:t>
            </a:r>
          </a:p>
          <a:p>
            <a:pPr algn="l"/>
            <a:endParaRPr lang="en-US" sz="2800" b="1"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fontAlgn="base"/>
            <a:r>
              <a:rPr lang="en-US" b="1" dirty="0"/>
              <a:t> </a:t>
            </a:r>
            <a:endParaRPr lang="en-US" dirty="0"/>
          </a:p>
          <a:p>
            <a:pPr algn="l"/>
            <a:r>
              <a:rPr lang="en-US" dirty="0"/>
              <a:t> </a:t>
            </a:r>
          </a:p>
          <a:p>
            <a:pPr algn="l"/>
            <a:endParaRPr lang="en-US" sz="3200" dirty="0"/>
          </a:p>
          <a:p>
            <a:pPr algn="l"/>
            <a:endParaRPr lang="en-US" sz="3200" dirty="0"/>
          </a:p>
        </p:txBody>
      </p:sp>
      <p:pic>
        <p:nvPicPr>
          <p:cNvPr id="4" name="Picture 3"/>
          <p:cNvPicPr>
            <a:picLocks noChangeAspect="1"/>
          </p:cNvPicPr>
          <p:nvPr/>
        </p:nvPicPr>
        <p:blipFill>
          <a:blip r:embed="rId3"/>
          <a:stretch>
            <a:fillRect/>
          </a:stretch>
        </p:blipFill>
        <p:spPr>
          <a:xfrm>
            <a:off x="1352282" y="2538323"/>
            <a:ext cx="9315718" cy="3527626"/>
          </a:xfrm>
          <a:prstGeom prst="rect">
            <a:avLst/>
          </a:prstGeom>
        </p:spPr>
      </p:pic>
    </p:spTree>
    <p:extLst>
      <p:ext uri="{BB962C8B-B14F-4D97-AF65-F5344CB8AC3E}">
        <p14:creationId xmlns:p14="http://schemas.microsoft.com/office/powerpoint/2010/main" val="398799633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84416"/>
            <a:ext cx="9456717" cy="5165766"/>
          </a:xfrm>
        </p:spPr>
        <p:txBody>
          <a:bodyPr/>
          <a:lstStyle/>
          <a:p>
            <a:pPr algn="l"/>
            <a:r>
              <a:rPr lang="en-US" sz="2800" b="1" dirty="0"/>
              <a:t>Check Request Status in SABO System Ledger:</a:t>
            </a:r>
          </a:p>
          <a:p>
            <a:pPr marL="342900" indent="-342900" algn="l">
              <a:buFont typeface="Wingdings" panose="05000000000000000000" pitchFamily="2" charset="2"/>
              <a:buChar char="Ø"/>
            </a:pPr>
            <a:r>
              <a:rPr lang="en-US" sz="2500" b="1" dirty="0"/>
              <a:t>Pending</a:t>
            </a:r>
            <a:r>
              <a:rPr lang="en-US" sz="2500" dirty="0"/>
              <a:t> – waiting on your Advisor to approve</a:t>
            </a:r>
          </a:p>
          <a:p>
            <a:pPr marL="342900" indent="-342900" algn="l">
              <a:buFont typeface="Wingdings" panose="05000000000000000000" pitchFamily="2" charset="2"/>
              <a:buChar char="Ø"/>
            </a:pPr>
            <a:r>
              <a:rPr lang="en-US" sz="2500" b="1" dirty="0"/>
              <a:t>Submitted to SABO for Approval</a:t>
            </a:r>
            <a:r>
              <a:rPr lang="en-US" sz="2500" dirty="0"/>
              <a:t> </a:t>
            </a:r>
            <a:r>
              <a:rPr lang="en-US" sz="2500" b="1" dirty="0"/>
              <a:t>– if it has been more than a week</a:t>
            </a:r>
            <a:r>
              <a:rPr lang="en-US" sz="2500" dirty="0"/>
              <a:t>, please contact SABO.  This may mean supporting documentation is not sufficient for processing.</a:t>
            </a:r>
          </a:p>
          <a:p>
            <a:pPr marL="342900" indent="-342900" algn="l">
              <a:buFont typeface="Wingdings" panose="05000000000000000000" pitchFamily="2" charset="2"/>
              <a:buChar char="Ø"/>
            </a:pPr>
            <a:r>
              <a:rPr lang="en-US" sz="2500" b="1" dirty="0"/>
              <a:t>Approved</a:t>
            </a:r>
            <a:r>
              <a:rPr lang="en-US" sz="2500" dirty="0"/>
              <a:t> – supporting documentation was reviewed and request is approved for payment.  </a:t>
            </a:r>
          </a:p>
          <a:p>
            <a:pPr marL="342900" indent="-342900" algn="l">
              <a:buFont typeface="Wingdings" panose="05000000000000000000" pitchFamily="2" charset="2"/>
              <a:buChar char="Ø"/>
            </a:pPr>
            <a:r>
              <a:rPr lang="en-US" sz="2500" b="1" dirty="0"/>
              <a:t>Check Cut</a:t>
            </a:r>
            <a:r>
              <a:rPr lang="en-US" sz="2500" dirty="0"/>
              <a:t> – check is printed, mailed or check is available for pick up (within 3 days of the check date) </a:t>
            </a:r>
          </a:p>
          <a:p>
            <a:pPr algn="l"/>
            <a:r>
              <a:rPr lang="en-US" sz="2500" dirty="0"/>
              <a:t>	**please inform Payees to pick up check at SABO 	promptly**</a:t>
            </a:r>
          </a:p>
          <a:p>
            <a:pPr algn="l"/>
            <a:endParaRPr lang="en-US" dirty="0">
              <a:latin typeface="Arial" panose="020B0604020202020204" pitchFamily="34" charset="0"/>
              <a:cs typeface="Arial" panose="020B0604020202020204" pitchFamily="34" charset="0"/>
            </a:endParaRPr>
          </a:p>
          <a:p>
            <a:pPr algn="l" fontAlgn="base"/>
            <a:r>
              <a:rPr lang="en-US" b="1" dirty="0"/>
              <a:t> </a:t>
            </a:r>
            <a:endParaRPr lang="en-US" dirty="0"/>
          </a:p>
          <a:p>
            <a:pPr algn="l"/>
            <a:r>
              <a:rPr lang="en-US" dirty="0"/>
              <a:t> </a:t>
            </a:r>
          </a:p>
          <a:p>
            <a:pPr algn="l"/>
            <a:endParaRPr lang="en-US" sz="3200" dirty="0"/>
          </a:p>
          <a:p>
            <a:pPr algn="l"/>
            <a:endParaRPr lang="en-US" sz="3200" dirty="0"/>
          </a:p>
        </p:txBody>
      </p:sp>
    </p:spTree>
    <p:extLst>
      <p:ext uri="{BB962C8B-B14F-4D97-AF65-F5344CB8AC3E}">
        <p14:creationId xmlns:p14="http://schemas.microsoft.com/office/powerpoint/2010/main" val="3971457407"/>
      </p:ext>
    </p:extLst>
  </p:cSld>
  <p:clrMapOvr>
    <a:masterClrMapping/>
  </p:clrMapOvr>
  <p:transition spd="slow">
    <p:randomBar dir="vert"/>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538DC-8A61-894B-AB24-314B44C8B31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E96F6BC-A0F3-9781-76E9-14183EECF11E}"/>
              </a:ext>
            </a:extLst>
          </p:cNvPr>
          <p:cNvSpPr>
            <a:spLocks noGrp="1"/>
          </p:cNvSpPr>
          <p:nvPr>
            <p:ph type="subTitle" idx="1"/>
          </p:nvPr>
        </p:nvSpPr>
        <p:spPr>
          <a:xfrm>
            <a:off x="1211283" y="1698170"/>
            <a:ext cx="9456717" cy="4952012"/>
          </a:xfrm>
        </p:spPr>
        <p:txBody>
          <a:bodyPr/>
          <a:lstStyle/>
          <a:p>
            <a:pPr marL="342900" indent="-342900" algn="l">
              <a:buFont typeface="Wingdings" panose="05000000000000000000" pitchFamily="2" charset="2"/>
              <a:buChar char="Ø"/>
            </a:pPr>
            <a:r>
              <a:rPr lang="en-US" sz="3200" b="1" dirty="0"/>
              <a:t>Stop Payment Request Form</a:t>
            </a:r>
          </a:p>
          <a:p>
            <a:endParaRPr lang="en-US" b="1" dirty="0"/>
          </a:p>
          <a:p>
            <a:r>
              <a:rPr lang="en-US" b="1" dirty="0"/>
              <a:t>ACKNOWLEDGEMENT &amp; FEE NOTICE:</a:t>
            </a:r>
          </a:p>
          <a:p>
            <a:pPr algn="l"/>
            <a:r>
              <a:rPr lang="en-US" dirty="0"/>
              <a:t>By signing below, I am requesting a stop payment on the check listed above. I understand that a non-refundable $15 service fee will be charged to whomever was responsible in losing the check. The stop payment will be processed within 2-3 business days after this completed form is received. I acknowledge that the original check will be voided and cannot be deposited once this request has been submitted. </a:t>
            </a:r>
          </a:p>
          <a:p>
            <a:pPr algn="l"/>
            <a:r>
              <a:rPr lang="en-US" dirty="0"/>
              <a:t> </a:t>
            </a:r>
            <a:endParaRPr lang="en-US" sz="2000" dirty="0"/>
          </a:p>
          <a:p>
            <a:pPr marL="800100" lvl="1" indent="-342900" algn="l">
              <a:buFont typeface="Wingdings" panose="05000000000000000000" pitchFamily="2" charset="2"/>
              <a:buChar char="Ø"/>
            </a:pPr>
            <a:endParaRPr lang="en-US" dirty="0"/>
          </a:p>
          <a:p>
            <a:pPr algn="l"/>
            <a:endParaRPr lang="en-US" dirty="0"/>
          </a:p>
          <a:p>
            <a:pPr algn="l"/>
            <a:endParaRPr lang="en-US" sz="3200" b="1" dirty="0"/>
          </a:p>
        </p:txBody>
      </p:sp>
    </p:spTree>
    <p:extLst>
      <p:ext uri="{BB962C8B-B14F-4D97-AF65-F5344CB8AC3E}">
        <p14:creationId xmlns:p14="http://schemas.microsoft.com/office/powerpoint/2010/main" val="7954842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53568" y="1353312"/>
            <a:ext cx="10290048" cy="451104"/>
          </a:xfrm>
        </p:spPr>
        <p:txBody>
          <a:bodyPr/>
          <a:lstStyle/>
          <a:p>
            <a:pPr>
              <a:spcBef>
                <a:spcPct val="50000"/>
              </a:spcBef>
            </a:pPr>
            <a:r>
              <a:rPr lang="en-US" b="1" dirty="0"/>
              <a:t>IMPORTANT - Review your Account Statement Regularly!</a:t>
            </a:r>
          </a:p>
        </p:txBody>
      </p:sp>
      <p:pic>
        <p:nvPicPr>
          <p:cNvPr id="5" name="Picture 4"/>
          <p:cNvPicPr>
            <a:picLocks noChangeAspect="1"/>
          </p:cNvPicPr>
          <p:nvPr/>
        </p:nvPicPr>
        <p:blipFill>
          <a:blip r:embed="rId3"/>
          <a:stretch>
            <a:fillRect/>
          </a:stretch>
        </p:blipFill>
        <p:spPr>
          <a:xfrm>
            <a:off x="679704" y="1804416"/>
            <a:ext cx="5210902" cy="5053584"/>
          </a:xfrm>
          <a:prstGeom prst="rect">
            <a:avLst/>
          </a:prstGeom>
        </p:spPr>
      </p:pic>
      <p:sp>
        <p:nvSpPr>
          <p:cNvPr id="6" name="TextBox 5"/>
          <p:cNvSpPr txBox="1"/>
          <p:nvPr/>
        </p:nvSpPr>
        <p:spPr>
          <a:xfrm>
            <a:off x="6851904" y="1950720"/>
            <a:ext cx="4340352" cy="4939814"/>
          </a:xfrm>
          <a:prstGeom prst="rect">
            <a:avLst/>
          </a:prstGeom>
          <a:noFill/>
        </p:spPr>
        <p:txBody>
          <a:bodyPr wrap="square" rtlCol="0">
            <a:spAutoFit/>
          </a:bodyPr>
          <a:lstStyle/>
          <a:p>
            <a:pPr marL="342900" indent="-342900">
              <a:spcBef>
                <a:spcPct val="50000"/>
              </a:spcBef>
              <a:buFontTx/>
              <a:buAutoNum type="arabicPeriod"/>
            </a:pPr>
            <a:r>
              <a:rPr lang="en-US" dirty="0">
                <a:latin typeface="Arial" panose="020B0604020202020204" pitchFamily="34" charset="0"/>
                <a:cs typeface="Arial" pitchFamily="34" charset="0"/>
              </a:rPr>
              <a:t>Click on “Statements” from the Dashboard </a:t>
            </a:r>
          </a:p>
          <a:p>
            <a:pPr marL="342900" indent="-342900">
              <a:spcBef>
                <a:spcPct val="50000"/>
              </a:spcBef>
              <a:buFontTx/>
              <a:buAutoNum type="arabicPeriod"/>
            </a:pPr>
            <a:r>
              <a:rPr lang="en-US" dirty="0">
                <a:latin typeface="Arial" panose="020B0604020202020204" pitchFamily="34" charset="0"/>
                <a:cs typeface="Arial" pitchFamily="34" charset="0"/>
              </a:rPr>
              <a:t>Enter the Account Number and select either “Account Statement” or “Request Details”.</a:t>
            </a:r>
          </a:p>
          <a:p>
            <a:pPr marL="342900" indent="-342900">
              <a:spcBef>
                <a:spcPct val="50000"/>
              </a:spcBef>
              <a:buFontTx/>
              <a:buAutoNum type="arabicPeriod"/>
            </a:pPr>
            <a:r>
              <a:rPr lang="en-US" dirty="0">
                <a:latin typeface="Arial" panose="020B0604020202020204" pitchFamily="34" charset="0"/>
                <a:cs typeface="Arial" pitchFamily="34" charset="0"/>
              </a:rPr>
              <a:t>Keep the “Year to Date” box checked or unclick it to choose a specific date range.</a:t>
            </a:r>
          </a:p>
          <a:p>
            <a:pPr marL="342900" indent="-342900">
              <a:spcBef>
                <a:spcPct val="50000"/>
              </a:spcBef>
              <a:buFontTx/>
              <a:buAutoNum type="arabicPeriod"/>
            </a:pPr>
            <a:r>
              <a:rPr lang="en-US" dirty="0">
                <a:latin typeface="Arial" panose="020B0604020202020204" pitchFamily="34" charset="0"/>
                <a:cs typeface="Arial" pitchFamily="34" charset="0"/>
              </a:rPr>
              <a:t>Click “Download Report” to generate a .pdf of your specified statement. </a:t>
            </a:r>
          </a:p>
          <a:p>
            <a:endParaRPr lang="en-US" dirty="0">
              <a:latin typeface="Arial" panose="020B0604020202020204" pitchFamily="34" charset="0"/>
              <a:cs typeface="Arial" pitchFamily="34" charset="0"/>
            </a:endParaRPr>
          </a:p>
          <a:p>
            <a:r>
              <a:rPr lang="en-US" dirty="0">
                <a:latin typeface="Arial" panose="020B0604020202020204" pitchFamily="34" charset="0"/>
                <a:cs typeface="Arial" pitchFamily="34" charset="0"/>
              </a:rPr>
              <a:t>Note: </a:t>
            </a:r>
            <a:r>
              <a:rPr lang="en-US" b="1" dirty="0">
                <a:latin typeface="Arial" pitchFamily="34" charset="0"/>
                <a:cs typeface="Arial" pitchFamily="34" charset="0"/>
              </a:rPr>
              <a:t>Statements do not reflect pending transactions</a:t>
            </a:r>
            <a:r>
              <a:rPr lang="en-US" dirty="0">
                <a:latin typeface="Arial" pitchFamily="34" charset="0"/>
                <a:cs typeface="Arial" pitchFamily="34" charset="0"/>
              </a:rPr>
              <a:t>.  Statements reflect only transactions that have been posted to the account.</a:t>
            </a:r>
          </a:p>
          <a:p>
            <a:endParaRPr lang="en-US" dirty="0"/>
          </a:p>
        </p:txBody>
      </p:sp>
    </p:spTree>
    <p:extLst>
      <p:ext uri="{BB962C8B-B14F-4D97-AF65-F5344CB8AC3E}">
        <p14:creationId xmlns:p14="http://schemas.microsoft.com/office/powerpoint/2010/main" val="2214557379"/>
      </p:ext>
    </p:extLst>
  </p:cSld>
  <p:clrMapOvr>
    <a:masterClrMapping/>
  </p:clrMapOvr>
  <p:transition spd="med">
    <p:pull/>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84416"/>
            <a:ext cx="9456717" cy="5165766"/>
          </a:xfrm>
        </p:spPr>
        <p:txBody>
          <a:bodyPr/>
          <a:lstStyle/>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r>
              <a:rPr lang="en-US" sz="7200" b="1" dirty="0">
                <a:solidFill>
                  <a:srgbClr val="FF0000"/>
                </a:solidFill>
                <a:latin typeface="Arial" panose="020B0604020202020204" pitchFamily="34" charset="0"/>
                <a:cs typeface="Arial" panose="020B0604020202020204" pitchFamily="34" charset="0"/>
              </a:rPr>
              <a:t>Special Topics</a:t>
            </a:r>
            <a:r>
              <a:rPr lang="en-US" sz="7200" b="1" dirty="0">
                <a:solidFill>
                  <a:srgbClr val="FF0000"/>
                </a:solidFill>
              </a:rPr>
              <a:t> </a:t>
            </a:r>
          </a:p>
          <a:p>
            <a:pPr algn="l"/>
            <a:endParaRPr lang="en-US" sz="3200" dirty="0"/>
          </a:p>
          <a:p>
            <a:pPr algn="l"/>
            <a:endParaRPr lang="en-US" sz="3200" dirty="0"/>
          </a:p>
        </p:txBody>
      </p:sp>
    </p:spTree>
    <p:extLst>
      <p:ext uri="{BB962C8B-B14F-4D97-AF65-F5344CB8AC3E}">
        <p14:creationId xmlns:p14="http://schemas.microsoft.com/office/powerpoint/2010/main" val="315966331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9456717" cy="5233506"/>
          </a:xfrm>
        </p:spPr>
        <p:txBody>
          <a:bodyPr/>
          <a:lstStyle/>
          <a:p>
            <a:pPr algn="l"/>
            <a:r>
              <a:rPr lang="en-US" sz="3200" b="1" dirty="0"/>
              <a:t>CONSOLIDUS:</a:t>
            </a:r>
          </a:p>
          <a:p>
            <a:pPr marL="685800" indent="-457200" algn="l">
              <a:spcBef>
                <a:spcPts val="0"/>
              </a:spcBef>
              <a:buFont typeface="Wingdings" panose="05000000000000000000" pitchFamily="2" charset="2"/>
              <a:buChar char="Ø"/>
            </a:pPr>
            <a:r>
              <a:rPr lang="en-US" sz="2800" dirty="0">
                <a:solidFill>
                  <a:srgbClr val="000000"/>
                </a:solidFill>
                <a:latin typeface="Arial" panose="020B0604020202020204" pitchFamily="34" charset="0"/>
                <a:ea typeface="Calibri" panose="020F0502020204030204" pitchFamily="34" charset="0"/>
                <a:cs typeface="Arial" panose="020B0604020202020204" pitchFamily="34" charset="0"/>
              </a:rPr>
              <a:t>Rutgers Primary Licensee for Branded Merchandise is CONSOLIDUS  </a:t>
            </a:r>
            <a:r>
              <a:rPr lang="en-US" sz="2800" u="sng" dirty="0">
                <a:solidFill>
                  <a:srgbClr val="000000"/>
                </a:solidFill>
                <a:latin typeface="Arial" panose="020B0604020202020204" pitchFamily="34" charset="0"/>
                <a:ea typeface="Calibri" panose="020F0502020204030204" pitchFamily="34" charset="0"/>
                <a:cs typeface="Arial" panose="020B0604020202020204" pitchFamily="34" charset="0"/>
                <a:hlinkClick r:id="rId3"/>
              </a:rPr>
              <a:t>https://www.swagbyconsolidus.com/</a:t>
            </a:r>
            <a:endParaRPr lang="en-US" sz="2800" u="sng"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685800" indent="-457200" algn="l">
              <a:spcBef>
                <a:spcPts val="0"/>
              </a:spcBef>
              <a:buFont typeface="Wingdings" panose="05000000000000000000" pitchFamily="2" charset="2"/>
              <a:buChar char="Ø"/>
            </a:pPr>
            <a:r>
              <a:rPr lang="en-US" sz="2800" dirty="0">
                <a:latin typeface="Arial" panose="020B0604020202020204" pitchFamily="34" charset="0"/>
                <a:cs typeface="Arial" panose="020B0604020202020204" pitchFamily="34" charset="0"/>
              </a:rPr>
              <a:t>It’s the one-stop shop for all promotional and swag/giveaway needs. </a:t>
            </a:r>
          </a:p>
          <a:p>
            <a:pPr marL="685800" indent="-457200" algn="l">
              <a:spcBef>
                <a:spcPts val="0"/>
              </a:spcBef>
              <a:buFont typeface="Wingdings" panose="05000000000000000000" pitchFamily="2" charset="2"/>
              <a:buChar char="Ø"/>
            </a:pPr>
            <a:r>
              <a:rPr lang="en-US" sz="2800" dirty="0">
                <a:latin typeface="Arial" panose="020B0604020202020204" pitchFamily="34" charset="0"/>
                <a:cs typeface="Arial" panose="020B0604020202020204" pitchFamily="34" charset="0"/>
              </a:rPr>
              <a:t>All students can log in and browse using their Net ID.</a:t>
            </a:r>
          </a:p>
          <a:p>
            <a:pPr marL="685800" indent="-457200" algn="l">
              <a:spcBef>
                <a:spcPts val="0"/>
              </a:spcBef>
              <a:buFont typeface="Wingdings" panose="05000000000000000000" pitchFamily="2" charset="2"/>
              <a:buChar char="Ø"/>
            </a:pPr>
            <a:r>
              <a:rPr lang="en-US" sz="2800" dirty="0">
                <a:latin typeface="Arial" panose="020B0604020202020204" pitchFamily="34" charset="0"/>
                <a:cs typeface="Arial" panose="020B0604020202020204" pitchFamily="34" charset="0"/>
              </a:rPr>
              <a:t>Presidents and Treasurers have the authorization to place order. (discuss with Advisor prior to placing order)</a:t>
            </a:r>
          </a:p>
          <a:p>
            <a:pPr marL="685800" indent="-457200" algn="l">
              <a:spcBef>
                <a:spcPts val="0"/>
              </a:spcBef>
              <a:buFont typeface="Wingdings" panose="05000000000000000000" pitchFamily="2" charset="2"/>
              <a:buChar char="Ø"/>
            </a:pPr>
            <a:r>
              <a:rPr lang="en-US" sz="2800" dirty="0">
                <a:latin typeface="Arial" panose="020B0604020202020204" pitchFamily="34" charset="0"/>
                <a:cs typeface="Arial" panose="020B0604020202020204" pitchFamily="34" charset="0"/>
              </a:rPr>
              <a:t>All orders will be paid by invoice directly to Consolidus and will require the Treasurer to submit a check request to SABO. </a:t>
            </a:r>
            <a:endParaRPr lang="en-US" sz="3200" b="1" dirty="0"/>
          </a:p>
        </p:txBody>
      </p:sp>
    </p:spTree>
    <p:extLst>
      <p:ext uri="{BB962C8B-B14F-4D97-AF65-F5344CB8AC3E}">
        <p14:creationId xmlns:p14="http://schemas.microsoft.com/office/powerpoint/2010/main" val="2140293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9456717" cy="5233506"/>
          </a:xfrm>
        </p:spPr>
        <p:txBody>
          <a:bodyPr/>
          <a:lstStyle/>
          <a:p>
            <a:pPr algn="l"/>
            <a:r>
              <a:rPr lang="en-US" sz="3200" b="1" dirty="0"/>
              <a:t>CONSOLIDUS WORKFLOW:</a:t>
            </a:r>
          </a:p>
          <a:p>
            <a:pPr algn="l"/>
            <a:endParaRPr lang="en-US" sz="3200" b="1" dirty="0"/>
          </a:p>
        </p:txBody>
      </p:sp>
      <p:pic>
        <p:nvPicPr>
          <p:cNvPr id="2" name="Picture 1"/>
          <p:cNvPicPr>
            <a:picLocks noChangeAspect="1"/>
          </p:cNvPicPr>
          <p:nvPr/>
        </p:nvPicPr>
        <p:blipFill>
          <a:blip r:embed="rId3"/>
          <a:stretch>
            <a:fillRect/>
          </a:stretch>
        </p:blipFill>
        <p:spPr>
          <a:xfrm>
            <a:off x="987552" y="2048256"/>
            <a:ext cx="10590850" cy="4340352"/>
          </a:xfrm>
          <a:prstGeom prst="rect">
            <a:avLst/>
          </a:prstGeom>
        </p:spPr>
      </p:pic>
    </p:spTree>
    <p:extLst>
      <p:ext uri="{BB962C8B-B14F-4D97-AF65-F5344CB8AC3E}">
        <p14:creationId xmlns:p14="http://schemas.microsoft.com/office/powerpoint/2010/main" val="42078174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9456717" cy="5233506"/>
          </a:xfrm>
        </p:spPr>
        <p:txBody>
          <a:bodyPr/>
          <a:lstStyle/>
          <a:p>
            <a:pPr algn="l"/>
            <a:r>
              <a:rPr lang="en-US" sz="3200" b="1" dirty="0"/>
              <a:t>TRAVEL:</a:t>
            </a:r>
          </a:p>
          <a:p>
            <a:pPr marL="457200" indent="-457200" algn="l">
              <a:buFont typeface="Wingdings" panose="05000000000000000000" pitchFamily="2" charset="2"/>
              <a:buChar char="Ø"/>
            </a:pPr>
            <a:r>
              <a:rPr lang="en-US" sz="3200" b="1" dirty="0">
                <a:solidFill>
                  <a:srgbClr val="FF0000"/>
                </a:solidFill>
              </a:rPr>
              <a:t>No</a:t>
            </a:r>
            <a:r>
              <a:rPr lang="en-US" sz="3200" dirty="0"/>
              <a:t> home sharing (AirB&amp;B, VRBO, etc.)</a:t>
            </a:r>
          </a:p>
          <a:p>
            <a:pPr marL="457200" indent="-457200" algn="l">
              <a:buFont typeface="Wingdings" panose="05000000000000000000" pitchFamily="2" charset="2"/>
              <a:buChar char="Ø"/>
            </a:pPr>
            <a:r>
              <a:rPr lang="en-US" sz="3200" dirty="0"/>
              <a:t>Conference Travel – student orgs must plan ahead so that we can pay hotel vendor via check instead of cash advance.</a:t>
            </a:r>
          </a:p>
          <a:p>
            <a:pPr marL="457200" indent="-457200" algn="l">
              <a:buFont typeface="Wingdings" panose="05000000000000000000" pitchFamily="2" charset="2"/>
              <a:buChar char="Ø"/>
            </a:pPr>
            <a:r>
              <a:rPr lang="en-US" sz="3200" dirty="0"/>
              <a:t>Required documents:</a:t>
            </a:r>
          </a:p>
          <a:p>
            <a:pPr marL="914400" lvl="1" indent="-457200" algn="l">
              <a:buFont typeface="Wingdings" panose="05000000000000000000" pitchFamily="2" charset="2"/>
              <a:buChar char="Ø"/>
            </a:pPr>
            <a:r>
              <a:rPr lang="en-US" sz="2800" dirty="0"/>
              <a:t>Booking confirmation</a:t>
            </a:r>
          </a:p>
          <a:p>
            <a:pPr marL="914400" lvl="1" indent="-457200" algn="l">
              <a:buFont typeface="Wingdings" panose="05000000000000000000" pitchFamily="2" charset="2"/>
              <a:buChar char="Ø"/>
            </a:pPr>
            <a:r>
              <a:rPr lang="en-US" sz="2800" dirty="0"/>
              <a:t>Proof of payment with a bank statement verifying the purchase</a:t>
            </a:r>
          </a:p>
          <a:p>
            <a:pPr marL="914400" lvl="1" indent="-457200" algn="l">
              <a:buFont typeface="Wingdings" panose="05000000000000000000" pitchFamily="2" charset="2"/>
              <a:buChar char="Ø"/>
            </a:pPr>
            <a:r>
              <a:rPr lang="en-US" sz="2800" dirty="0"/>
              <a:t>Hotel folio at check-out</a:t>
            </a:r>
          </a:p>
          <a:p>
            <a:pPr marL="457200" indent="-457200" algn="l">
              <a:buFont typeface="Wingdings" panose="05000000000000000000" pitchFamily="2" charset="2"/>
              <a:buChar char="Ø"/>
            </a:pPr>
            <a:endParaRPr lang="en-US" sz="3200" dirty="0"/>
          </a:p>
        </p:txBody>
      </p:sp>
    </p:spTree>
    <p:extLst>
      <p:ext uri="{BB962C8B-B14F-4D97-AF65-F5344CB8AC3E}">
        <p14:creationId xmlns:p14="http://schemas.microsoft.com/office/powerpoint/2010/main" val="39453889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1698171"/>
            <a:ext cx="9144000" cy="4643252"/>
          </a:xfrm>
        </p:spPr>
        <p:txBody>
          <a:bodyPr/>
          <a:lstStyle/>
          <a:p>
            <a:pPr algn="l"/>
            <a:r>
              <a:rPr lang="en-US" sz="3200" b="1" dirty="0"/>
              <a:t>SABO Location and Hours:</a:t>
            </a:r>
          </a:p>
          <a:p>
            <a:pPr marL="457200" indent="-457200" algn="l">
              <a:buFont typeface="Wingdings" panose="05000000000000000000" pitchFamily="2" charset="2"/>
              <a:buChar char="Ø"/>
            </a:pPr>
            <a:r>
              <a:rPr lang="en-US" sz="3200" dirty="0"/>
              <a:t>We are located on the lower level of the Student Activities Center (SAC) on the College Ave. Campus, 613 George St.</a:t>
            </a:r>
          </a:p>
          <a:p>
            <a:pPr marL="457200" indent="-457200" algn="l">
              <a:buFont typeface="Wingdings" panose="05000000000000000000" pitchFamily="2" charset="2"/>
              <a:buChar char="Ø"/>
            </a:pPr>
            <a:r>
              <a:rPr lang="en-US" sz="3200" dirty="0"/>
              <a:t>During fall and spring semesters, we are open Monday-Friday from 8:30 am to 5:00 pm</a:t>
            </a:r>
          </a:p>
          <a:p>
            <a:pPr marL="457200" indent="-457200" algn="l">
              <a:buFont typeface="Wingdings" panose="05000000000000000000" pitchFamily="2" charset="2"/>
              <a:buChar char="Ø"/>
            </a:pPr>
            <a:r>
              <a:rPr lang="en-US" sz="3200" b="1" dirty="0"/>
              <a:t>Window Hours Monday-Friday from 9 am to 4:30 pm</a:t>
            </a:r>
          </a:p>
        </p:txBody>
      </p:sp>
    </p:spTree>
    <p:extLst>
      <p:ext uri="{BB962C8B-B14F-4D97-AF65-F5344CB8AC3E}">
        <p14:creationId xmlns:p14="http://schemas.microsoft.com/office/powerpoint/2010/main" val="1073019156"/>
      </p:ext>
    </p:extLst>
  </p:cSld>
  <p:clrMapOvr>
    <a:masterClrMapping/>
  </p:clrMapOvr>
  <p:transition spd="slow">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9456717" cy="5233506"/>
          </a:xfrm>
        </p:spPr>
        <p:txBody>
          <a:bodyPr/>
          <a:lstStyle/>
          <a:p>
            <a:pPr algn="l"/>
            <a:r>
              <a:rPr lang="en-US" altLang="en-US" sz="3200" b="1" dirty="0"/>
              <a:t>Non-Reimbursable Expenses:</a:t>
            </a:r>
          </a:p>
          <a:p>
            <a:pPr algn="l"/>
            <a:r>
              <a:rPr lang="en-US" sz="2000" b="1" dirty="0"/>
              <a:t>Although not a complete list, this list offers examples of expenses that will not be reimbursed by Rutgers University – Student Activities Business Office (SABO)</a:t>
            </a:r>
            <a:endParaRPr lang="en-US" sz="2000" dirty="0"/>
          </a:p>
          <a:p>
            <a:pPr marL="342900" indent="-342900" algn="l">
              <a:buFont typeface="Wingdings" panose="05000000000000000000" pitchFamily="2" charset="2"/>
              <a:buChar char="Ø"/>
            </a:pPr>
            <a:r>
              <a:rPr lang="en-US" sz="2200" dirty="0"/>
              <a:t>Fees incurred for changing reservations e.g. late check out fee, room upgrade, etc. (unless there is a business justification)</a:t>
            </a:r>
          </a:p>
          <a:p>
            <a:pPr marL="342900" indent="-342900" algn="l">
              <a:buFont typeface="Wingdings" panose="05000000000000000000" pitchFamily="2" charset="2"/>
              <a:buChar char="Ø"/>
            </a:pPr>
            <a:r>
              <a:rPr lang="en-US" sz="2200" dirty="0"/>
              <a:t>Unreasonably expensive meals, lodging. Gratuity is limited to 20%.</a:t>
            </a:r>
          </a:p>
          <a:p>
            <a:pPr marL="342900" indent="-342900" algn="l">
              <a:buFont typeface="Wingdings" panose="05000000000000000000" pitchFamily="2" charset="2"/>
              <a:buChar char="Ø"/>
            </a:pPr>
            <a:r>
              <a:rPr lang="en-US" sz="2200" dirty="0"/>
              <a:t>Any goods or services for student organizations purchased OUTSIDE* of the United States (including contracting with an international vendor).</a:t>
            </a:r>
          </a:p>
          <a:p>
            <a:pPr marL="342900" indent="-342900" algn="l">
              <a:buFont typeface="Wingdings" panose="05000000000000000000" pitchFamily="2" charset="2"/>
              <a:buChar char="Ø"/>
            </a:pPr>
            <a:r>
              <a:rPr lang="en-US" sz="2200" dirty="0"/>
              <a:t>Purchases made using a gift card, account credits or using personal airline miles is not reimbursable.</a:t>
            </a:r>
          </a:p>
          <a:p>
            <a:pPr marL="342900" indent="-342900" algn="l">
              <a:buFont typeface="Wingdings" panose="05000000000000000000" pitchFamily="2" charset="2"/>
              <a:buChar char="Ø"/>
            </a:pPr>
            <a:r>
              <a:rPr lang="en-US" sz="2200" dirty="0"/>
              <a:t>Branded merchandise, swag, promotional items not purchased through Consolidus. </a:t>
            </a:r>
          </a:p>
        </p:txBody>
      </p:sp>
    </p:spTree>
    <p:extLst>
      <p:ext uri="{BB962C8B-B14F-4D97-AF65-F5344CB8AC3E}">
        <p14:creationId xmlns:p14="http://schemas.microsoft.com/office/powerpoint/2010/main" val="4279209669"/>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9456717" cy="5233506"/>
          </a:xfrm>
        </p:spPr>
        <p:txBody>
          <a:bodyPr/>
          <a:lstStyle/>
          <a:p>
            <a:pPr algn="l"/>
            <a:r>
              <a:rPr lang="en-US" sz="3200" b="1" dirty="0"/>
              <a:t>Mileage Reimbursement</a:t>
            </a:r>
          </a:p>
          <a:p>
            <a:pPr marL="457200" indent="-457200" algn="l">
              <a:buFont typeface="Wingdings" panose="05000000000000000000" pitchFamily="2" charset="2"/>
              <a:buChar char="Ø"/>
            </a:pPr>
            <a:r>
              <a:rPr lang="en-US" sz="3200" dirty="0"/>
              <a:t>Mileage reimbursement covers the wear and tear of operating a personal vehicle for business reasons. </a:t>
            </a:r>
          </a:p>
          <a:p>
            <a:pPr marL="457200" indent="-457200" algn="l">
              <a:buFont typeface="Wingdings" panose="05000000000000000000" pitchFamily="2" charset="2"/>
              <a:buChar char="Ø"/>
            </a:pPr>
            <a:r>
              <a:rPr lang="en-US" sz="3200" dirty="0"/>
              <a:t>For 2026, the IRS mileage reimbursement rate is .</a:t>
            </a:r>
            <a:r>
              <a:rPr lang="en-US" sz="3200" b="1" dirty="0"/>
              <a:t>76 cents per mile </a:t>
            </a:r>
            <a:r>
              <a:rPr lang="en-US" sz="3200" dirty="0"/>
              <a:t>driven for business use.</a:t>
            </a:r>
          </a:p>
          <a:p>
            <a:pPr marL="457200" indent="-457200" algn="l">
              <a:buFont typeface="Wingdings" panose="05000000000000000000" pitchFamily="2" charset="2"/>
              <a:buChar char="Ø"/>
            </a:pPr>
            <a:r>
              <a:rPr lang="en-US" sz="3200" dirty="0"/>
              <a:t>Business justification 	</a:t>
            </a:r>
          </a:p>
          <a:p>
            <a:pPr marL="457200" indent="-457200" algn="l">
              <a:buFont typeface="Wingdings" panose="05000000000000000000" pitchFamily="2" charset="2"/>
              <a:buChar char="Ø"/>
            </a:pPr>
            <a:r>
              <a:rPr lang="en-US" sz="3200" dirty="0"/>
              <a:t>Google Maps / round-trip</a:t>
            </a:r>
          </a:p>
          <a:p>
            <a:pPr marL="457200" indent="-457200" algn="l">
              <a:buFont typeface="Wingdings" panose="05000000000000000000" pitchFamily="2" charset="2"/>
              <a:buChar char="Ø"/>
            </a:pPr>
            <a:r>
              <a:rPr lang="en-US" sz="3200" i="1" dirty="0"/>
              <a:t>Normal commute must be deducted or not included.</a:t>
            </a:r>
          </a:p>
          <a:p>
            <a:pPr marL="457200" indent="-457200" algn="l">
              <a:buFont typeface="Wingdings" panose="05000000000000000000" pitchFamily="2" charset="2"/>
              <a:buChar char="Ø"/>
            </a:pPr>
            <a:endParaRPr lang="en-US" sz="3200" b="1" dirty="0"/>
          </a:p>
        </p:txBody>
      </p:sp>
    </p:spTree>
    <p:extLst>
      <p:ext uri="{BB962C8B-B14F-4D97-AF65-F5344CB8AC3E}">
        <p14:creationId xmlns:p14="http://schemas.microsoft.com/office/powerpoint/2010/main" val="7896636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9456717" cy="5233506"/>
          </a:xfrm>
        </p:spPr>
        <p:txBody>
          <a:bodyPr/>
          <a:lstStyle/>
          <a:p>
            <a:pPr algn="l"/>
            <a:r>
              <a:rPr lang="en-US" sz="3200" b="1" dirty="0"/>
              <a:t>Meal Limits/Group Meals:</a:t>
            </a:r>
          </a:p>
          <a:p>
            <a:pPr marL="457200" indent="-457200" algn="l">
              <a:buFont typeface="Wingdings" panose="05000000000000000000" pitchFamily="2" charset="2"/>
              <a:buChar char="Ø"/>
            </a:pPr>
            <a:r>
              <a:rPr lang="en-US" altLang="en-US" sz="3200" dirty="0"/>
              <a:t>Current meal reimbursement per person per day </a:t>
            </a:r>
            <a:r>
              <a:rPr lang="en-US" sz="3200" b="1" dirty="0"/>
              <a:t>inclusive of tax and gratuity*.</a:t>
            </a:r>
            <a:endParaRPr lang="en-US" altLang="en-US" sz="3200" dirty="0"/>
          </a:p>
          <a:p>
            <a:pPr marL="914400" lvl="1" indent="-457200" algn="l">
              <a:buFont typeface="Wingdings" panose="05000000000000000000" pitchFamily="2" charset="2"/>
              <a:buChar char="Ø"/>
            </a:pPr>
            <a:r>
              <a:rPr lang="en-US" altLang="en-US" sz="2800" dirty="0"/>
              <a:t>$20 in-state</a:t>
            </a:r>
          </a:p>
          <a:p>
            <a:pPr marL="914400" lvl="1" indent="-457200" algn="l">
              <a:buFont typeface="Wingdings" panose="05000000000000000000" pitchFamily="2" charset="2"/>
              <a:buChar char="Ø"/>
            </a:pPr>
            <a:r>
              <a:rPr lang="en-US" altLang="en-US" sz="2800" dirty="0"/>
              <a:t>$30 out-of-state travel</a:t>
            </a:r>
            <a:endParaRPr lang="en-US" altLang="en-US" sz="3200" dirty="0"/>
          </a:p>
          <a:p>
            <a:pPr marL="457200" indent="-457200" algn="l">
              <a:buFont typeface="Wingdings" panose="05000000000000000000" pitchFamily="2" charset="2"/>
              <a:buChar char="Ø"/>
            </a:pPr>
            <a:r>
              <a:rPr lang="en-US" altLang="en-US" sz="3200" dirty="0"/>
              <a:t>Business Purpose of the Meal has to be stated</a:t>
            </a:r>
          </a:p>
          <a:p>
            <a:pPr marL="457200" indent="-457200" algn="l">
              <a:buFont typeface="Wingdings" panose="05000000000000000000" pitchFamily="2" charset="2"/>
              <a:buChar char="Ø"/>
            </a:pPr>
            <a:r>
              <a:rPr lang="en-US" sz="3200" u="sng" dirty="0"/>
              <a:t>For Group Meals (sit-down meals)</a:t>
            </a:r>
            <a:r>
              <a:rPr lang="en-US" sz="3200" dirty="0"/>
              <a:t>:  List Names of all attendees on a Word document and upload this in the check request.</a:t>
            </a:r>
          </a:p>
          <a:p>
            <a:pPr algn="l"/>
            <a:endParaRPr lang="en-US" altLang="en-US" sz="3200" dirty="0"/>
          </a:p>
          <a:p>
            <a:pPr algn="l"/>
            <a:endParaRPr lang="en-US" sz="3200" b="1" dirty="0"/>
          </a:p>
          <a:p>
            <a:pPr algn="l"/>
            <a:endParaRPr lang="en-US" sz="3200" b="1" dirty="0"/>
          </a:p>
        </p:txBody>
      </p:sp>
    </p:spTree>
    <p:extLst>
      <p:ext uri="{BB962C8B-B14F-4D97-AF65-F5344CB8AC3E}">
        <p14:creationId xmlns:p14="http://schemas.microsoft.com/office/powerpoint/2010/main" val="775003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9456717" cy="5233506"/>
          </a:xfrm>
        </p:spPr>
        <p:txBody>
          <a:bodyPr/>
          <a:lstStyle/>
          <a:p>
            <a:pPr algn="l"/>
            <a:r>
              <a:rPr lang="en-US" sz="3200" b="1" dirty="0"/>
              <a:t>Prize, Award and Gift Cards</a:t>
            </a:r>
          </a:p>
          <a:p>
            <a:pPr marL="457200" indent="-457200" algn="l">
              <a:buFont typeface="Wingdings" panose="05000000000000000000" pitchFamily="2" charset="2"/>
              <a:buChar char="Ø"/>
            </a:pPr>
            <a:r>
              <a:rPr lang="en-US" sz="3200" dirty="0"/>
              <a:t>Did they include the name of recipients for prizes under $100.</a:t>
            </a:r>
          </a:p>
          <a:p>
            <a:pPr marL="457200" indent="-457200" algn="l">
              <a:buFont typeface="Wingdings" panose="05000000000000000000" pitchFamily="2" charset="2"/>
              <a:buChar char="Ø"/>
            </a:pPr>
            <a:r>
              <a:rPr lang="en-US" sz="3200" dirty="0"/>
              <a:t>Did they submit the Prize and Gift Form for prizes $100 or more, including SSN*?</a:t>
            </a:r>
          </a:p>
          <a:p>
            <a:pPr marL="457200" lvl="0" indent="-457200" algn="l">
              <a:buFont typeface="Wingdings" panose="05000000000000000000" pitchFamily="2" charset="2"/>
              <a:buChar char="Ø"/>
            </a:pPr>
            <a:r>
              <a:rPr lang="en-US" sz="3200" dirty="0"/>
              <a:t>All prize, gift cards must be purchased through generated revenue line code 137.</a:t>
            </a:r>
          </a:p>
          <a:p>
            <a:pPr marL="457200" lvl="0" indent="-457200" algn="l">
              <a:buFont typeface="Wingdings" panose="05000000000000000000" pitchFamily="2" charset="2"/>
              <a:buChar char="Ø"/>
            </a:pPr>
            <a:r>
              <a:rPr lang="en-US" sz="3200" dirty="0"/>
              <a:t>Purchases made using a gift card, account credits (e.g. Amazon) is </a:t>
            </a:r>
            <a:r>
              <a:rPr lang="en-US" sz="3200" b="1" u="sng" dirty="0"/>
              <a:t>not</a:t>
            </a:r>
            <a:r>
              <a:rPr lang="en-US" sz="3200" dirty="0"/>
              <a:t> reimbursable.</a:t>
            </a:r>
          </a:p>
          <a:p>
            <a:pPr marL="457200" lvl="0" indent="-457200" algn="l">
              <a:buFont typeface="Wingdings" panose="05000000000000000000" pitchFamily="2" charset="2"/>
              <a:buChar char="Ø"/>
            </a:pPr>
            <a:endParaRPr lang="en-US" sz="3200" b="1" dirty="0"/>
          </a:p>
        </p:txBody>
      </p:sp>
    </p:spTree>
    <p:extLst>
      <p:ext uri="{BB962C8B-B14F-4D97-AF65-F5344CB8AC3E}">
        <p14:creationId xmlns:p14="http://schemas.microsoft.com/office/powerpoint/2010/main" val="3603985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9964717" cy="5233506"/>
          </a:xfrm>
        </p:spPr>
        <p:txBody>
          <a:bodyPr/>
          <a:lstStyle/>
          <a:p>
            <a:pPr algn="l"/>
            <a:r>
              <a:rPr lang="en-US" sz="3200" b="1" dirty="0"/>
              <a:t>Specialty Catering/Panera (Customer ID 1550018)</a:t>
            </a:r>
          </a:p>
          <a:p>
            <a:pPr algn="l"/>
            <a:r>
              <a:rPr lang="en-US" altLang="en-US" u="sng" dirty="0"/>
              <a:t>PANERA Catering Procedures</a:t>
            </a:r>
          </a:p>
          <a:p>
            <a:pPr marL="342900" marR="0" lvl="0" indent="-342900" algn="l">
              <a:lnSpc>
                <a:spcPct val="115000"/>
              </a:lnSpc>
              <a:spcBef>
                <a:spcPts val="0"/>
              </a:spcBef>
              <a:spcAft>
                <a:spcPts val="0"/>
              </a:spcAft>
              <a:buFont typeface="+mj-lt"/>
              <a:buAutoNum type="arabicPeriod"/>
              <a:tabLst>
                <a:tab pos="685800" algn="l"/>
              </a:tabLst>
            </a:pPr>
            <a:r>
              <a:rPr lang="en-US" sz="2000" i="1" dirty="0">
                <a:effectLst/>
                <a:latin typeface="Calibri" panose="020F0502020204030204" pitchFamily="34" charset="0"/>
                <a:ea typeface="Times New Roman" panose="02020603050405020304" pitchFamily="18" charset="0"/>
                <a:cs typeface="Aptos" panose="020B0004020202020204" pitchFamily="34" charset="0"/>
              </a:rPr>
              <a:t>Student org contact </a:t>
            </a:r>
            <a:r>
              <a:rPr lang="en-US" sz="2000" i="1" dirty="0">
                <a:latin typeface="Calibri" panose="020F0502020204030204" pitchFamily="34" charset="0"/>
                <a:ea typeface="Times New Roman" panose="02020603050405020304" pitchFamily="18" charset="0"/>
                <a:cs typeface="Aptos" panose="020B0004020202020204" pitchFamily="34" charset="0"/>
              </a:rPr>
              <a:t>John Somerville</a:t>
            </a:r>
            <a:r>
              <a:rPr lang="en-US" sz="2000" i="1" dirty="0">
                <a:effectLst/>
                <a:latin typeface="Calibri" panose="020F0502020204030204" pitchFamily="34" charset="0"/>
                <a:ea typeface="Times New Roman" panose="02020603050405020304" pitchFamily="18" charset="0"/>
                <a:cs typeface="Aptos" panose="020B0004020202020204" pitchFamily="34" charset="0"/>
              </a:rPr>
              <a:t> at least 3-4 days in advance at (</a:t>
            </a:r>
            <a:r>
              <a:rPr lang="en-US" sz="2000" i="1" dirty="0">
                <a:latin typeface="Calibri" panose="020F0502020204030204" pitchFamily="34" charset="0"/>
                <a:ea typeface="Times New Roman" panose="02020603050405020304" pitchFamily="18" charset="0"/>
                <a:cs typeface="Aptos" panose="020B0004020202020204" pitchFamily="34" charset="0"/>
              </a:rPr>
              <a:t>636) 280-5857 or Email: </a:t>
            </a:r>
            <a:r>
              <a:rPr lang="en-US" sz="2000" i="1" dirty="0">
                <a:latin typeface="Calibri" panose="020F0502020204030204" pitchFamily="34" charset="0"/>
                <a:ea typeface="Times New Roman" panose="02020603050405020304" pitchFamily="18" charset="0"/>
                <a:cs typeface="Aptos" panose="020B0004020202020204" pitchFamily="34" charset="0"/>
                <a:hlinkClick r:id="rId3"/>
              </a:rPr>
              <a:t>john.somerville@panerabread.com</a:t>
            </a:r>
            <a:r>
              <a:rPr lang="en-US" sz="2000" i="1" dirty="0">
                <a:latin typeface="Calibri" panose="020F0502020204030204" pitchFamily="34" charset="0"/>
                <a:ea typeface="Times New Roman" panose="02020603050405020304" pitchFamily="18" charset="0"/>
                <a:cs typeface="Aptos" panose="020B0004020202020204" pitchFamily="34" charset="0"/>
              </a:rPr>
              <a:t> </a:t>
            </a:r>
            <a:r>
              <a:rPr lang="en-US" sz="2000" i="1" dirty="0">
                <a:effectLst/>
                <a:latin typeface="Calibri" panose="020F0502020204030204" pitchFamily="34" charset="0"/>
                <a:ea typeface="Times New Roman" panose="02020603050405020304" pitchFamily="18" charset="0"/>
                <a:cs typeface="Aptos" panose="020B0004020202020204" pitchFamily="34" charset="0"/>
              </a:rPr>
              <a:t> to place catering order.  </a:t>
            </a:r>
            <a:r>
              <a:rPr lang="en-US" sz="2000" b="1" i="1" u="sng" dirty="0">
                <a:effectLst/>
                <a:highlight>
                  <a:srgbClr val="FFFF00"/>
                </a:highlight>
                <a:latin typeface="Calibri" panose="020F0502020204030204" pitchFamily="34" charset="0"/>
                <a:ea typeface="Times New Roman" panose="02020603050405020304" pitchFamily="18" charset="0"/>
                <a:cs typeface="Aptos" panose="020B0004020202020204" pitchFamily="34" charset="0"/>
              </a:rPr>
              <a:t>Student Org must inform </a:t>
            </a:r>
            <a:r>
              <a:rPr lang="en-US" sz="2000" b="1" i="1" u="sng" dirty="0">
                <a:highlight>
                  <a:srgbClr val="FFFF00"/>
                </a:highlight>
                <a:latin typeface="Calibri" panose="020F0502020204030204" pitchFamily="34" charset="0"/>
                <a:ea typeface="Times New Roman" panose="02020603050405020304" pitchFamily="18" charset="0"/>
                <a:cs typeface="Aptos" panose="020B0004020202020204" pitchFamily="34" charset="0"/>
              </a:rPr>
              <a:t>John</a:t>
            </a:r>
            <a:r>
              <a:rPr lang="en-US" sz="2000" b="1" i="1" u="sng" dirty="0">
                <a:effectLst/>
                <a:highlight>
                  <a:srgbClr val="FFFF00"/>
                </a:highlight>
                <a:latin typeface="Calibri" panose="020F0502020204030204" pitchFamily="34" charset="0"/>
                <a:ea typeface="Times New Roman" panose="02020603050405020304" pitchFamily="18" charset="0"/>
                <a:cs typeface="Aptos" panose="020B0004020202020204" pitchFamily="34" charset="0"/>
              </a:rPr>
              <a:t> of their SABO Name and Account #</a:t>
            </a:r>
            <a:endParaRPr lang="en-US" sz="2000" b="1" u="sng" dirty="0">
              <a:highlight>
                <a:srgbClr val="FFFF00"/>
              </a:highlight>
              <a:latin typeface="Aptos" panose="020B0004020202020204" pitchFamily="34" charset="0"/>
              <a:ea typeface="Times New Roman" panose="02020603050405020304" pitchFamily="18" charset="0"/>
              <a:cs typeface="Aptos" panose="020B0004020202020204" pitchFamily="34" charset="0"/>
            </a:endParaRPr>
          </a:p>
          <a:p>
            <a:pPr marL="342900" marR="0" lvl="0" indent="-342900" algn="l">
              <a:lnSpc>
                <a:spcPct val="115000"/>
              </a:lnSpc>
              <a:spcBef>
                <a:spcPts val="0"/>
              </a:spcBef>
              <a:spcAft>
                <a:spcPts val="0"/>
              </a:spcAft>
              <a:buFont typeface="+mj-lt"/>
              <a:buAutoNum type="arabicPeriod"/>
              <a:tabLst>
                <a:tab pos="685800" algn="l"/>
              </a:tabLst>
            </a:pPr>
            <a:r>
              <a:rPr lang="en-US" sz="2000" i="1" dirty="0">
                <a:latin typeface="Calibri" panose="020F0502020204030204" pitchFamily="34" charset="0"/>
                <a:ea typeface="Times New Roman" panose="02020603050405020304" pitchFamily="18" charset="0"/>
                <a:cs typeface="Aptos" panose="020B0004020202020204" pitchFamily="34" charset="0"/>
              </a:rPr>
              <a:t>John or Designee</a:t>
            </a:r>
            <a:r>
              <a:rPr lang="en-US" sz="2000" i="1" dirty="0">
                <a:effectLst/>
                <a:latin typeface="Calibri" panose="020F0502020204030204" pitchFamily="34" charset="0"/>
                <a:ea typeface="Times New Roman" panose="02020603050405020304" pitchFamily="18" charset="0"/>
                <a:cs typeface="Aptos" panose="020B0004020202020204" pitchFamily="34" charset="0"/>
              </a:rPr>
              <a:t> will send student org an Order Confirmation.</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15000"/>
              </a:lnSpc>
              <a:spcBef>
                <a:spcPts val="0"/>
              </a:spcBef>
              <a:spcAft>
                <a:spcPts val="0"/>
              </a:spcAft>
              <a:buFont typeface="+mj-lt"/>
              <a:buAutoNum type="arabicPeriod"/>
              <a:tabLst>
                <a:tab pos="685800" algn="l"/>
              </a:tabLst>
            </a:pPr>
            <a:r>
              <a:rPr lang="en-US" sz="2000" i="1" dirty="0">
                <a:effectLst/>
                <a:latin typeface="Calibri" panose="020F0502020204030204" pitchFamily="34" charset="0"/>
                <a:ea typeface="Times New Roman" panose="02020603050405020304" pitchFamily="18" charset="0"/>
                <a:cs typeface="Aptos" panose="020B0004020202020204" pitchFamily="34" charset="0"/>
              </a:rPr>
              <a:t>Treasurer creates a check request in SABO using the Order Confirmation:  Vendor -&gt; Pay by Invoice.  </a:t>
            </a:r>
            <a:r>
              <a:rPr lang="en-US" sz="2000" i="1" dirty="0">
                <a:effectLst/>
                <a:highlight>
                  <a:srgbClr val="FFFF00"/>
                </a:highlight>
                <a:latin typeface="Calibri" panose="020F0502020204030204" pitchFamily="34" charset="0"/>
                <a:ea typeface="Times New Roman" panose="02020603050405020304" pitchFamily="18" charset="0"/>
                <a:cs typeface="Aptos" panose="020B0004020202020204" pitchFamily="34" charset="0"/>
              </a:rPr>
              <a:t>Use the Order Confirmation Number in Invoice number field and date of delivery in description.</a:t>
            </a:r>
            <a:r>
              <a:rPr lang="en-US" sz="2000" i="1" dirty="0">
                <a:effectLst/>
                <a:latin typeface="Calibri" panose="020F0502020204030204" pitchFamily="34" charset="0"/>
                <a:ea typeface="Times New Roman" panose="02020603050405020304" pitchFamily="18" charset="0"/>
                <a:cs typeface="Aptos" panose="020B0004020202020204" pitchFamily="34" charset="0"/>
              </a:rPr>
              <a:t>  Treasurer must </a:t>
            </a:r>
            <a:r>
              <a:rPr lang="en-US" sz="2000" i="1" dirty="0">
                <a:latin typeface="Calibri" panose="020F0502020204030204" pitchFamily="34" charset="0"/>
                <a:ea typeface="Times New Roman" panose="02020603050405020304" pitchFamily="18" charset="0"/>
                <a:cs typeface="Aptos" panose="020B0004020202020204" pitchFamily="34" charset="0"/>
              </a:rPr>
              <a:t>upload </a:t>
            </a:r>
            <a:r>
              <a:rPr lang="en-US" sz="2000" i="1" dirty="0">
                <a:effectLst/>
                <a:latin typeface="Calibri" panose="020F0502020204030204" pitchFamily="34" charset="0"/>
                <a:ea typeface="Times New Roman" panose="02020603050405020304" pitchFamily="18" charset="0"/>
                <a:cs typeface="Aptos" panose="020B0004020202020204" pitchFamily="34" charset="0"/>
              </a:rPr>
              <a:t>the Order Confirmation within their check request in SABO System.  </a:t>
            </a:r>
            <a:endParaRPr lang="en-US" sz="20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lgn="l">
              <a:lnSpc>
                <a:spcPct val="115000"/>
              </a:lnSpc>
              <a:spcBef>
                <a:spcPts val="0"/>
              </a:spcBef>
              <a:spcAft>
                <a:spcPts val="0"/>
              </a:spcAft>
              <a:buFont typeface="+mj-lt"/>
              <a:buAutoNum type="arabicPeriod"/>
              <a:tabLst>
                <a:tab pos="685800" algn="l"/>
              </a:tabLst>
            </a:pPr>
            <a:r>
              <a:rPr lang="en-US" sz="2000" i="1" dirty="0">
                <a:effectLst/>
                <a:latin typeface="Calibri" panose="020F0502020204030204" pitchFamily="34" charset="0"/>
                <a:ea typeface="Times New Roman" panose="02020603050405020304" pitchFamily="18" charset="0"/>
                <a:cs typeface="Aptos" panose="020B0004020202020204" pitchFamily="34" charset="0"/>
              </a:rPr>
              <a:t>After catering has been delivered, Panera will send final invoice to SABO.</a:t>
            </a:r>
            <a:r>
              <a:rPr lang="en-US" sz="2000" i="1" dirty="0">
                <a:latin typeface="Calibri" panose="020F0502020204030204" pitchFamily="34" charset="0"/>
                <a:ea typeface="Times New Roman" panose="02020603050405020304" pitchFamily="18" charset="0"/>
                <a:cs typeface="Aptos" panose="020B0004020202020204" pitchFamily="34" charset="0"/>
              </a:rPr>
              <a:t> SABO will upload the final invoice once in SABO’s queue to review and approve on-line.  SABO Admin will update the order confirmation number with the final invoice number.</a:t>
            </a:r>
          </a:p>
          <a:p>
            <a:pPr marL="342900" marR="0" lvl="0" indent="-342900" algn="l">
              <a:lnSpc>
                <a:spcPct val="115000"/>
              </a:lnSpc>
              <a:spcBef>
                <a:spcPts val="0"/>
              </a:spcBef>
              <a:spcAft>
                <a:spcPts val="0"/>
              </a:spcAft>
              <a:buFont typeface="+mj-lt"/>
              <a:buAutoNum type="arabicPeriod"/>
              <a:tabLst>
                <a:tab pos="685800" algn="l"/>
              </a:tabLst>
            </a:pPr>
            <a:endParaRPr lang="en-US" sz="2000" dirty="0">
              <a:effectLst/>
              <a:latin typeface="Aptos" panose="020B0004020202020204" pitchFamily="34" charset="0"/>
              <a:ea typeface="Aptos" panose="020B0004020202020204" pitchFamily="34" charset="0"/>
              <a:cs typeface="Aptos" panose="020B0004020202020204" pitchFamily="34" charset="0"/>
            </a:endParaRPr>
          </a:p>
          <a:p>
            <a:pPr algn="l"/>
            <a:endParaRPr lang="en-US" b="1" dirty="0"/>
          </a:p>
        </p:txBody>
      </p:sp>
    </p:spTree>
    <p:extLst>
      <p:ext uri="{BB962C8B-B14F-4D97-AF65-F5344CB8AC3E}">
        <p14:creationId xmlns:p14="http://schemas.microsoft.com/office/powerpoint/2010/main" val="364782308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BC247-5D7D-6AF1-BCE2-017907C548C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41D2D1D-26A3-0053-382A-6975D56BF519}"/>
              </a:ext>
            </a:extLst>
          </p:cNvPr>
          <p:cNvSpPr>
            <a:spLocks noGrp="1"/>
          </p:cNvSpPr>
          <p:nvPr>
            <p:ph type="subTitle" idx="1"/>
          </p:nvPr>
        </p:nvSpPr>
        <p:spPr>
          <a:xfrm>
            <a:off x="533400" y="1416676"/>
            <a:ext cx="11277599" cy="5233506"/>
          </a:xfrm>
        </p:spPr>
        <p:txBody>
          <a:bodyPr/>
          <a:lstStyle/>
          <a:p>
            <a:pPr algn="l"/>
            <a:r>
              <a:rPr lang="en-US" b="1" u="sng" dirty="0"/>
              <a:t>Tip Policy for Student Organizations</a:t>
            </a:r>
            <a:r>
              <a:rPr lang="en-US" b="1" dirty="0"/>
              <a:t> </a:t>
            </a:r>
          </a:p>
          <a:p>
            <a:pPr lvl="0" algn="l"/>
            <a:r>
              <a:rPr lang="en-US" sz="2200" dirty="0"/>
              <a:t>Tips are not allowed for any orders from on-campus or off-campus caterers for events or meetings. If any tips are given, the student who approved the tip will be responsible for payment, or it will be taken out of the organization's generated revenue line if funds are available.</a:t>
            </a:r>
          </a:p>
          <a:p>
            <a:pPr lvl="0" algn="l"/>
            <a:r>
              <a:rPr lang="en-US" sz="2200" dirty="0"/>
              <a:t>Up to a 20% tip can be applied to a restaurant order when a student/group of students attends a trip/conference/competition with a student organization. Any tips exceeding the 20% will be the responsibility of the student that approved it or it will be taken out of the organization's generated revenue line if funds are available.</a:t>
            </a:r>
          </a:p>
          <a:p>
            <a:pPr algn="l"/>
            <a:r>
              <a:rPr lang="en-US" sz="2200" b="1" u="sng" dirty="0"/>
              <a:t>Note:</a:t>
            </a:r>
            <a:r>
              <a:rPr lang="en-US" sz="2200" dirty="0"/>
              <a:t> Treasurers need to share this information with their members and decide in advance of finalizing any orders whether they want any tips to come out of GR when submitting food orders or PERR check requests. If taking out of GR, they must transfer funds to the line of the check request and make note of what this transfer is for.   </a:t>
            </a:r>
          </a:p>
          <a:p>
            <a:pPr algn="l"/>
            <a:r>
              <a:rPr lang="en-US" sz="2200" i="1" dirty="0"/>
              <a:t>Friendly reminder that all caterers must deliver.</a:t>
            </a:r>
          </a:p>
          <a:p>
            <a:pPr algn="l"/>
            <a:endParaRPr lang="en-US" sz="2000" dirty="0">
              <a:effectLst/>
              <a:latin typeface="Aptos" panose="020B0004020202020204" pitchFamily="34" charset="0"/>
              <a:ea typeface="Aptos" panose="020B0004020202020204" pitchFamily="34" charset="0"/>
              <a:cs typeface="Aptos" panose="020B0004020202020204" pitchFamily="34" charset="0"/>
            </a:endParaRPr>
          </a:p>
          <a:p>
            <a:pPr algn="l"/>
            <a:endParaRPr lang="en-US" b="1" dirty="0"/>
          </a:p>
        </p:txBody>
      </p:sp>
    </p:spTree>
    <p:extLst>
      <p:ext uri="{BB962C8B-B14F-4D97-AF65-F5344CB8AC3E}">
        <p14:creationId xmlns:p14="http://schemas.microsoft.com/office/powerpoint/2010/main" val="202218566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9456717" cy="5441324"/>
          </a:xfrm>
        </p:spPr>
        <p:txBody>
          <a:bodyPr/>
          <a:lstStyle/>
          <a:p>
            <a:pPr algn="l"/>
            <a:r>
              <a:rPr lang="en-US" altLang="en-US" sz="3200" b="1" dirty="0"/>
              <a:t>Other Items:</a:t>
            </a:r>
            <a:endParaRPr lang="en-US" altLang="en-US" dirty="0"/>
          </a:p>
          <a:p>
            <a:pPr algn="l"/>
            <a:r>
              <a:rPr lang="en-US" altLang="en-US" sz="2000" b="1" dirty="0"/>
              <a:t>TIX.COM</a:t>
            </a:r>
          </a:p>
          <a:p>
            <a:pPr marL="342900" indent="-342900" algn="l">
              <a:buFont typeface="Wingdings" panose="05000000000000000000" pitchFamily="2" charset="2"/>
              <a:buChar char="Ø"/>
            </a:pPr>
            <a:r>
              <a:rPr lang="en-US" sz="2000" dirty="0"/>
              <a:t>Ticket Sale set up via Suitable.</a:t>
            </a:r>
          </a:p>
          <a:p>
            <a:pPr marL="342900" indent="-342900" algn="l">
              <a:buFont typeface="Wingdings" panose="05000000000000000000" pitchFamily="2" charset="2"/>
              <a:buChar char="Ø"/>
            </a:pPr>
            <a:r>
              <a:rPr lang="en-US" sz="2000" dirty="0"/>
              <a:t>There are </a:t>
            </a:r>
            <a:r>
              <a:rPr lang="en-US" sz="2000" b="1" dirty="0"/>
              <a:t>no refunds</a:t>
            </a:r>
            <a:r>
              <a:rPr lang="en-US" sz="2000" dirty="0"/>
              <a:t> or exchanges.</a:t>
            </a:r>
          </a:p>
          <a:p>
            <a:pPr marL="342900" indent="-342900" algn="l">
              <a:buFont typeface="Wingdings" panose="05000000000000000000" pitchFamily="2" charset="2"/>
              <a:buChar char="Ø"/>
            </a:pPr>
            <a:r>
              <a:rPr lang="en-US" sz="2000" dirty="0"/>
              <a:t>Ticket sale revenue is booked </a:t>
            </a:r>
            <a:r>
              <a:rPr lang="en-US" sz="2000" u="sng" dirty="0"/>
              <a:t>monthly</a:t>
            </a:r>
            <a:r>
              <a:rPr lang="en-US" sz="2000" dirty="0"/>
              <a:t> by SABO in the student org’s account</a:t>
            </a:r>
            <a:endParaRPr lang="en-US" altLang="en-US" sz="2000" dirty="0"/>
          </a:p>
          <a:p>
            <a:pPr algn="l"/>
            <a:r>
              <a:rPr lang="en-US" altLang="en-US" sz="2000" b="1" dirty="0"/>
              <a:t>STUDENT CENTER MEETING SPACE AND RESERVATIONS INVOICING</a:t>
            </a:r>
          </a:p>
          <a:p>
            <a:pPr marL="342900" indent="-342900" algn="l">
              <a:buFont typeface="Wingdings" panose="05000000000000000000" pitchFamily="2" charset="2"/>
              <a:buChar char="Ø"/>
            </a:pPr>
            <a:r>
              <a:rPr lang="en-US" altLang="en-US" sz="2000" dirty="0"/>
              <a:t>Final invoices are sent to OSI.  </a:t>
            </a:r>
          </a:p>
          <a:p>
            <a:pPr marL="342900" indent="-342900" algn="l">
              <a:buFont typeface="Wingdings" panose="05000000000000000000" pitchFamily="2" charset="2"/>
              <a:buChar char="Ø"/>
            </a:pPr>
            <a:r>
              <a:rPr lang="en-US" altLang="en-US" sz="2000" dirty="0"/>
              <a:t>OSI student worker enters the invoices and routes to Advisor for approval.</a:t>
            </a:r>
          </a:p>
          <a:p>
            <a:pPr marL="342900" indent="-342900" algn="l">
              <a:buFont typeface="Wingdings" panose="05000000000000000000" pitchFamily="2" charset="2"/>
              <a:buChar char="Ø"/>
            </a:pPr>
            <a:r>
              <a:rPr lang="en-US" altLang="en-US" sz="2000" dirty="0"/>
              <a:t>No need to send invoice with C# to SABO Email</a:t>
            </a:r>
          </a:p>
          <a:p>
            <a:pPr algn="l"/>
            <a:r>
              <a:rPr lang="en-US" altLang="en-US" sz="2000" b="1" dirty="0"/>
              <a:t>END OF SEMESTER GIFTS</a:t>
            </a:r>
          </a:p>
          <a:p>
            <a:pPr lvl="0" algn="l"/>
            <a:r>
              <a:rPr lang="en-US" sz="2000" i="1" dirty="0"/>
              <a:t>Student Organizations are </a:t>
            </a:r>
            <a:r>
              <a:rPr lang="en-US" sz="2000" i="1" u="sng" dirty="0"/>
              <a:t>prohibited</a:t>
            </a:r>
            <a:r>
              <a:rPr lang="en-US" sz="2000" i="1" dirty="0"/>
              <a:t> from submitting reimbursement requests for gift expense to faculty and staff/advisors using SABO funds.  This includes funds from Line Code 137/Misc. Generated Revenue.</a:t>
            </a:r>
            <a:endParaRPr lang="en-US" sz="2000" dirty="0"/>
          </a:p>
          <a:p>
            <a:pPr algn="l">
              <a:spcBef>
                <a:spcPts val="0"/>
              </a:spcBef>
            </a:pPr>
            <a:r>
              <a:rPr lang="en-US" sz="2000" b="1" dirty="0">
                <a:solidFill>
                  <a:srgbClr val="003572"/>
                </a:solidFill>
                <a:latin typeface="Calibri" panose="020F0502020204030204" pitchFamily="34" charset="0"/>
                <a:ea typeface="Calibri" panose="020F0502020204030204" pitchFamily="34" charset="0"/>
                <a:cs typeface="Calibri" panose="020F0502020204030204" pitchFamily="34" charset="0"/>
              </a:rPr>
              <a:t> </a:t>
            </a:r>
            <a:endParaRPr lang="en-US" sz="2000" dirty="0">
              <a:solidFill>
                <a:srgbClr val="003572"/>
              </a:solidFill>
              <a:latin typeface="Verdana" panose="020B0604030504040204" pitchFamily="34" charset="0"/>
              <a:ea typeface="Calibri" panose="020F0502020204030204" pitchFamily="34" charset="0"/>
              <a:cs typeface="Calibri" panose="020F0502020204030204" pitchFamily="34" charset="0"/>
            </a:endParaRPr>
          </a:p>
          <a:p>
            <a:pPr algn="l"/>
            <a:endParaRPr lang="en-US" sz="1800" b="1" dirty="0"/>
          </a:p>
        </p:txBody>
      </p:sp>
    </p:spTree>
    <p:extLst>
      <p:ext uri="{BB962C8B-B14F-4D97-AF65-F5344CB8AC3E}">
        <p14:creationId xmlns:p14="http://schemas.microsoft.com/office/powerpoint/2010/main" val="3666370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C8B48-EA34-D5FB-25C6-1ED58BBFAC1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B8D727F-32DE-4168-FDF2-C63A6D8FA2B8}"/>
              </a:ext>
            </a:extLst>
          </p:cNvPr>
          <p:cNvSpPr>
            <a:spLocks noGrp="1"/>
          </p:cNvSpPr>
          <p:nvPr>
            <p:ph type="subTitle" idx="1"/>
          </p:nvPr>
        </p:nvSpPr>
        <p:spPr>
          <a:xfrm>
            <a:off x="1211283" y="1416676"/>
            <a:ext cx="9456717" cy="5233506"/>
          </a:xfrm>
        </p:spPr>
        <p:txBody>
          <a:bodyPr/>
          <a:lstStyle/>
          <a:p>
            <a:pPr algn="l"/>
            <a:r>
              <a:rPr lang="en-US" altLang="en-US" sz="3200" b="1" dirty="0"/>
              <a:t>UPDATES:</a:t>
            </a:r>
          </a:p>
          <a:p>
            <a:pPr marL="457200" indent="-457200" algn="l">
              <a:buFont typeface="Wingdings" panose="05000000000000000000" pitchFamily="2" charset="2"/>
              <a:buChar char="Ø"/>
            </a:pPr>
            <a:r>
              <a:rPr lang="en-US" altLang="en-US" sz="3200" dirty="0"/>
              <a:t>Encumbrance of Funds implemented</a:t>
            </a:r>
          </a:p>
          <a:p>
            <a:pPr marL="457200" indent="-457200" algn="l">
              <a:buFont typeface="Wingdings" panose="05000000000000000000" pitchFamily="2" charset="2"/>
              <a:buChar char="Ø"/>
            </a:pPr>
            <a:r>
              <a:rPr lang="en-US" altLang="en-US" sz="3200" dirty="0"/>
              <a:t>Cash Advance minimum amount is $100.00</a:t>
            </a:r>
          </a:p>
          <a:p>
            <a:pPr marL="457200" indent="-457200" algn="l">
              <a:buFont typeface="Wingdings" panose="05000000000000000000" pitchFamily="2" charset="2"/>
              <a:buChar char="Ø"/>
            </a:pPr>
            <a:r>
              <a:rPr lang="en-US" altLang="en-US" sz="3200" dirty="0"/>
              <a:t>Approver 2: Advisor</a:t>
            </a:r>
          </a:p>
          <a:p>
            <a:pPr marL="457200" indent="-457200" algn="l">
              <a:buFont typeface="Wingdings" panose="05000000000000000000" pitchFamily="2" charset="2"/>
              <a:buChar char="Ø"/>
            </a:pPr>
            <a:r>
              <a:rPr lang="en-US" altLang="en-US" sz="3200" dirty="0"/>
              <a:t>Transfer Requests between O/H and Programs Approver 2:  “RUSA Alloc Chair”</a:t>
            </a:r>
          </a:p>
          <a:p>
            <a:pPr marL="457200" indent="-457200" algn="l">
              <a:buFont typeface="Wingdings" panose="05000000000000000000" pitchFamily="2" charset="2"/>
              <a:buChar char="Ø"/>
            </a:pPr>
            <a:r>
              <a:rPr lang="en-US" altLang="en-US" sz="3200" dirty="0"/>
              <a:t>Replies in “Send Notes” within SABO System not in E-mail</a:t>
            </a:r>
          </a:p>
          <a:p>
            <a:pPr marL="457200" indent="-457200" algn="l">
              <a:buFont typeface="Wingdings" panose="05000000000000000000" pitchFamily="2" charset="2"/>
              <a:buChar char="Ø"/>
            </a:pPr>
            <a:endParaRPr lang="en-US" altLang="en-US" sz="3200" dirty="0"/>
          </a:p>
          <a:p>
            <a:pPr marL="457200" indent="-457200" algn="l">
              <a:buFont typeface="Wingdings" panose="05000000000000000000" pitchFamily="2" charset="2"/>
              <a:buChar char="Ø"/>
            </a:pPr>
            <a:endParaRPr lang="en-US" altLang="en-US" sz="3200" dirty="0"/>
          </a:p>
          <a:p>
            <a:pPr marL="457200" indent="-457200" algn="l">
              <a:buFont typeface="Wingdings" panose="05000000000000000000" pitchFamily="2" charset="2"/>
              <a:buChar char="Ø"/>
            </a:pPr>
            <a:endParaRPr lang="en-US" altLang="en-US" sz="3200" dirty="0"/>
          </a:p>
          <a:p>
            <a:pPr marL="457200" indent="-457200" algn="l">
              <a:buFont typeface="Wingdings" panose="05000000000000000000" pitchFamily="2" charset="2"/>
              <a:buChar char="Ø"/>
            </a:pPr>
            <a:endParaRPr lang="en-US" altLang="en-US" sz="3200" b="1" dirty="0"/>
          </a:p>
        </p:txBody>
      </p:sp>
    </p:spTree>
    <p:extLst>
      <p:ext uri="{BB962C8B-B14F-4D97-AF65-F5344CB8AC3E}">
        <p14:creationId xmlns:p14="http://schemas.microsoft.com/office/powerpoint/2010/main" val="14488062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16676"/>
            <a:ext cx="9456717" cy="5233506"/>
          </a:xfrm>
        </p:spPr>
        <p:txBody>
          <a:bodyPr/>
          <a:lstStyle/>
          <a:p>
            <a:pPr algn="l"/>
            <a:r>
              <a:rPr lang="en-US" altLang="en-US" sz="3200" b="1" dirty="0"/>
              <a:t>Treasurer Responsibilities:</a:t>
            </a:r>
          </a:p>
          <a:p>
            <a:pPr marL="457200" indent="-457200" algn="l">
              <a:buFont typeface="Wingdings" panose="05000000000000000000" pitchFamily="2" charset="2"/>
              <a:buChar char="Ø"/>
            </a:pPr>
            <a:r>
              <a:rPr lang="en-US" sz="2800" dirty="0"/>
              <a:t>Plan, inform, ask before spending</a:t>
            </a:r>
          </a:p>
          <a:p>
            <a:pPr marL="457200" indent="-457200" algn="l">
              <a:buFont typeface="Wingdings" panose="05000000000000000000" pitchFamily="2" charset="2"/>
              <a:buChar char="Ø"/>
            </a:pPr>
            <a:r>
              <a:rPr lang="en-US" sz="2800" dirty="0"/>
              <a:t>Be organized, keep original receipts for audit</a:t>
            </a:r>
          </a:p>
          <a:p>
            <a:pPr marL="457200" indent="-457200" algn="l">
              <a:buFont typeface="Wingdings" panose="05000000000000000000" pitchFamily="2" charset="2"/>
              <a:buChar char="Ø"/>
            </a:pPr>
            <a:r>
              <a:rPr lang="en-US" sz="2800" dirty="0"/>
              <a:t>Communicate policies and procedures with fellow E-Board Members. Share information on ListServ.</a:t>
            </a:r>
          </a:p>
          <a:p>
            <a:pPr marL="457200" indent="-457200" algn="l">
              <a:buFont typeface="Wingdings" panose="05000000000000000000" pitchFamily="2" charset="2"/>
              <a:buChar char="Ø"/>
            </a:pPr>
            <a:r>
              <a:rPr lang="en-US" sz="2800" dirty="0"/>
              <a:t>Be timely when submitting expenses for reimbursement</a:t>
            </a:r>
          </a:p>
          <a:p>
            <a:pPr marL="457200" indent="-457200" algn="l">
              <a:buFont typeface="Wingdings" panose="05000000000000000000" pitchFamily="2" charset="2"/>
              <a:buChar char="Ø"/>
            </a:pPr>
            <a:r>
              <a:rPr lang="en-US" sz="2800" dirty="0"/>
              <a:t>Utilize SABO Administrative Advisor as your main point of contact</a:t>
            </a:r>
          </a:p>
          <a:p>
            <a:pPr marL="457200" indent="-457200" algn="l">
              <a:buFont typeface="Wingdings" panose="05000000000000000000" pitchFamily="2" charset="2"/>
              <a:buChar char="Ø"/>
            </a:pPr>
            <a:r>
              <a:rPr lang="en-US" sz="2800" dirty="0"/>
              <a:t>Familiarize yourselves with the various resources available</a:t>
            </a:r>
          </a:p>
          <a:p>
            <a:pPr algn="l"/>
            <a:endParaRPr lang="en-US" altLang="en-US" sz="3200" b="1" dirty="0"/>
          </a:p>
        </p:txBody>
      </p:sp>
    </p:spTree>
    <p:extLst>
      <p:ext uri="{BB962C8B-B14F-4D97-AF65-F5344CB8AC3E}">
        <p14:creationId xmlns:p14="http://schemas.microsoft.com/office/powerpoint/2010/main" val="15449845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316736"/>
            <a:ext cx="9456717" cy="5333446"/>
          </a:xfrm>
        </p:spPr>
        <p:txBody>
          <a:bodyPr/>
          <a:lstStyle/>
          <a:p>
            <a:pPr algn="l"/>
            <a:r>
              <a:rPr lang="en-US" sz="2800" b="1" dirty="0"/>
              <a:t>RESOURCES:</a:t>
            </a:r>
          </a:p>
          <a:p>
            <a:pPr marL="457200" indent="-457200" algn="l">
              <a:buFont typeface="Wingdings" panose="05000000000000000000" pitchFamily="2" charset="2"/>
              <a:buChar char="Ø"/>
            </a:pPr>
            <a:r>
              <a:rPr lang="en-US" dirty="0">
                <a:latin typeface="Arial" panose="020B0604020202020204" pitchFamily="34" charset="0"/>
                <a:cs typeface="Arial" panose="020B0604020202020204" pitchFamily="34" charset="0"/>
              </a:rPr>
              <a:t>Training/Quiz on CANVAS</a:t>
            </a:r>
          </a:p>
          <a:p>
            <a:pPr marL="457200" indent="-457200" algn="l">
              <a:buFont typeface="Wingdings" panose="05000000000000000000" pitchFamily="2" charset="2"/>
              <a:buChar char="Ø"/>
            </a:pPr>
            <a:r>
              <a:rPr lang="en-US" dirty="0">
                <a:latin typeface="Arial" panose="020B0604020202020204" pitchFamily="34" charset="0"/>
                <a:cs typeface="Arial" panose="020B0604020202020204" pitchFamily="34" charset="0"/>
              </a:rPr>
              <a:t>sabo.rutgers.edu / Treasurer Information</a:t>
            </a:r>
          </a:p>
          <a:p>
            <a:pPr marL="914400" lvl="1" indent="-457200" algn="l">
              <a:buFont typeface="Wingdings" panose="05000000000000000000" pitchFamily="2" charset="2"/>
              <a:buChar char="Ø"/>
            </a:pPr>
            <a:r>
              <a:rPr lang="en-US" sz="2400" dirty="0">
                <a:latin typeface="Arial" panose="020B0604020202020204" pitchFamily="34" charset="0"/>
                <a:cs typeface="Arial" panose="020B0604020202020204" pitchFamily="34" charset="0"/>
              </a:rPr>
              <a:t>Treasurer’s Key (handbook) – </a:t>
            </a:r>
            <a:r>
              <a:rPr lang="en-US" sz="2400" i="1" dirty="0">
                <a:highlight>
                  <a:srgbClr val="FFFF00"/>
                </a:highlight>
                <a:latin typeface="Arial" panose="020B0604020202020204" pitchFamily="34" charset="0"/>
                <a:cs typeface="Arial" panose="020B0604020202020204" pitchFamily="34" charset="0"/>
              </a:rPr>
              <a:t>revised August 2026</a:t>
            </a:r>
          </a:p>
          <a:p>
            <a:pPr marL="914400" lvl="1" indent="-457200" algn="l">
              <a:buFont typeface="Wingdings" panose="05000000000000000000" pitchFamily="2" charset="2"/>
              <a:buChar char="Ø"/>
            </a:pPr>
            <a:r>
              <a:rPr lang="en-US" sz="2400" dirty="0">
                <a:latin typeface="Arial" panose="020B0604020202020204" pitchFamily="34" charset="0"/>
                <a:cs typeface="Arial" panose="020B0604020202020204" pitchFamily="34" charset="0"/>
              </a:rPr>
              <a:t>Tip Sheets – </a:t>
            </a:r>
            <a:r>
              <a:rPr lang="en-US" sz="2400" i="1" dirty="0">
                <a:highlight>
                  <a:srgbClr val="FFFF00"/>
                </a:highlight>
                <a:latin typeface="Arial" panose="020B0604020202020204" pitchFamily="34" charset="0"/>
                <a:cs typeface="Arial" panose="020B0604020202020204" pitchFamily="34" charset="0"/>
              </a:rPr>
              <a:t>revised August 2026</a:t>
            </a:r>
          </a:p>
          <a:p>
            <a:pPr marL="914400" lvl="1" indent="-457200" algn="l">
              <a:buFont typeface="Wingdings" panose="05000000000000000000" pitchFamily="2" charset="2"/>
              <a:buChar char="Ø"/>
            </a:pPr>
            <a:r>
              <a:rPr lang="en-US" sz="2400" dirty="0">
                <a:latin typeface="Arial" panose="020B0604020202020204" pitchFamily="34" charset="0"/>
                <a:cs typeface="Arial" panose="020B0604020202020204" pitchFamily="34" charset="0"/>
              </a:rPr>
              <a:t>Consolidus Workflow for the swag portal (swag.Rutgers.edu)</a:t>
            </a:r>
          </a:p>
          <a:p>
            <a:pPr marL="457200" indent="-457200" algn="l">
              <a:buFont typeface="Wingdings" panose="05000000000000000000" pitchFamily="2" charset="2"/>
              <a:buChar char="Ø"/>
            </a:pPr>
            <a:r>
              <a:rPr lang="en-US" dirty="0">
                <a:latin typeface="Arial" panose="020B0604020202020204" pitchFamily="34" charset="0"/>
                <a:cs typeface="Arial" panose="020B0604020202020204" pitchFamily="34" charset="0"/>
              </a:rPr>
              <a:t>Forms</a:t>
            </a:r>
          </a:p>
          <a:p>
            <a:pPr marL="914400" lvl="1" indent="-457200" algn="l">
              <a:buFont typeface="Wingdings" panose="05000000000000000000" pitchFamily="2" charset="2"/>
              <a:buChar char="Ø"/>
            </a:pPr>
            <a:r>
              <a:rPr lang="en-US" sz="2400" dirty="0">
                <a:latin typeface="Arial" panose="020B0604020202020204" pitchFamily="34" charset="0"/>
                <a:cs typeface="Arial" panose="020B0604020202020204" pitchFamily="34" charset="0"/>
              </a:rPr>
              <a:t>Account Owner Consent to Reimburse Form</a:t>
            </a:r>
          </a:p>
          <a:p>
            <a:pPr marL="914400" lvl="1" indent="-457200" algn="l">
              <a:buFont typeface="Wingdings" panose="05000000000000000000" pitchFamily="2" charset="2"/>
              <a:buChar char="Ø"/>
            </a:pPr>
            <a:r>
              <a:rPr lang="en-US" sz="2400" dirty="0">
                <a:latin typeface="Arial" panose="020B0604020202020204" pitchFamily="34" charset="0"/>
                <a:cs typeface="Arial" panose="020B0604020202020204" pitchFamily="34" charset="0"/>
              </a:rPr>
              <a:t>Deposit Slip</a:t>
            </a:r>
          </a:p>
          <a:p>
            <a:pPr marL="914400" lvl="1" indent="-457200" algn="l">
              <a:buFont typeface="Wingdings" panose="05000000000000000000" pitchFamily="2" charset="2"/>
              <a:buChar char="Ø"/>
            </a:pPr>
            <a:r>
              <a:rPr lang="en-US" sz="2400" dirty="0">
                <a:latin typeface="Arial" panose="020B0604020202020204" pitchFamily="34" charset="0"/>
                <a:cs typeface="Arial" panose="020B0604020202020204" pitchFamily="34" charset="0"/>
              </a:rPr>
              <a:t>IRS W-9 (blank)</a:t>
            </a:r>
          </a:p>
          <a:p>
            <a:pPr marL="914400" lvl="1" indent="-457200" algn="l">
              <a:buFont typeface="Wingdings" panose="05000000000000000000" pitchFamily="2" charset="2"/>
              <a:buChar char="Ø"/>
            </a:pPr>
            <a:r>
              <a:rPr lang="en-US" sz="2400" dirty="0">
                <a:latin typeface="Arial" panose="020B0604020202020204" pitchFamily="34" charset="0"/>
                <a:cs typeface="Arial" panose="020B0604020202020204" pitchFamily="34" charset="0"/>
              </a:rPr>
              <a:t>Lost Receipt Certification</a:t>
            </a:r>
          </a:p>
          <a:p>
            <a:pPr marL="914400" lvl="1" indent="-457200" algn="l">
              <a:buFont typeface="Wingdings" panose="05000000000000000000" pitchFamily="2" charset="2"/>
              <a:buChar char="Ø"/>
            </a:pPr>
            <a:r>
              <a:rPr lang="en-US" sz="2400" dirty="0">
                <a:latin typeface="Arial" panose="020B0604020202020204" pitchFamily="34" charset="0"/>
                <a:cs typeface="Arial" panose="020B0604020202020204" pitchFamily="34" charset="0"/>
              </a:rPr>
              <a:t>Prize, Award and Gift Card Information</a:t>
            </a:r>
          </a:p>
          <a:p>
            <a:pPr marL="800100" lvl="1" indent="-342900" algn="l">
              <a:buFont typeface="Wingdings" panose="05000000000000000000" pitchFamily="2" charset="2"/>
              <a:buChar char="Ø"/>
            </a:pPr>
            <a:r>
              <a:rPr lang="en-US" sz="2400" dirty="0">
                <a:latin typeface="Arial" panose="020B0604020202020204" pitchFamily="34" charset="0"/>
                <a:cs typeface="Arial" panose="020B0604020202020204" pitchFamily="34" charset="0"/>
              </a:rPr>
              <a:t> Stop Payment </a:t>
            </a:r>
          </a:p>
          <a:p>
            <a:pPr lvl="1" algn="l"/>
            <a:endParaRPr lang="en-US" sz="2400"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fontAlgn="base"/>
            <a:r>
              <a:rPr lang="en-US" b="1" dirty="0"/>
              <a:t> </a:t>
            </a:r>
            <a:endParaRPr lang="en-US" dirty="0"/>
          </a:p>
          <a:p>
            <a:pPr algn="l"/>
            <a:r>
              <a:rPr lang="en-US" dirty="0"/>
              <a:t> </a:t>
            </a:r>
          </a:p>
          <a:p>
            <a:pPr algn="l"/>
            <a:endParaRPr lang="en-US" sz="3200" dirty="0"/>
          </a:p>
          <a:p>
            <a:pPr algn="l"/>
            <a:endParaRPr lang="en-US" sz="3200" dirty="0"/>
          </a:p>
        </p:txBody>
      </p:sp>
    </p:spTree>
    <p:extLst>
      <p:ext uri="{BB962C8B-B14F-4D97-AF65-F5344CB8AC3E}">
        <p14:creationId xmlns:p14="http://schemas.microsoft.com/office/powerpoint/2010/main" val="3227125098"/>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532586"/>
            <a:ext cx="9456717" cy="5117596"/>
          </a:xfrm>
        </p:spPr>
        <p:txBody>
          <a:bodyPr/>
          <a:lstStyle/>
          <a:p>
            <a:pPr algn="l"/>
            <a:r>
              <a:rPr lang="en-US" sz="3200" b="1" dirty="0"/>
              <a:t>SABO Online:</a:t>
            </a:r>
          </a:p>
          <a:p>
            <a:pPr algn="l"/>
            <a:endParaRPr lang="en-US" sz="3200" b="1" dirty="0"/>
          </a:p>
        </p:txBody>
      </p:sp>
      <p:pic>
        <p:nvPicPr>
          <p:cNvPr id="2" name="Picture 1"/>
          <p:cNvPicPr>
            <a:picLocks noChangeAspect="1"/>
          </p:cNvPicPr>
          <p:nvPr/>
        </p:nvPicPr>
        <p:blipFill>
          <a:blip r:embed="rId3"/>
          <a:stretch>
            <a:fillRect/>
          </a:stretch>
        </p:blipFill>
        <p:spPr>
          <a:xfrm>
            <a:off x="1470967" y="2109603"/>
            <a:ext cx="7093156" cy="2023485"/>
          </a:xfrm>
          <a:prstGeom prst="rect">
            <a:avLst/>
          </a:prstGeom>
        </p:spPr>
      </p:pic>
      <p:pic>
        <p:nvPicPr>
          <p:cNvPr id="4" name="Picture 3"/>
          <p:cNvPicPr>
            <a:picLocks noChangeAspect="1"/>
          </p:cNvPicPr>
          <p:nvPr/>
        </p:nvPicPr>
        <p:blipFill>
          <a:blip r:embed="rId4"/>
          <a:stretch>
            <a:fillRect/>
          </a:stretch>
        </p:blipFill>
        <p:spPr>
          <a:xfrm>
            <a:off x="2972189" y="4243712"/>
            <a:ext cx="5934903" cy="2295845"/>
          </a:xfrm>
          <a:prstGeom prst="rect">
            <a:avLst/>
          </a:prstGeom>
        </p:spPr>
      </p:pic>
      <p:sp>
        <p:nvSpPr>
          <p:cNvPr id="5" name="TextBox 4"/>
          <p:cNvSpPr txBox="1"/>
          <p:nvPr/>
        </p:nvSpPr>
        <p:spPr>
          <a:xfrm>
            <a:off x="9156192" y="3255264"/>
            <a:ext cx="2767584" cy="1200329"/>
          </a:xfrm>
          <a:prstGeom prst="rect">
            <a:avLst/>
          </a:prstGeom>
          <a:noFill/>
        </p:spPr>
        <p:txBody>
          <a:bodyPr wrap="square" rtlCol="0">
            <a:spAutoFit/>
          </a:bodyPr>
          <a:lstStyle/>
          <a:p>
            <a:r>
              <a:rPr lang="en-US" dirty="0"/>
              <a:t>To log in to SABO Online use your Rutgers NetID. You must be a registered user to enter the system. </a:t>
            </a:r>
          </a:p>
        </p:txBody>
      </p:sp>
      <p:sp>
        <p:nvSpPr>
          <p:cNvPr id="6" name="TextBox 5"/>
          <p:cNvSpPr txBox="1"/>
          <p:nvPr/>
        </p:nvSpPr>
        <p:spPr>
          <a:xfrm>
            <a:off x="4303776" y="1532586"/>
            <a:ext cx="7376160" cy="923330"/>
          </a:xfrm>
          <a:prstGeom prst="rect">
            <a:avLst/>
          </a:prstGeom>
          <a:noFill/>
        </p:spPr>
        <p:txBody>
          <a:bodyPr wrap="square" rtlCol="0">
            <a:spAutoFit/>
          </a:bodyPr>
          <a:lstStyle/>
          <a:p>
            <a:r>
              <a:rPr lang="en-US" dirty="0"/>
              <a:t>To enter the SABO Online system, click the “SABO Online” link from our website. </a:t>
            </a:r>
          </a:p>
          <a:p>
            <a:endParaRPr lang="en-US" dirty="0"/>
          </a:p>
        </p:txBody>
      </p:sp>
    </p:spTree>
    <p:extLst>
      <p:ext uri="{BB962C8B-B14F-4D97-AF65-F5344CB8AC3E}">
        <p14:creationId xmlns:p14="http://schemas.microsoft.com/office/powerpoint/2010/main" val="3191337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72371" y="1308026"/>
            <a:ext cx="10541805" cy="5549974"/>
          </a:xfrm>
        </p:spPr>
        <p:txBody>
          <a:bodyPr/>
          <a:lstStyle/>
          <a:p>
            <a:pPr algn="l"/>
            <a:r>
              <a:rPr lang="en-US" sz="3200" b="1" dirty="0"/>
              <a:t>How to Access SABO Services?</a:t>
            </a:r>
          </a:p>
          <a:p>
            <a:pPr marL="514350" indent="-514350" algn="l">
              <a:buAutoNum type="arabicPeriod"/>
            </a:pPr>
            <a:r>
              <a:rPr lang="en-US" sz="2800" b="1" dirty="0"/>
              <a:t>In-person</a:t>
            </a:r>
          </a:p>
          <a:p>
            <a:pPr lvl="1" algn="l"/>
            <a:r>
              <a:rPr lang="en-US" sz="2800" dirty="0"/>
              <a:t>Student Activities Center (SAC) – College Ave Campus</a:t>
            </a:r>
          </a:p>
          <a:p>
            <a:pPr lvl="1" algn="l"/>
            <a:r>
              <a:rPr lang="en-US" sz="2800" dirty="0"/>
              <a:t>613 George St (Lower Level)</a:t>
            </a:r>
          </a:p>
          <a:p>
            <a:pPr lvl="1" algn="l"/>
            <a:r>
              <a:rPr lang="en-US" sz="2800" b="1" dirty="0"/>
              <a:t>SABO Window Hours*: Monday-Friday 9am-4:30pm</a:t>
            </a:r>
          </a:p>
          <a:p>
            <a:pPr lvl="1" algn="l"/>
            <a:r>
              <a:rPr lang="en-US" sz="2800" dirty="0"/>
              <a:t>Main Office: 848-932-6981</a:t>
            </a:r>
          </a:p>
          <a:p>
            <a:pPr algn="l"/>
            <a:r>
              <a:rPr lang="en-US" sz="2800" b="1" dirty="0"/>
              <a:t>2. On-line (SABO System Ledger)</a:t>
            </a:r>
          </a:p>
          <a:p>
            <a:pPr lvl="1" algn="l"/>
            <a:r>
              <a:rPr lang="en-US" sz="2800" b="1" dirty="0">
                <a:hlinkClick r:id="rId3" action="ppaction://hlinkfile"/>
              </a:rPr>
              <a:t>sabo.rutgers.edu</a:t>
            </a:r>
            <a:endParaRPr lang="en-US" sz="2800" b="1" dirty="0"/>
          </a:p>
          <a:p>
            <a:pPr algn="l"/>
            <a:r>
              <a:rPr lang="en-US" sz="2800" b="1" dirty="0"/>
              <a:t>3. Email - </a:t>
            </a:r>
            <a:r>
              <a:rPr lang="en-US" sz="2800" b="1" dirty="0">
                <a:latin typeface="Arial" charset="0"/>
              </a:rPr>
              <a:t>Reference SABO Account Name and Number,    including the voucher C# in the subject line of E-mail.</a:t>
            </a:r>
          </a:p>
          <a:p>
            <a:pPr lvl="1" algn="l"/>
            <a:r>
              <a:rPr lang="en-US" sz="2800" b="1" dirty="0">
                <a:hlinkClick r:id="rId4"/>
              </a:rPr>
              <a:t>sabo@echo.rutgers.edu</a:t>
            </a:r>
            <a:endParaRPr lang="en-US" sz="2800" b="1" dirty="0"/>
          </a:p>
          <a:p>
            <a:pPr lvl="1" algn="l"/>
            <a:endParaRPr lang="en-US" sz="2800" b="1" dirty="0"/>
          </a:p>
          <a:p>
            <a:pPr lvl="1" algn="l"/>
            <a:endParaRPr lang="en-US" sz="2800" b="1" dirty="0"/>
          </a:p>
        </p:txBody>
      </p:sp>
    </p:spTree>
    <p:extLst>
      <p:ext uri="{BB962C8B-B14F-4D97-AF65-F5344CB8AC3E}">
        <p14:creationId xmlns:p14="http://schemas.microsoft.com/office/powerpoint/2010/main" val="2039136829"/>
      </p:ext>
    </p:extLst>
  </p:cSld>
  <p:clrMapOvr>
    <a:masterClrMapping/>
  </p:clrMapOvr>
  <p:transition spd="med">
    <p:pull/>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698170"/>
            <a:ext cx="9456717" cy="569542"/>
          </a:xfrm>
        </p:spPr>
        <p:txBody>
          <a:bodyPr/>
          <a:lstStyle/>
          <a:p>
            <a:pPr lvl="1" algn="l"/>
            <a:r>
              <a:rPr lang="en-US" sz="2800" b="1" dirty="0">
                <a:latin typeface="Arial" panose="020B0604020202020204" pitchFamily="34" charset="0"/>
                <a:cs typeface="Arial" panose="020B0604020202020204" pitchFamily="34" charset="0"/>
              </a:rPr>
              <a:t>Canvas – Treasurer Training</a:t>
            </a:r>
            <a:endParaRPr lang="en-US" sz="2800" b="1" dirty="0"/>
          </a:p>
        </p:txBody>
      </p:sp>
      <p:pic>
        <p:nvPicPr>
          <p:cNvPr id="7" name="Picture 6">
            <a:extLst>
              <a:ext uri="{FF2B5EF4-FFF2-40B4-BE49-F238E27FC236}">
                <a16:creationId xmlns:a16="http://schemas.microsoft.com/office/drawing/2014/main" id="{065D43F0-106A-8EED-56FD-5190F976610A}"/>
              </a:ext>
            </a:extLst>
          </p:cNvPr>
          <p:cNvPicPr>
            <a:picLocks noChangeAspect="1"/>
          </p:cNvPicPr>
          <p:nvPr/>
        </p:nvPicPr>
        <p:blipFill>
          <a:blip r:embed="rId3"/>
          <a:stretch>
            <a:fillRect/>
          </a:stretch>
        </p:blipFill>
        <p:spPr>
          <a:xfrm>
            <a:off x="1907737" y="2267712"/>
            <a:ext cx="2514951" cy="2534004"/>
          </a:xfrm>
          <a:prstGeom prst="rect">
            <a:avLst/>
          </a:prstGeom>
        </p:spPr>
      </p:pic>
      <p:pic>
        <p:nvPicPr>
          <p:cNvPr id="4" name="Picture 3">
            <a:extLst>
              <a:ext uri="{FF2B5EF4-FFF2-40B4-BE49-F238E27FC236}">
                <a16:creationId xmlns:a16="http://schemas.microsoft.com/office/drawing/2014/main" id="{D555C564-45F9-F7F7-1755-8161231E2763}"/>
              </a:ext>
            </a:extLst>
          </p:cNvPr>
          <p:cNvPicPr>
            <a:picLocks noChangeAspect="1"/>
          </p:cNvPicPr>
          <p:nvPr/>
        </p:nvPicPr>
        <p:blipFill>
          <a:blip r:embed="rId4"/>
          <a:stretch>
            <a:fillRect/>
          </a:stretch>
        </p:blipFill>
        <p:spPr>
          <a:xfrm>
            <a:off x="1450081" y="4801716"/>
            <a:ext cx="7582958" cy="1895740"/>
          </a:xfrm>
          <a:prstGeom prst="rect">
            <a:avLst/>
          </a:prstGeom>
        </p:spPr>
      </p:pic>
    </p:spTree>
    <p:extLst>
      <p:ext uri="{BB962C8B-B14F-4D97-AF65-F5344CB8AC3E}">
        <p14:creationId xmlns:p14="http://schemas.microsoft.com/office/powerpoint/2010/main" val="1149082662"/>
      </p:ext>
    </p:extLst>
  </p:cSld>
  <p:clrMapOvr>
    <a:masterClrMapping/>
  </p:clrMapOvr>
  <p:transition spd="slow">
    <p:cove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698170"/>
            <a:ext cx="9456717" cy="4952012"/>
          </a:xfrm>
        </p:spPr>
        <p:txBody>
          <a:bodyPr/>
          <a:lstStyle/>
          <a:p>
            <a:pPr algn="l"/>
            <a:r>
              <a:rPr lang="en-US" sz="3200" b="1" dirty="0"/>
              <a:t>Weekly SABO Drop-In Office Hour via Zoom (or in person) beginning September 1.</a:t>
            </a:r>
          </a:p>
          <a:p>
            <a:pPr algn="l"/>
            <a:endParaRPr lang="en-US" sz="3600" u="sng" dirty="0"/>
          </a:p>
          <a:p>
            <a:pPr marL="0" marR="0" indent="228600">
              <a:spcBef>
                <a:spcPts val="0"/>
              </a:spcBef>
              <a:spcAft>
                <a:spcPts val="0"/>
              </a:spcAft>
            </a:pPr>
            <a:r>
              <a:rPr lang="en-US" sz="3600" b="1" dirty="0">
                <a:solidFill>
                  <a:srgbClr val="000000"/>
                </a:solidFill>
                <a:effectLst/>
                <a:latin typeface="Calibri" panose="020F0502020204030204" pitchFamily="34" charset="0"/>
                <a:ea typeface="Aptos" panose="020B0004020202020204" pitchFamily="34" charset="0"/>
                <a:cs typeface="Aptos" panose="020B0004020202020204" pitchFamily="34" charset="0"/>
              </a:rPr>
              <a:t>Tuesdays, </a:t>
            </a:r>
            <a:r>
              <a:rPr lang="en-US" sz="3600" b="1" dirty="0">
                <a:solidFill>
                  <a:srgbClr val="000000"/>
                </a:solidFill>
                <a:latin typeface="Calibri" panose="020F0502020204030204" pitchFamily="34" charset="0"/>
                <a:ea typeface="Aptos" panose="020B0004020202020204" pitchFamily="34" charset="0"/>
                <a:cs typeface="Aptos" panose="020B0004020202020204" pitchFamily="34" charset="0"/>
              </a:rPr>
              <a:t>1:30</a:t>
            </a:r>
            <a:r>
              <a:rPr lang="en-US" sz="3600" b="1" dirty="0">
                <a:solidFill>
                  <a:srgbClr val="000000"/>
                </a:solidFill>
                <a:effectLst/>
                <a:latin typeface="Calibri" panose="020F0502020204030204" pitchFamily="34" charset="0"/>
                <a:ea typeface="Aptos" panose="020B0004020202020204" pitchFamily="34" charset="0"/>
                <a:cs typeface="Aptos" panose="020B0004020202020204" pitchFamily="34" charset="0"/>
              </a:rPr>
              <a:t> to </a:t>
            </a:r>
            <a:r>
              <a:rPr lang="en-US" sz="3600" b="1" dirty="0">
                <a:solidFill>
                  <a:srgbClr val="000000"/>
                </a:solidFill>
                <a:latin typeface="Calibri" panose="020F0502020204030204" pitchFamily="34" charset="0"/>
                <a:ea typeface="Aptos" panose="020B0004020202020204" pitchFamily="34" charset="0"/>
                <a:cs typeface="Aptos" panose="020B0004020202020204" pitchFamily="34" charset="0"/>
              </a:rPr>
              <a:t>2</a:t>
            </a:r>
            <a:r>
              <a:rPr lang="en-US" sz="3600" b="1" dirty="0">
                <a:solidFill>
                  <a:srgbClr val="000000"/>
                </a:solidFill>
                <a:effectLst/>
                <a:latin typeface="Calibri" panose="020F0502020204030204" pitchFamily="34" charset="0"/>
                <a:ea typeface="Aptos" panose="020B0004020202020204" pitchFamily="34" charset="0"/>
                <a:cs typeface="Aptos" panose="020B0004020202020204" pitchFamily="34" charset="0"/>
              </a:rPr>
              <a:t>:30 PM </a:t>
            </a:r>
            <a:endParaRPr lang="en-US" sz="3600" dirty="0">
              <a:solidFill>
                <a:srgbClr val="003572"/>
              </a:solidFill>
              <a:effectLst/>
              <a:latin typeface="Verdana" panose="020B0604030504040204" pitchFamily="34" charset="0"/>
              <a:ea typeface="Aptos" panose="020B0004020202020204" pitchFamily="34" charset="0"/>
              <a:cs typeface="Aptos" panose="020B0004020202020204" pitchFamily="34" charset="0"/>
            </a:endParaRPr>
          </a:p>
          <a:p>
            <a:pPr marL="0" marR="0" indent="228600">
              <a:spcBef>
                <a:spcPts val="0"/>
              </a:spcBef>
              <a:spcAft>
                <a:spcPts val="0"/>
              </a:spcAft>
            </a:pPr>
            <a:r>
              <a:rPr lang="en-US" sz="3600" b="1" dirty="0">
                <a:solidFill>
                  <a:srgbClr val="000000"/>
                </a:solidFill>
                <a:effectLst/>
                <a:latin typeface="Calibri" panose="020F0502020204030204" pitchFamily="34" charset="0"/>
                <a:ea typeface="Aptos" panose="020B0004020202020204" pitchFamily="34" charset="0"/>
                <a:cs typeface="Aptos" panose="020B0004020202020204" pitchFamily="34" charset="0"/>
              </a:rPr>
              <a:t>Wednesdays, 11:30 to 12:30 PM </a:t>
            </a:r>
            <a:endParaRPr lang="en-US" sz="3600" dirty="0">
              <a:solidFill>
                <a:srgbClr val="003572"/>
              </a:solidFill>
              <a:effectLst/>
              <a:latin typeface="Verdana" panose="020B0604030504040204" pitchFamily="34" charset="0"/>
              <a:ea typeface="Aptos" panose="020B0004020202020204" pitchFamily="34" charset="0"/>
              <a:cs typeface="Aptos" panose="020B0004020202020204" pitchFamily="34" charset="0"/>
            </a:endParaRPr>
          </a:p>
          <a:p>
            <a:pPr marL="228600" marR="0">
              <a:spcBef>
                <a:spcPts val="0"/>
              </a:spcBef>
              <a:spcAft>
                <a:spcPts val="0"/>
              </a:spcAft>
            </a:pPr>
            <a:r>
              <a:rPr lang="en-US" sz="3600" i="1" dirty="0">
                <a:solidFill>
                  <a:srgbClr val="FF0000"/>
                </a:solidFill>
                <a:effectLst/>
                <a:latin typeface="Calibri" panose="020F0502020204030204" pitchFamily="34" charset="0"/>
                <a:ea typeface="Aptos" panose="020B0004020202020204" pitchFamily="34" charset="0"/>
                <a:cs typeface="Aptos" panose="020B0004020202020204" pitchFamily="34" charset="0"/>
              </a:rPr>
              <a:t> </a:t>
            </a:r>
            <a:endParaRPr lang="en-US" sz="3600" dirty="0">
              <a:solidFill>
                <a:srgbClr val="003572"/>
              </a:solidFill>
              <a:effectLst/>
              <a:latin typeface="Verdana" panose="020B0604030504040204" pitchFamily="34" charset="0"/>
              <a:ea typeface="Aptos" panose="020B0004020202020204" pitchFamily="34" charset="0"/>
              <a:cs typeface="Aptos" panose="020B0004020202020204" pitchFamily="34" charset="0"/>
            </a:endParaRPr>
          </a:p>
          <a:p>
            <a:pPr marL="228600" marR="0">
              <a:spcBef>
                <a:spcPts val="0"/>
              </a:spcBef>
              <a:spcAft>
                <a:spcPts val="0"/>
              </a:spcAft>
            </a:pPr>
            <a:r>
              <a:rPr lang="en-US" sz="3600" i="1" dirty="0">
                <a:solidFill>
                  <a:srgbClr val="000000"/>
                </a:solidFill>
                <a:effectLst/>
                <a:latin typeface="Calibri" panose="020F0502020204030204" pitchFamily="34" charset="0"/>
                <a:ea typeface="Aptos" panose="020B0004020202020204" pitchFamily="34" charset="0"/>
                <a:cs typeface="Aptos" panose="020B0004020202020204" pitchFamily="34" charset="0"/>
              </a:rPr>
              <a:t>Log in to your Rutgers Zoom Account</a:t>
            </a:r>
            <a:endParaRPr lang="en-US" sz="3600" dirty="0">
              <a:solidFill>
                <a:srgbClr val="003572"/>
              </a:solidFill>
              <a:effectLst/>
              <a:latin typeface="Verdana" panose="020B0604030504040204" pitchFamily="34" charset="0"/>
              <a:ea typeface="Aptos" panose="020B0004020202020204" pitchFamily="34" charset="0"/>
              <a:cs typeface="Aptos" panose="020B0004020202020204" pitchFamily="34" charset="0"/>
            </a:endParaRPr>
          </a:p>
          <a:p>
            <a:pPr marL="228600" marR="0">
              <a:spcBef>
                <a:spcPts val="0"/>
              </a:spcBef>
              <a:spcAft>
                <a:spcPts val="0"/>
              </a:spcAft>
            </a:pPr>
            <a:r>
              <a:rPr lang="en-US" sz="3600" i="1" dirty="0">
                <a:solidFill>
                  <a:srgbClr val="000000"/>
                </a:solidFill>
                <a:effectLst/>
                <a:latin typeface="Calibri" panose="020F0502020204030204" pitchFamily="34" charset="0"/>
                <a:ea typeface="Aptos" panose="020B0004020202020204" pitchFamily="34" charset="0"/>
                <a:cs typeface="Aptos" panose="020B0004020202020204" pitchFamily="34" charset="0"/>
              </a:rPr>
              <a:t>Meeting ID: </a:t>
            </a:r>
            <a:r>
              <a:rPr lang="en-US" sz="3600" spc="30" dirty="0">
                <a:solidFill>
                  <a:srgbClr val="000000"/>
                </a:solidFill>
                <a:effectLst/>
                <a:latin typeface="Calibri" panose="020F0502020204030204" pitchFamily="34" charset="0"/>
                <a:ea typeface="Aptos" panose="020B0004020202020204" pitchFamily="34" charset="0"/>
                <a:cs typeface="Aptos" panose="020B0004020202020204" pitchFamily="34" charset="0"/>
              </a:rPr>
              <a:t>538 538 3149</a:t>
            </a:r>
            <a:endParaRPr lang="en-US" sz="3600" dirty="0">
              <a:solidFill>
                <a:srgbClr val="003572"/>
              </a:solidFill>
              <a:effectLst/>
              <a:latin typeface="Verdana" panose="020B0604030504040204" pitchFamily="34" charset="0"/>
              <a:ea typeface="Aptos" panose="020B0004020202020204" pitchFamily="34" charset="0"/>
              <a:cs typeface="Aptos" panose="020B0004020202020204" pitchFamily="34" charset="0"/>
            </a:endParaRPr>
          </a:p>
          <a:p>
            <a:pPr marL="228600" marR="0">
              <a:spcBef>
                <a:spcPts val="0"/>
              </a:spcBef>
              <a:spcAft>
                <a:spcPts val="0"/>
              </a:spcAft>
            </a:pPr>
            <a:r>
              <a:rPr lang="en-US" sz="3600" spc="30" dirty="0">
                <a:solidFill>
                  <a:srgbClr val="000000"/>
                </a:solidFill>
                <a:effectLst/>
                <a:latin typeface="Calibri" panose="020F0502020204030204" pitchFamily="34" charset="0"/>
                <a:ea typeface="Aptos" panose="020B0004020202020204" pitchFamily="34" charset="0"/>
                <a:cs typeface="Aptos" panose="020B0004020202020204" pitchFamily="34" charset="0"/>
              </a:rPr>
              <a:t>Password:  630856</a:t>
            </a:r>
            <a:endParaRPr lang="en-US" sz="3600" dirty="0">
              <a:solidFill>
                <a:srgbClr val="003572"/>
              </a:solidFill>
              <a:effectLst/>
              <a:latin typeface="Verdana" panose="020B0604030504040204" pitchFamily="34" charset="0"/>
              <a:ea typeface="Aptos" panose="020B0004020202020204" pitchFamily="34" charset="0"/>
              <a:cs typeface="Aptos" panose="020B0004020202020204" pitchFamily="34" charset="0"/>
            </a:endParaRPr>
          </a:p>
          <a:p>
            <a:pPr lvl="1" algn="l"/>
            <a:endParaRPr lang="en-US" sz="2800" b="1" dirty="0"/>
          </a:p>
        </p:txBody>
      </p:sp>
    </p:spTree>
    <p:extLst>
      <p:ext uri="{BB962C8B-B14F-4D97-AF65-F5344CB8AC3E}">
        <p14:creationId xmlns:p14="http://schemas.microsoft.com/office/powerpoint/2010/main" val="42001616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484416"/>
            <a:ext cx="9456717" cy="5165766"/>
          </a:xfrm>
        </p:spPr>
        <p:txBody>
          <a:bodyPr/>
          <a:lstStyle/>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pPr algn="l"/>
            <a:endParaRPr lang="en-US" dirty="0">
              <a:latin typeface="Arial" panose="020B0604020202020204" pitchFamily="34" charset="0"/>
              <a:cs typeface="Arial" panose="020B0604020202020204" pitchFamily="34" charset="0"/>
            </a:endParaRPr>
          </a:p>
          <a:p>
            <a:r>
              <a:rPr lang="en-US" sz="7200" b="1" dirty="0">
                <a:solidFill>
                  <a:srgbClr val="FF0000"/>
                </a:solidFill>
                <a:latin typeface="Arial" panose="020B0604020202020204" pitchFamily="34" charset="0"/>
                <a:cs typeface="Arial" panose="020B0604020202020204" pitchFamily="34" charset="0"/>
              </a:rPr>
              <a:t>Q&amp;A</a:t>
            </a:r>
          </a:p>
          <a:p>
            <a:endParaRPr lang="en-US" sz="7200" b="1" dirty="0">
              <a:solidFill>
                <a:srgbClr val="FF0000"/>
              </a:solidFill>
              <a:latin typeface="Arial" panose="020B0604020202020204" pitchFamily="34" charset="0"/>
              <a:cs typeface="Arial" panose="020B0604020202020204" pitchFamily="34" charset="0"/>
            </a:endParaRPr>
          </a:p>
          <a:p>
            <a:pPr fontAlgn="base"/>
            <a:r>
              <a:rPr lang="en-US" sz="7200" b="1" dirty="0">
                <a:solidFill>
                  <a:srgbClr val="FF0000"/>
                </a:solidFill>
              </a:rPr>
              <a:t> Thank you!</a:t>
            </a:r>
          </a:p>
          <a:p>
            <a:r>
              <a:rPr lang="en-US" sz="7200" b="1" dirty="0">
                <a:solidFill>
                  <a:srgbClr val="FF0000"/>
                </a:solidFill>
              </a:rPr>
              <a:t> </a:t>
            </a:r>
          </a:p>
          <a:p>
            <a:pPr algn="l"/>
            <a:endParaRPr lang="en-US" sz="3200" dirty="0"/>
          </a:p>
          <a:p>
            <a:pPr algn="l"/>
            <a:endParaRPr lang="en-US" sz="3200" dirty="0"/>
          </a:p>
        </p:txBody>
      </p:sp>
    </p:spTree>
    <p:extLst>
      <p:ext uri="{BB962C8B-B14F-4D97-AF65-F5344CB8AC3E}">
        <p14:creationId xmlns:p14="http://schemas.microsoft.com/office/powerpoint/2010/main" val="288662024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532586"/>
            <a:ext cx="9456717" cy="5117596"/>
          </a:xfrm>
        </p:spPr>
        <p:txBody>
          <a:bodyPr/>
          <a:lstStyle/>
          <a:p>
            <a:pPr algn="l"/>
            <a:r>
              <a:rPr lang="en-US" sz="3200" b="1" dirty="0"/>
              <a:t>SABO Online Dashboard:</a:t>
            </a:r>
          </a:p>
          <a:p>
            <a:pPr algn="l"/>
            <a:endParaRPr lang="en-US" sz="3200" b="1" dirty="0"/>
          </a:p>
        </p:txBody>
      </p:sp>
      <p:pic>
        <p:nvPicPr>
          <p:cNvPr id="2" name="Picture 1"/>
          <p:cNvPicPr>
            <a:picLocks noChangeAspect="1"/>
          </p:cNvPicPr>
          <p:nvPr/>
        </p:nvPicPr>
        <p:blipFill>
          <a:blip r:embed="rId3"/>
          <a:stretch>
            <a:fillRect/>
          </a:stretch>
        </p:blipFill>
        <p:spPr>
          <a:xfrm>
            <a:off x="3302930" y="2039545"/>
            <a:ext cx="8383170" cy="4520485"/>
          </a:xfrm>
          <a:prstGeom prst="rect">
            <a:avLst/>
          </a:prstGeom>
        </p:spPr>
      </p:pic>
      <p:sp>
        <p:nvSpPr>
          <p:cNvPr id="4" name="TextBox 3"/>
          <p:cNvSpPr txBox="1"/>
          <p:nvPr/>
        </p:nvSpPr>
        <p:spPr>
          <a:xfrm>
            <a:off x="193183" y="2150772"/>
            <a:ext cx="2846231" cy="3770263"/>
          </a:xfrm>
          <a:prstGeom prst="rect">
            <a:avLst/>
          </a:prstGeom>
          <a:noFill/>
        </p:spPr>
        <p:txBody>
          <a:bodyPr wrap="square" rtlCol="0">
            <a:spAutoFit/>
          </a:bodyPr>
          <a:lstStyle/>
          <a:p>
            <a:pPr>
              <a:spcBef>
                <a:spcPct val="50000"/>
              </a:spcBef>
            </a:pPr>
            <a:r>
              <a:rPr lang="en-US" sz="2200" dirty="0">
                <a:latin typeface="Arial" panose="020B0604020202020204" pitchFamily="34" charset="0"/>
                <a:cs typeface="Arial" panose="020B0604020202020204" pitchFamily="34" charset="0"/>
              </a:rPr>
              <a:t>Your Dashboard displays:</a:t>
            </a:r>
          </a:p>
          <a:p>
            <a:pPr lvl="1">
              <a:spcBef>
                <a:spcPct val="50000"/>
              </a:spcBef>
              <a:buFont typeface="Arial" pitchFamily="34" charset="0"/>
              <a:buChar char="•"/>
            </a:pPr>
            <a:r>
              <a:rPr lang="en-US" sz="1600" b="1" dirty="0">
                <a:latin typeface="Arial" pitchFamily="34" charset="0"/>
                <a:cs typeface="Arial" pitchFamily="34" charset="0"/>
              </a:rPr>
              <a:t> Account Balances</a:t>
            </a:r>
          </a:p>
          <a:p>
            <a:pPr>
              <a:spcBef>
                <a:spcPct val="50000"/>
              </a:spcBef>
            </a:pPr>
            <a:r>
              <a:rPr lang="en-US" sz="2200" dirty="0">
                <a:latin typeface="Arial" panose="020B0604020202020204" pitchFamily="34" charset="0"/>
                <a:cs typeface="Arial" panose="020B0604020202020204" pitchFamily="34" charset="0"/>
              </a:rPr>
              <a:t>And has links to:</a:t>
            </a:r>
          </a:p>
          <a:p>
            <a:pPr lvl="1">
              <a:spcBef>
                <a:spcPct val="50000"/>
              </a:spcBef>
              <a:buFont typeface="Arial" pitchFamily="34" charset="0"/>
              <a:buChar char="•"/>
            </a:pPr>
            <a:r>
              <a:rPr lang="en-US" sz="1600" b="1" dirty="0">
                <a:latin typeface="Arial" panose="020B0604020202020204" pitchFamily="34" charset="0"/>
                <a:cs typeface="Arial" panose="020B0604020202020204" pitchFamily="34" charset="0"/>
              </a:rPr>
              <a:t> Submit Check and Transfer Requests</a:t>
            </a:r>
          </a:p>
          <a:p>
            <a:pPr lvl="1">
              <a:spcBef>
                <a:spcPct val="50000"/>
              </a:spcBef>
              <a:buFont typeface="Arial" pitchFamily="34" charset="0"/>
              <a:buChar char="•"/>
            </a:pPr>
            <a:r>
              <a:rPr lang="en-US" sz="1600" b="1" dirty="0">
                <a:latin typeface="Arial" panose="020B0604020202020204" pitchFamily="34" charset="0"/>
                <a:cs typeface="Arial" panose="020B0604020202020204" pitchFamily="34" charset="0"/>
              </a:rPr>
              <a:t> Generate your     Account Statement (printed/on-line)</a:t>
            </a:r>
          </a:p>
          <a:p>
            <a:pPr lvl="1">
              <a:spcBef>
                <a:spcPct val="50000"/>
              </a:spcBef>
              <a:buFont typeface="Arial" pitchFamily="34" charset="0"/>
              <a:buChar char="•"/>
            </a:pPr>
            <a:r>
              <a:rPr lang="en-US" sz="1600" b="1" dirty="0">
                <a:latin typeface="Arial" panose="020B0604020202020204" pitchFamily="34" charset="0"/>
                <a:cs typeface="Arial" panose="020B0604020202020204" pitchFamily="34" charset="0"/>
              </a:rPr>
              <a:t> Search Requests </a:t>
            </a:r>
          </a:p>
          <a:p>
            <a:endParaRPr lang="en-US" dirty="0"/>
          </a:p>
        </p:txBody>
      </p:sp>
    </p:spTree>
    <p:extLst>
      <p:ext uri="{BB962C8B-B14F-4D97-AF65-F5344CB8AC3E}">
        <p14:creationId xmlns:p14="http://schemas.microsoft.com/office/powerpoint/2010/main" val="252222680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532586"/>
            <a:ext cx="9456717" cy="5117596"/>
          </a:xfrm>
        </p:spPr>
        <p:txBody>
          <a:bodyPr/>
          <a:lstStyle/>
          <a:p>
            <a:pPr algn="l"/>
            <a:r>
              <a:rPr lang="en-US" sz="3200" b="1" dirty="0"/>
              <a:t>Account Information:</a:t>
            </a:r>
          </a:p>
          <a:p>
            <a:pPr marL="342900" indent="-342900" algn="l">
              <a:buFont typeface="Wingdings" panose="05000000000000000000" pitchFamily="2" charset="2"/>
              <a:buChar char="Ø"/>
            </a:pPr>
            <a:r>
              <a:rPr lang="en-US" altLang="en-US" sz="2600" dirty="0">
                <a:cs typeface="Arial" panose="020B0604020202020204" pitchFamily="34" charset="0"/>
              </a:rPr>
              <a:t>All accounts at SABO have two </a:t>
            </a:r>
            <a:r>
              <a:rPr lang="en-US" altLang="en-US" sz="2600" b="1" dirty="0">
                <a:cs typeface="Arial" panose="020B0604020202020204" pitchFamily="34" charset="0"/>
              </a:rPr>
              <a:t>Account Users. </a:t>
            </a:r>
            <a:r>
              <a:rPr lang="en-US" altLang="en-US" sz="2600" dirty="0">
                <a:cs typeface="Arial" panose="020B0604020202020204" pitchFamily="34" charset="0"/>
              </a:rPr>
              <a:t>The </a:t>
            </a:r>
            <a:r>
              <a:rPr lang="en-US" altLang="en-US" sz="2600" b="1" dirty="0">
                <a:cs typeface="Arial" panose="020B0604020202020204" pitchFamily="34" charset="0"/>
              </a:rPr>
              <a:t>Account Treasurer </a:t>
            </a:r>
            <a:r>
              <a:rPr lang="en-US" altLang="en-US" sz="2600" dirty="0">
                <a:cs typeface="Arial" panose="020B0604020202020204" pitchFamily="34" charset="0"/>
              </a:rPr>
              <a:t>will have REGULAR access.  This access will allow them to create transactions within SABO system ledger.  The </a:t>
            </a:r>
            <a:r>
              <a:rPr lang="en-US" altLang="en-US" sz="2600" b="1" dirty="0">
                <a:cs typeface="Arial" panose="020B0604020202020204" pitchFamily="34" charset="0"/>
              </a:rPr>
              <a:t>Account President</a:t>
            </a:r>
            <a:r>
              <a:rPr lang="en-US" altLang="en-US" sz="2600" dirty="0">
                <a:cs typeface="Arial" panose="020B0604020202020204" pitchFamily="34" charset="0"/>
              </a:rPr>
              <a:t> will have READ ONLY access.  This access will allow them to view transactions on-line.</a:t>
            </a:r>
          </a:p>
          <a:p>
            <a:pPr marL="342900" indent="-342900" algn="l">
              <a:buFont typeface="Wingdings" panose="05000000000000000000" pitchFamily="2" charset="2"/>
              <a:buChar char="Ø"/>
            </a:pPr>
            <a:r>
              <a:rPr lang="en-US" altLang="en-US" sz="2600" dirty="0">
                <a:cs typeface="Arial" panose="020B0604020202020204" pitchFamily="34" charset="0"/>
              </a:rPr>
              <a:t>All accounts at SABO have a </a:t>
            </a:r>
            <a:r>
              <a:rPr lang="en-US" altLang="en-US" sz="2600" b="1" dirty="0">
                <a:cs typeface="Arial" panose="020B0604020202020204" pitchFamily="34" charset="0"/>
              </a:rPr>
              <a:t>Control Account </a:t>
            </a:r>
            <a:r>
              <a:rPr lang="en-US" altLang="en-US" sz="2600" dirty="0">
                <a:cs typeface="Arial" panose="020B0604020202020204" pitchFamily="34" charset="0"/>
              </a:rPr>
              <a:t>and an </a:t>
            </a:r>
            <a:r>
              <a:rPr lang="en-US" altLang="en-US" sz="2600" b="1" dirty="0">
                <a:cs typeface="Arial" panose="020B0604020202020204" pitchFamily="34" charset="0"/>
              </a:rPr>
              <a:t>Administrative Advisor </a:t>
            </a:r>
            <a:r>
              <a:rPr lang="en-US" altLang="en-US" sz="2600" dirty="0">
                <a:cs typeface="Arial" panose="020B0604020202020204" pitchFamily="34" charset="0"/>
              </a:rPr>
              <a:t>assigned. The </a:t>
            </a:r>
            <a:r>
              <a:rPr lang="en-US" altLang="en-US" sz="2600" b="1" dirty="0">
                <a:cs typeface="Arial" panose="020B0604020202020204" pitchFamily="34" charset="0"/>
              </a:rPr>
              <a:t>Control Account </a:t>
            </a:r>
            <a:r>
              <a:rPr lang="en-US" altLang="en-US" sz="2600" dirty="0">
                <a:cs typeface="Arial" panose="020B0604020202020204" pitchFamily="34" charset="0"/>
              </a:rPr>
              <a:t>indicates which governing area oversees the account.  The </a:t>
            </a:r>
            <a:r>
              <a:rPr lang="en-US" altLang="en-US" sz="2600" b="1" dirty="0">
                <a:cs typeface="Arial" panose="020B0604020202020204" pitchFamily="34" charset="0"/>
              </a:rPr>
              <a:t>Administrative Advisor</a:t>
            </a:r>
            <a:r>
              <a:rPr lang="en-US" altLang="en-US" sz="2600" dirty="0">
                <a:cs typeface="Arial" panose="020B0604020202020204" pitchFamily="34" charset="0"/>
              </a:rPr>
              <a:t> will be a representative who must authorize the account transactions.</a:t>
            </a:r>
          </a:p>
          <a:p>
            <a:pPr algn="l"/>
            <a:endParaRPr lang="en-US" sz="2800" dirty="0"/>
          </a:p>
        </p:txBody>
      </p:sp>
    </p:spTree>
    <p:extLst>
      <p:ext uri="{BB962C8B-B14F-4D97-AF65-F5344CB8AC3E}">
        <p14:creationId xmlns:p14="http://schemas.microsoft.com/office/powerpoint/2010/main" val="38359298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1283" y="1532586"/>
            <a:ext cx="9456717" cy="5117596"/>
          </a:xfrm>
        </p:spPr>
        <p:txBody>
          <a:bodyPr/>
          <a:lstStyle/>
          <a:p>
            <a:pPr algn="l"/>
            <a:r>
              <a:rPr lang="en-US" sz="3200" b="1" dirty="0"/>
              <a:t>Account Information:</a:t>
            </a:r>
          </a:p>
          <a:p>
            <a:pPr marL="457200" indent="-457200" algn="l">
              <a:buFont typeface="Wingdings" panose="05000000000000000000" pitchFamily="2" charset="2"/>
              <a:buChar char="Ø"/>
            </a:pPr>
            <a:r>
              <a:rPr lang="en-US" altLang="en-US" sz="2600" dirty="0">
                <a:cs typeface="Arial" panose="020B0604020202020204" pitchFamily="34" charset="0"/>
              </a:rPr>
              <a:t>Each SABO account has an </a:t>
            </a:r>
            <a:r>
              <a:rPr lang="en-US" altLang="en-US" sz="2600" b="1" dirty="0">
                <a:cs typeface="Arial" panose="020B0604020202020204" pitchFamily="34" charset="0"/>
              </a:rPr>
              <a:t>Account Number</a:t>
            </a:r>
            <a:r>
              <a:rPr lang="en-US" altLang="en-US" sz="2600" dirty="0">
                <a:cs typeface="Arial" panose="020B0604020202020204" pitchFamily="34" charset="0"/>
              </a:rPr>
              <a:t>, usually 3 or 4 digits used to differentiate your account (e.g. 1716 | Rutgers E-Sports).</a:t>
            </a:r>
          </a:p>
          <a:p>
            <a:pPr marL="457200" indent="-457200" algn="l">
              <a:buFont typeface="Wingdings" panose="05000000000000000000" pitchFamily="2" charset="2"/>
              <a:buChar char="Ø"/>
            </a:pPr>
            <a:r>
              <a:rPr lang="en-US" altLang="en-US" sz="2600" dirty="0">
                <a:cs typeface="Arial" panose="020B0604020202020204" pitchFamily="34" charset="0"/>
              </a:rPr>
              <a:t>Most accounts will have multiple </a:t>
            </a:r>
            <a:r>
              <a:rPr lang="en-US" altLang="en-US" sz="2600" b="1" dirty="0">
                <a:cs typeface="Arial" panose="020B0604020202020204" pitchFamily="34" charset="0"/>
              </a:rPr>
              <a:t>Line Codes </a:t>
            </a:r>
            <a:r>
              <a:rPr lang="en-US" altLang="en-US" sz="2600" dirty="0">
                <a:cs typeface="Arial" panose="020B0604020202020204" pitchFamily="34" charset="0"/>
              </a:rPr>
              <a:t>or sub-accounts used to isolate the source or intended use of funds (e.g. 137 Generated Revenue for account 1716, noted as 1716/137).</a:t>
            </a:r>
          </a:p>
          <a:p>
            <a:pPr marL="457200" indent="-457200" algn="l">
              <a:buFont typeface="Wingdings" panose="05000000000000000000" pitchFamily="2" charset="2"/>
              <a:buChar char="Ø"/>
            </a:pPr>
            <a:r>
              <a:rPr lang="en-US" altLang="en-US" sz="2600" dirty="0">
                <a:cs typeface="Arial" panose="020B0604020202020204" pitchFamily="34" charset="0"/>
              </a:rPr>
              <a:t>Most transactions will also require you to select a </a:t>
            </a:r>
            <a:r>
              <a:rPr lang="en-US" altLang="en-US" sz="2600" b="1" dirty="0">
                <a:cs typeface="Arial" panose="020B0604020202020204" pitchFamily="34" charset="0"/>
              </a:rPr>
              <a:t>Transaction Code </a:t>
            </a:r>
            <a:r>
              <a:rPr lang="en-US" altLang="en-US" sz="2600" dirty="0">
                <a:cs typeface="Arial" panose="020B0604020202020204" pitchFamily="34" charset="0"/>
              </a:rPr>
              <a:t>that identifies what money is being spent on. (e.g. noted as 1716/137/225 when account 1716 uses Generated Revenue (Line 137) to pay for supplies or decorations (Transaction Code 225). </a:t>
            </a:r>
          </a:p>
          <a:p>
            <a:pPr algn="l"/>
            <a:endParaRPr lang="en-US" sz="2800" dirty="0"/>
          </a:p>
        </p:txBody>
      </p:sp>
    </p:spTree>
    <p:extLst>
      <p:ext uri="{BB962C8B-B14F-4D97-AF65-F5344CB8AC3E}">
        <p14:creationId xmlns:p14="http://schemas.microsoft.com/office/powerpoint/2010/main" val="4114080300"/>
      </p:ext>
    </p:extLst>
  </p:cSld>
  <p:clrMapOvr>
    <a:masterClrMapping/>
  </p:clrMapOvr>
  <p:transition spd="slow">
    <p:randomBar dir="vert"/>
  </p:transition>
</p:sld>
</file>

<file path=ppt/theme/theme1.xml><?xml version="1.0" encoding="utf-8"?>
<a:theme xmlns:a="http://schemas.openxmlformats.org/drawingml/2006/main" name="Office Theme">
  <a:themeElements>
    <a:clrScheme name="RU Custom 1">
      <a:dk1>
        <a:sysClr val="windowText" lastClr="000000"/>
      </a:dk1>
      <a:lt1>
        <a:sysClr val="window" lastClr="FFFFFF"/>
      </a:lt1>
      <a:dk2>
        <a:srgbClr val="5F6A72"/>
      </a:dk2>
      <a:lt2>
        <a:srgbClr val="E7E6E6"/>
      </a:lt2>
      <a:accent1>
        <a:srgbClr val="CC0033"/>
      </a:accent1>
      <a:accent2>
        <a:srgbClr val="EBB600"/>
      </a:accent2>
      <a:accent3>
        <a:srgbClr val="007FAC"/>
      </a:accent3>
      <a:accent4>
        <a:srgbClr val="E76F00"/>
      </a:accent4>
      <a:accent5>
        <a:srgbClr val="00626D"/>
      </a:accent5>
      <a:accent6>
        <a:srgbClr val="9EA900"/>
      </a:accent6>
      <a:hlink>
        <a:srgbClr val="CC0033"/>
      </a:hlink>
      <a:folHlink>
        <a:srgbClr val="C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225E04ECE214A4581C5A26569A1E4DA" ma:contentTypeVersion="18" ma:contentTypeDescription="Create a new document." ma:contentTypeScope="" ma:versionID="f69e52e45894e730edca9216ddcdafd1">
  <xsd:schema xmlns:xsd="http://www.w3.org/2001/XMLSchema" xmlns:xs="http://www.w3.org/2001/XMLSchema" xmlns:p="http://schemas.microsoft.com/office/2006/metadata/properties" xmlns:ns3="1f4adbc1-facf-41bb-95f4-6685a102a2f2" xmlns:ns4="acb18bc3-9995-4269-a249-fe8ef7f5f85b" targetNamespace="http://schemas.microsoft.com/office/2006/metadata/properties" ma:root="true" ma:fieldsID="bac4d0cb4397c93d33351c56d5f9e5f4" ns3:_="" ns4:_="">
    <xsd:import namespace="1f4adbc1-facf-41bb-95f4-6685a102a2f2"/>
    <xsd:import namespace="acb18bc3-9995-4269-a249-fe8ef7f5f85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4adbc1-facf-41bb-95f4-6685a102a2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cb18bc3-9995-4269-a249-fe8ef7f5f85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1f4adbc1-facf-41bb-95f4-6685a102a2f2" xsi:nil="true"/>
  </documentManagement>
</p:properties>
</file>

<file path=customXml/itemProps1.xml><?xml version="1.0" encoding="utf-8"?>
<ds:datastoreItem xmlns:ds="http://schemas.openxmlformats.org/officeDocument/2006/customXml" ds:itemID="{0458BFF8-4567-4B8F-8A5D-FA41362466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4adbc1-facf-41bb-95f4-6685a102a2f2"/>
    <ds:schemaRef ds:uri="acb18bc3-9995-4269-a249-fe8ef7f5f8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1298DF-87AB-4C6B-B60F-2C700284491D}">
  <ds:schemaRefs>
    <ds:schemaRef ds:uri="http://schemas.microsoft.com/sharepoint/v3/contenttype/forms"/>
  </ds:schemaRefs>
</ds:datastoreItem>
</file>

<file path=customXml/itemProps3.xml><?xml version="1.0" encoding="utf-8"?>
<ds:datastoreItem xmlns:ds="http://schemas.openxmlformats.org/officeDocument/2006/customXml" ds:itemID="{B2F32A96-EA5E-4362-9CF0-DFB70D94EDE7}">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acb18bc3-9995-4269-a249-fe8ef7f5f85b"/>
    <ds:schemaRef ds:uri="1f4adbc1-facf-41bb-95f4-6685a102a2f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2316</TotalTime>
  <Words>5810</Words>
  <Application>Microsoft Office PowerPoint</Application>
  <PresentationFormat>Widescreen</PresentationFormat>
  <Paragraphs>539</Paragraphs>
  <Slides>63</Slides>
  <Notes>63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63</vt:i4>
      </vt:variant>
    </vt:vector>
  </HeadingPairs>
  <TitlesOfParts>
    <vt:vector size="72" baseType="lpstr">
      <vt:lpstr>Aptos</vt:lpstr>
      <vt:lpstr>Arial</vt:lpstr>
      <vt:lpstr>Arial Black</vt:lpstr>
      <vt:lpstr>Calibri</vt:lpstr>
      <vt:lpstr>Courier New</vt:lpstr>
      <vt:lpstr>Times New Roman</vt:lpstr>
      <vt:lpstr>Verdana</vt:lpstr>
      <vt:lpstr>Wingdings</vt:lpstr>
      <vt:lpstr>Office Theme</vt:lpstr>
      <vt:lpstr>Student Activities Business Office (SABO)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Abdallah</dc:creator>
  <cp:lastModifiedBy>Jill Silverman</cp:lastModifiedBy>
  <cp:revision>156</cp:revision>
  <dcterms:created xsi:type="dcterms:W3CDTF">2021-04-21T12:14:58Z</dcterms:created>
  <dcterms:modified xsi:type="dcterms:W3CDTF">2026-08-31T14:09:51Z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0x0101000225E04ECE214A4581C5A26569A1E4DA</vt:lpwstr>
  </property>
</Properties>
</file>