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3"/>
  </p:notesMasterIdLst>
  <p:sldIdLst>
    <p:sldId id="274" r:id="rId5"/>
    <p:sldId id="412" r:id="rId6"/>
    <p:sldId id="414" r:id="rId7"/>
    <p:sldId id="416" r:id="rId8"/>
    <p:sldId id="500" r:id="rId9"/>
    <p:sldId id="501" r:id="rId10"/>
    <p:sldId id="474" r:id="rId11"/>
    <p:sldId id="449" r:id="rId12"/>
    <p:sldId id="418" r:id="rId13"/>
    <p:sldId id="475" r:id="rId14"/>
    <p:sldId id="476" r:id="rId15"/>
    <p:sldId id="477" r:id="rId16"/>
    <p:sldId id="453" r:id="rId17"/>
    <p:sldId id="447" r:id="rId18"/>
    <p:sldId id="485" r:id="rId19"/>
    <p:sldId id="486" r:id="rId20"/>
    <p:sldId id="487" r:id="rId21"/>
    <p:sldId id="448" r:id="rId22"/>
    <p:sldId id="450" r:id="rId23"/>
    <p:sldId id="478" r:id="rId24"/>
    <p:sldId id="484" r:id="rId25"/>
    <p:sldId id="488" r:id="rId26"/>
    <p:sldId id="489" r:id="rId27"/>
    <p:sldId id="490" r:id="rId28"/>
    <p:sldId id="452" r:id="rId29"/>
    <p:sldId id="451" r:id="rId30"/>
    <p:sldId id="492" r:id="rId31"/>
    <p:sldId id="494" r:id="rId32"/>
    <p:sldId id="495" r:id="rId33"/>
    <p:sldId id="493" r:id="rId34"/>
    <p:sldId id="491" r:id="rId35"/>
    <p:sldId id="464" r:id="rId36"/>
    <p:sldId id="456" r:id="rId37"/>
    <p:sldId id="496" r:id="rId38"/>
    <p:sldId id="497" r:id="rId39"/>
    <p:sldId id="438" r:id="rId40"/>
    <p:sldId id="439" r:id="rId41"/>
    <p:sldId id="479" r:id="rId42"/>
    <p:sldId id="480" r:id="rId43"/>
    <p:sldId id="498" r:id="rId44"/>
    <p:sldId id="460" r:id="rId45"/>
    <p:sldId id="459" r:id="rId46"/>
    <p:sldId id="468" r:id="rId47"/>
    <p:sldId id="462" r:id="rId48"/>
    <p:sldId id="463" r:id="rId49"/>
    <p:sldId id="466" r:id="rId50"/>
    <p:sldId id="465" r:id="rId51"/>
    <p:sldId id="469" r:id="rId52"/>
    <p:sldId id="470" r:id="rId53"/>
    <p:sldId id="471" r:id="rId54"/>
    <p:sldId id="472" r:id="rId55"/>
    <p:sldId id="483" r:id="rId56"/>
    <p:sldId id="482" r:id="rId57"/>
    <p:sldId id="442" r:id="rId58"/>
    <p:sldId id="417" r:id="rId59"/>
    <p:sldId id="473" r:id="rId60"/>
    <p:sldId id="499" r:id="rId61"/>
    <p:sldId id="44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CB9A5B-270D-1BE1-89B5-A41EED51E440}" name="Michael Abdallah" initials="MA" userId="S::abdalmik@echo.rutgers.edu::f0f3a057-c601-4e27-a207-fd17c47205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8981" autoAdjust="0"/>
  </p:normalViewPr>
  <p:slideViewPr>
    <p:cSldViewPr snapToGrid="0">
      <p:cViewPr varScale="1">
        <p:scale>
          <a:sx n="53" d="100"/>
          <a:sy n="53" d="100"/>
        </p:scale>
        <p:origin x="1152"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sse Gutierrez" userId="b528b494-1dc4-480d-9de1-f52544d85fd3" providerId="ADAL" clId="{3A811D04-2E36-4DAA-8E9A-8572CD608FA9}"/>
    <pc:docChg chg="undo custSel addSld delSld modSld sldOrd">
      <pc:chgData name="Charisse Gutierrez" userId="b528b494-1dc4-480d-9de1-f52544d85fd3" providerId="ADAL" clId="{3A811D04-2E36-4DAA-8E9A-8572CD608FA9}" dt="2024-07-31T12:33:02.949" v="576" actId="313"/>
      <pc:docMkLst>
        <pc:docMk/>
      </pc:docMkLst>
      <pc:sldChg chg="modSp mod">
        <pc:chgData name="Charisse Gutierrez" userId="b528b494-1dc4-480d-9de1-f52544d85fd3" providerId="ADAL" clId="{3A811D04-2E36-4DAA-8E9A-8572CD608FA9}" dt="2024-07-31T12:19:20.464" v="2" actId="20577"/>
        <pc:sldMkLst>
          <pc:docMk/>
          <pc:sldMk cId="176573539" sldId="412"/>
        </pc:sldMkLst>
        <pc:spChg chg="mod">
          <ac:chgData name="Charisse Gutierrez" userId="b528b494-1dc4-480d-9de1-f52544d85fd3" providerId="ADAL" clId="{3A811D04-2E36-4DAA-8E9A-8572CD608FA9}" dt="2024-07-31T12:19:20.464" v="2" actId="20577"/>
          <ac:spMkLst>
            <pc:docMk/>
            <pc:sldMk cId="176573539" sldId="412"/>
            <ac:spMk id="3" creationId="{00000000-0000-0000-0000-000000000000}"/>
          </ac:spMkLst>
        </pc:spChg>
      </pc:sldChg>
      <pc:sldChg chg="modSp mod">
        <pc:chgData name="Charisse Gutierrez" userId="b528b494-1dc4-480d-9de1-f52544d85fd3" providerId="ADAL" clId="{3A811D04-2E36-4DAA-8E9A-8572CD608FA9}" dt="2024-07-31T12:20:19.169" v="4" actId="20577"/>
        <pc:sldMkLst>
          <pc:docMk/>
          <pc:sldMk cId="1612167610" sldId="415"/>
        </pc:sldMkLst>
        <pc:spChg chg="mod">
          <ac:chgData name="Charisse Gutierrez" userId="b528b494-1dc4-480d-9de1-f52544d85fd3" providerId="ADAL" clId="{3A811D04-2E36-4DAA-8E9A-8572CD608FA9}" dt="2024-07-31T12:20:19.169" v="4" actId="20577"/>
          <ac:spMkLst>
            <pc:docMk/>
            <pc:sldMk cId="1612167610" sldId="415"/>
            <ac:spMk id="3" creationId="{00000000-0000-0000-0000-000000000000}"/>
          </ac:spMkLst>
        </pc:spChg>
      </pc:sldChg>
      <pc:sldChg chg="modSp mod">
        <pc:chgData name="Charisse Gutierrez" userId="b528b494-1dc4-480d-9de1-f52544d85fd3" providerId="ADAL" clId="{3A811D04-2E36-4DAA-8E9A-8572CD608FA9}" dt="2024-07-31T12:19:57.242" v="3" actId="20577"/>
        <pc:sldMkLst>
          <pc:docMk/>
          <pc:sldMk cId="1421851281" sldId="416"/>
        </pc:sldMkLst>
        <pc:spChg chg="mod">
          <ac:chgData name="Charisse Gutierrez" userId="b528b494-1dc4-480d-9de1-f52544d85fd3" providerId="ADAL" clId="{3A811D04-2E36-4DAA-8E9A-8572CD608FA9}" dt="2024-07-31T12:19:57.242" v="3" actId="20577"/>
          <ac:spMkLst>
            <pc:docMk/>
            <pc:sldMk cId="1421851281" sldId="416"/>
            <ac:spMk id="3" creationId="{00000000-0000-0000-0000-000000000000}"/>
          </ac:spMkLst>
        </pc:spChg>
      </pc:sldChg>
      <pc:sldChg chg="modSp mod">
        <pc:chgData name="Charisse Gutierrez" userId="b528b494-1dc4-480d-9de1-f52544d85fd3" providerId="ADAL" clId="{3A811D04-2E36-4DAA-8E9A-8572CD608FA9}" dt="2024-07-31T12:21:12.138" v="45" actId="20577"/>
        <pc:sldMkLst>
          <pc:docMk/>
          <pc:sldMk cId="2522226805" sldId="418"/>
        </pc:sldMkLst>
        <pc:spChg chg="mod">
          <ac:chgData name="Charisse Gutierrez" userId="b528b494-1dc4-480d-9de1-f52544d85fd3" providerId="ADAL" clId="{3A811D04-2E36-4DAA-8E9A-8572CD608FA9}" dt="2024-07-31T12:21:12.138" v="45" actId="20577"/>
          <ac:spMkLst>
            <pc:docMk/>
            <pc:sldMk cId="2522226805" sldId="418"/>
            <ac:spMk id="3" creationId="{00000000-0000-0000-0000-000000000000}"/>
          </ac:spMkLst>
        </pc:spChg>
      </pc:sldChg>
      <pc:sldChg chg="modSp mod">
        <pc:chgData name="Charisse Gutierrez" userId="b528b494-1dc4-480d-9de1-f52544d85fd3" providerId="ADAL" clId="{3A811D04-2E36-4DAA-8E9A-8572CD608FA9}" dt="2024-07-31T12:21:46.195" v="67" actId="20577"/>
        <pc:sldMkLst>
          <pc:docMk/>
          <pc:sldMk cId="2406614511" sldId="419"/>
        </pc:sldMkLst>
        <pc:spChg chg="mod">
          <ac:chgData name="Charisse Gutierrez" userId="b528b494-1dc4-480d-9de1-f52544d85fd3" providerId="ADAL" clId="{3A811D04-2E36-4DAA-8E9A-8572CD608FA9}" dt="2024-07-31T12:21:46.195" v="67" actId="20577"/>
          <ac:spMkLst>
            <pc:docMk/>
            <pc:sldMk cId="2406614511" sldId="419"/>
            <ac:spMk id="3" creationId="{00000000-0000-0000-0000-000000000000}"/>
          </ac:spMkLst>
        </pc:spChg>
      </pc:sldChg>
      <pc:sldChg chg="modSp mod">
        <pc:chgData name="Charisse Gutierrez" userId="b528b494-1dc4-480d-9de1-f52544d85fd3" providerId="ADAL" clId="{3A811D04-2E36-4DAA-8E9A-8572CD608FA9}" dt="2024-07-31T12:22:23.885" v="107" actId="20577"/>
        <pc:sldMkLst>
          <pc:docMk/>
          <pc:sldMk cId="4192408215" sldId="420"/>
        </pc:sldMkLst>
        <pc:spChg chg="mod">
          <ac:chgData name="Charisse Gutierrez" userId="b528b494-1dc4-480d-9de1-f52544d85fd3" providerId="ADAL" clId="{3A811D04-2E36-4DAA-8E9A-8572CD608FA9}" dt="2024-07-31T12:22:23.885" v="107" actId="20577"/>
          <ac:spMkLst>
            <pc:docMk/>
            <pc:sldMk cId="4192408215" sldId="420"/>
            <ac:spMk id="3" creationId="{00000000-0000-0000-0000-000000000000}"/>
          </ac:spMkLst>
        </pc:spChg>
      </pc:sldChg>
      <pc:sldChg chg="modNotesTx">
        <pc:chgData name="Charisse Gutierrez" userId="b528b494-1dc4-480d-9de1-f52544d85fd3" providerId="ADAL" clId="{3A811D04-2E36-4DAA-8E9A-8572CD608FA9}" dt="2024-07-31T12:23:48.185" v="267" actId="20577"/>
        <pc:sldMkLst>
          <pc:docMk/>
          <pc:sldMk cId="2180132084" sldId="422"/>
        </pc:sldMkLst>
      </pc:sldChg>
      <pc:sldChg chg="modNotesTx">
        <pc:chgData name="Charisse Gutierrez" userId="b528b494-1dc4-480d-9de1-f52544d85fd3" providerId="ADAL" clId="{3A811D04-2E36-4DAA-8E9A-8572CD608FA9}" dt="2024-07-31T12:29:51.659" v="477" actId="20577"/>
        <pc:sldMkLst>
          <pc:docMk/>
          <pc:sldMk cId="2920307885" sldId="431"/>
        </pc:sldMkLst>
      </pc:sldChg>
      <pc:sldChg chg="ord">
        <pc:chgData name="Charisse Gutierrez" userId="b528b494-1dc4-480d-9de1-f52544d85fd3" providerId="ADAL" clId="{3A811D04-2E36-4DAA-8E9A-8572CD608FA9}" dt="2024-07-31T12:25:31.976" v="269"/>
        <pc:sldMkLst>
          <pc:docMk/>
          <pc:sldMk cId="3611944850" sldId="432"/>
        </pc:sldMkLst>
      </pc:sldChg>
      <pc:sldChg chg="modNotesTx">
        <pc:chgData name="Charisse Gutierrez" userId="b528b494-1dc4-480d-9de1-f52544d85fd3" providerId="ADAL" clId="{3A811D04-2E36-4DAA-8E9A-8572CD608FA9}" dt="2024-07-31T12:33:02.949" v="576" actId="313"/>
        <pc:sldMkLst>
          <pc:docMk/>
          <pc:sldMk cId="2505129662" sldId="434"/>
        </pc:sldMkLst>
      </pc:sldChg>
      <pc:sldChg chg="modSp mod">
        <pc:chgData name="Charisse Gutierrez" userId="b528b494-1dc4-480d-9de1-f52544d85fd3" providerId="ADAL" clId="{3A811D04-2E36-4DAA-8E9A-8572CD608FA9}" dt="2024-07-31T12:26:24.262" v="278" actId="20577"/>
        <pc:sldMkLst>
          <pc:docMk/>
          <pc:sldMk cId="3558872471" sldId="436"/>
        </pc:sldMkLst>
        <pc:spChg chg="mod">
          <ac:chgData name="Charisse Gutierrez" userId="b528b494-1dc4-480d-9de1-f52544d85fd3" providerId="ADAL" clId="{3A811D04-2E36-4DAA-8E9A-8572CD608FA9}" dt="2024-07-31T12:26:24.262" v="278" actId="20577"/>
          <ac:spMkLst>
            <pc:docMk/>
            <pc:sldMk cId="3558872471" sldId="436"/>
            <ac:spMk id="3" creationId="{00000000-0000-0000-0000-000000000000}"/>
          </ac:spMkLst>
        </pc:spChg>
      </pc:sldChg>
      <pc:sldChg chg="new del">
        <pc:chgData name="Charisse Gutierrez" userId="b528b494-1dc4-480d-9de1-f52544d85fd3" providerId="ADAL" clId="{3A811D04-2E36-4DAA-8E9A-8572CD608FA9}" dt="2024-07-31T12:32:03.196" v="479" actId="680"/>
        <pc:sldMkLst>
          <pc:docMk/>
          <pc:sldMk cId="2564807383" sldId="444"/>
        </pc:sldMkLst>
      </pc:sldChg>
    </pc:docChg>
  </pc:docChgLst>
  <pc:docChgLst>
    <pc:chgData name="Charisse Gutierrez" userId="b528b494-1dc4-480d-9de1-f52544d85fd3" providerId="ADAL" clId="{D93A1F23-98A3-4203-8BE2-03021C050F2A}"/>
    <pc:docChg chg="addSld">
      <pc:chgData name="Charisse Gutierrez" userId="b528b494-1dc4-480d-9de1-f52544d85fd3" providerId="ADAL" clId="{D93A1F23-98A3-4203-8BE2-03021C050F2A}" dt="2024-09-06T16:26:45.487" v="1" actId="680"/>
      <pc:docMkLst>
        <pc:docMk/>
      </pc:docMkLst>
      <pc:sldChg chg="new">
        <pc:chgData name="Charisse Gutierrez" userId="b528b494-1dc4-480d-9de1-f52544d85fd3" providerId="ADAL" clId="{D93A1F23-98A3-4203-8BE2-03021C050F2A}" dt="2024-09-06T16:26:45.349" v="0" actId="680"/>
        <pc:sldMkLst>
          <pc:docMk/>
          <pc:sldMk cId="3647920523" sldId="500"/>
        </pc:sldMkLst>
      </pc:sldChg>
      <pc:sldChg chg="new">
        <pc:chgData name="Charisse Gutierrez" userId="b528b494-1dc4-480d-9de1-f52544d85fd3" providerId="ADAL" clId="{D93A1F23-98A3-4203-8BE2-03021C050F2A}" dt="2024-09-06T16:26:45.487" v="1" actId="680"/>
        <pc:sldMkLst>
          <pc:docMk/>
          <pc:sldMk cId="141530350" sldId="501"/>
        </pc:sldMkLst>
      </pc:sldChg>
    </pc:docChg>
  </pc:docChgLst>
  <pc:docChgLst>
    <pc:chgData name="Charisse Gutierrez" userId="b528b494-1dc4-480d-9de1-f52544d85fd3" providerId="ADAL" clId="{DC229D5F-956B-4D21-843B-6CB452198F0D}"/>
    <pc:docChg chg="delSld modSld">
      <pc:chgData name="Charisse Gutierrez" userId="b528b494-1dc4-480d-9de1-f52544d85fd3" providerId="ADAL" clId="{DC229D5F-956B-4D21-843B-6CB452198F0D}" dt="2024-08-05T13:52:54.675" v="90" actId="20577"/>
      <pc:docMkLst>
        <pc:docMk/>
      </pc:docMkLst>
      <pc:sldChg chg="del">
        <pc:chgData name="Charisse Gutierrez" userId="b528b494-1dc4-480d-9de1-f52544d85fd3" providerId="ADAL" clId="{DC229D5F-956B-4D21-843B-6CB452198F0D}" dt="2024-08-05T13:52:16.844" v="0" actId="2696"/>
        <pc:sldMkLst>
          <pc:docMk/>
          <pc:sldMk cId="3265941518" sldId="461"/>
        </pc:sldMkLst>
      </pc:sldChg>
      <pc:sldChg chg="modSp mod">
        <pc:chgData name="Charisse Gutierrez" userId="b528b494-1dc4-480d-9de1-f52544d85fd3" providerId="ADAL" clId="{DC229D5F-956B-4D21-843B-6CB452198F0D}" dt="2024-08-05T13:52:54.675" v="90" actId="20577"/>
        <pc:sldMkLst>
          <pc:docMk/>
          <pc:sldMk cId="4207817431" sldId="468"/>
        </pc:sldMkLst>
        <pc:spChg chg="mod">
          <ac:chgData name="Charisse Gutierrez" userId="b528b494-1dc4-480d-9de1-f52544d85fd3" providerId="ADAL" clId="{DC229D5F-956B-4D21-843B-6CB452198F0D}" dt="2024-08-05T13:52:54.675" v="90" actId="20577"/>
          <ac:spMkLst>
            <pc:docMk/>
            <pc:sldMk cId="4207817431" sldId="46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180A3-AAB8-3845-8E97-21234799C9E1}" type="datetimeFigureOut">
              <a:rPr lang="en-US" smtClean="0"/>
              <a:t>9/6/2024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D0F57-413E-674F-8397-4ACAFEAB9408}" type="slidenum">
              <a:rPr lang="en-US" smtClean="0"/>
              <a:t>‹#›</a:t>
            </a:fld>
            <a:endParaRPr lang="en-US" dirty="0"/>
          </a:p>
        </p:txBody>
      </p:sp>
    </p:spTree>
    <p:extLst>
      <p:ext uri="{BB962C8B-B14F-4D97-AF65-F5344CB8AC3E}">
        <p14:creationId xmlns:p14="http://schemas.microsoft.com/office/powerpoint/2010/main" val="226275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ebapps.rutgers.edu/sal/email.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1</a:t>
            </a:fld>
            <a:endParaRPr lang="en-US" dirty="0"/>
          </a:p>
        </p:txBody>
      </p:sp>
    </p:spTree>
    <p:extLst>
      <p:ext uri="{BB962C8B-B14F-4D97-AF65-F5344CB8AC3E}">
        <p14:creationId xmlns:p14="http://schemas.microsoft.com/office/powerpoint/2010/main" val="71678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If you think your allocation amount is incorrect or has not been entered in your SABO account, please check with your Advising</a:t>
            </a:r>
            <a:r>
              <a:rPr lang="en-US" altLang="en-US" baseline="0" dirty="0">
                <a:latin typeface="Arial" panose="020B0604020202020204" pitchFamily="34" charset="0"/>
              </a:rPr>
              <a:t> area or Governing Council.</a:t>
            </a:r>
          </a:p>
          <a:p>
            <a:endParaRPr lang="en-US" altLang="en-US" baseline="0" dirty="0">
              <a:latin typeface="Arial" panose="020B0604020202020204" pitchFamily="34" charset="0"/>
            </a:endParaRPr>
          </a:p>
          <a:p>
            <a:r>
              <a:rPr lang="en-US" altLang="en-US" baseline="0" dirty="0">
                <a:latin typeface="Arial" panose="020B0604020202020204" pitchFamily="34" charset="0"/>
              </a:rPr>
              <a:t>If you had PENDING transactions from SP24, they were not processed and were most likely cancelled with a comment “Did not receive supporting documentation to process.”</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12</a:t>
            </a:fld>
            <a:endParaRPr lang="en-US" dirty="0"/>
          </a:p>
        </p:txBody>
      </p:sp>
    </p:spTree>
    <p:extLst>
      <p:ext uri="{BB962C8B-B14F-4D97-AF65-F5344CB8AC3E}">
        <p14:creationId xmlns:p14="http://schemas.microsoft.com/office/powerpoint/2010/main" val="54593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13</a:t>
            </a:fld>
            <a:endParaRPr lang="en-US" dirty="0"/>
          </a:p>
        </p:txBody>
      </p:sp>
    </p:spTree>
    <p:extLst>
      <p:ext uri="{BB962C8B-B14F-4D97-AF65-F5344CB8AC3E}">
        <p14:creationId xmlns:p14="http://schemas.microsoft.com/office/powerpoint/2010/main" val="201362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14</a:t>
            </a:fld>
            <a:endParaRPr lang="en-US" dirty="0"/>
          </a:p>
        </p:txBody>
      </p:sp>
    </p:spTree>
    <p:extLst>
      <p:ext uri="{BB962C8B-B14F-4D97-AF65-F5344CB8AC3E}">
        <p14:creationId xmlns:p14="http://schemas.microsoft.com/office/powerpoint/2010/main" val="100512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15</a:t>
            </a:fld>
            <a:endParaRPr lang="en-US" dirty="0"/>
          </a:p>
        </p:txBody>
      </p:sp>
    </p:spTree>
    <p:extLst>
      <p:ext uri="{BB962C8B-B14F-4D97-AF65-F5344CB8AC3E}">
        <p14:creationId xmlns:p14="http://schemas.microsoft.com/office/powerpoint/2010/main" val="3437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16</a:t>
            </a:fld>
            <a:endParaRPr lang="en-US" dirty="0"/>
          </a:p>
        </p:txBody>
      </p:sp>
    </p:spTree>
    <p:extLst>
      <p:ext uri="{BB962C8B-B14F-4D97-AF65-F5344CB8AC3E}">
        <p14:creationId xmlns:p14="http://schemas.microsoft.com/office/powerpoint/2010/main" val="337371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three ways a person can be paid .  Cash Advance, PERR personal expense reimbursement and Contracted Individual.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There are questions for you to answer to guide you through the request process. The type of transaction to do will depend on who you are paying.</a:t>
            </a:r>
          </a:p>
          <a:p>
            <a:endParaRPr lang="en-US" b="1"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17</a:t>
            </a:fld>
            <a:endParaRPr lang="en-US" dirty="0"/>
          </a:p>
        </p:txBody>
      </p:sp>
    </p:spTree>
    <p:extLst>
      <p:ext uri="{BB962C8B-B14F-4D97-AF65-F5344CB8AC3E}">
        <p14:creationId xmlns:p14="http://schemas.microsoft.com/office/powerpoint/2010/main" val="111155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There are 2 types of cash advances (1) related to your event (2) Travel  – when your org is going away on a conference,</a:t>
            </a:r>
            <a:r>
              <a:rPr lang="en-US" baseline="0" dirty="0"/>
              <a:t> trip or event.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latin typeface="Arial" panose="020B0604020202020204" pitchFamily="34" charset="0"/>
              </a:rPr>
              <a:t>3 Steps:  (1) Request the Advance (2) Cash and spend the funds (3) Reconcile the advance.</a:t>
            </a:r>
          </a:p>
          <a:p>
            <a:pPr eaLnBrk="1" hangingPunct="1"/>
            <a:endParaRPr lang="en-US" altLang="en-US" baseline="0" dirty="0">
              <a:latin typeface="Arial" panose="020B060402020202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18</a:t>
            </a:fld>
            <a:endParaRPr lang="en-US" dirty="0"/>
          </a:p>
        </p:txBody>
      </p:sp>
    </p:spTree>
    <p:extLst>
      <p:ext uri="{BB962C8B-B14F-4D97-AF65-F5344CB8AC3E}">
        <p14:creationId xmlns:p14="http://schemas.microsoft.com/office/powerpoint/2010/main" val="3605621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*or any other expense reimbursement request.</a:t>
            </a:r>
          </a:p>
        </p:txBody>
      </p:sp>
      <p:sp>
        <p:nvSpPr>
          <p:cNvPr id="4" name="Slide Number Placeholder 3"/>
          <p:cNvSpPr>
            <a:spLocks noGrp="1"/>
          </p:cNvSpPr>
          <p:nvPr>
            <p:ph type="sldNum" sz="quarter" idx="10"/>
          </p:nvPr>
        </p:nvSpPr>
        <p:spPr/>
        <p:txBody>
          <a:bodyPr/>
          <a:lstStyle/>
          <a:p>
            <a:fld id="{473D0F57-413E-674F-8397-4ACAFEAB9408}" type="slidenum">
              <a:rPr lang="en-US" smtClean="0"/>
              <a:t>19</a:t>
            </a:fld>
            <a:endParaRPr lang="en-US" dirty="0"/>
          </a:p>
        </p:txBody>
      </p:sp>
    </p:spTree>
    <p:extLst>
      <p:ext uri="{BB962C8B-B14F-4D97-AF65-F5344CB8AC3E}">
        <p14:creationId xmlns:p14="http://schemas.microsoft.com/office/powerpoint/2010/main" val="314055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latin typeface="Arial" panose="020B0604020202020204" pitchFamily="34" charset="0"/>
              </a:rPr>
              <a:t>Any cash advance must be supported by a budget.</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In the past, we’ve had students submit receipts significantly above the original amount.  This is why we capped to no more than 10% of original amount.  So budgeting on the part of the student organization is important.  The student has the option to submit a PERR form for expenses outside their original budget.</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To illustrate:  Cash Advance amount $500 x 10% = $50.  You cannot submit receipts over $550.</a:t>
            </a:r>
          </a:p>
          <a:p>
            <a:pPr eaLnBrk="1" hangingPunct="1"/>
            <a:endParaRPr lang="en-US" altLang="en-US" baseline="0" dirty="0">
              <a:latin typeface="Arial" panose="020B0604020202020204" pitchFamily="34" charset="0"/>
            </a:endParaRPr>
          </a:p>
          <a:p>
            <a:pPr eaLnBrk="1" hangingPunct="1"/>
            <a:endParaRPr lang="en-US" altLang="en-US" baseline="0" dirty="0">
              <a:latin typeface="Arial" panose="020B0604020202020204" pitchFamily="34" charset="0"/>
            </a:endParaRPr>
          </a:p>
          <a:p>
            <a:pPr eaLnBrk="1" hangingPunct="1"/>
            <a:endParaRPr lang="en-US" altLang="en-US" baseline="0" dirty="0">
              <a:latin typeface="Arial" panose="020B060402020202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20</a:t>
            </a:fld>
            <a:endParaRPr lang="en-US" dirty="0"/>
          </a:p>
        </p:txBody>
      </p:sp>
    </p:spTree>
    <p:extLst>
      <p:ext uri="{BB962C8B-B14F-4D97-AF65-F5344CB8AC3E}">
        <p14:creationId xmlns:p14="http://schemas.microsoft.com/office/powerpoint/2010/main" val="4168719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PERR Personal Expense Reimbursement Report.  </a:t>
            </a:r>
          </a:p>
          <a:p>
            <a:endParaRPr lang="en-US" baseline="0" dirty="0"/>
          </a:p>
          <a:p>
            <a:r>
              <a:rPr lang="en-US" baseline="0" dirty="0"/>
              <a:t>Show an example of Amazon receipt and proof of payment (credit card transaction).  Amazon billing address must match with Payee Name/Address.</a:t>
            </a:r>
          </a:p>
        </p:txBody>
      </p:sp>
      <p:sp>
        <p:nvSpPr>
          <p:cNvPr id="4" name="Slide Number Placeholder 3"/>
          <p:cNvSpPr>
            <a:spLocks noGrp="1"/>
          </p:cNvSpPr>
          <p:nvPr>
            <p:ph type="sldNum" sz="quarter" idx="10"/>
          </p:nvPr>
        </p:nvSpPr>
        <p:spPr/>
        <p:txBody>
          <a:bodyPr/>
          <a:lstStyle/>
          <a:p>
            <a:fld id="{473D0F57-413E-674F-8397-4ACAFEAB9408}" type="slidenum">
              <a:rPr lang="en-US" smtClean="0"/>
              <a:t>21</a:t>
            </a:fld>
            <a:endParaRPr lang="en-US" dirty="0"/>
          </a:p>
        </p:txBody>
      </p:sp>
    </p:spTree>
    <p:extLst>
      <p:ext uri="{BB962C8B-B14F-4D97-AF65-F5344CB8AC3E}">
        <p14:creationId xmlns:p14="http://schemas.microsoft.com/office/powerpoint/2010/main" val="401816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2</a:t>
            </a:fld>
            <a:endParaRPr lang="en-US" dirty="0"/>
          </a:p>
        </p:txBody>
      </p:sp>
    </p:spTree>
    <p:extLst>
      <p:ext uri="{BB962C8B-B14F-4D97-AF65-F5344CB8AC3E}">
        <p14:creationId xmlns:p14="http://schemas.microsoft.com/office/powerpoint/2010/main" val="205100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PERR form review.</a:t>
            </a:r>
            <a:r>
              <a:rPr lang="en-US" baseline="0" dirty="0"/>
              <a:t>  Once reviewed hit submit.</a:t>
            </a:r>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22</a:t>
            </a:fld>
            <a:endParaRPr lang="en-US" dirty="0"/>
          </a:p>
        </p:txBody>
      </p:sp>
    </p:spTree>
    <p:extLst>
      <p:ext uri="{BB962C8B-B14F-4D97-AF65-F5344CB8AC3E}">
        <p14:creationId xmlns:p14="http://schemas.microsoft.com/office/powerpoint/2010/main" val="13201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note of the Voucher#</a:t>
            </a:r>
            <a:r>
              <a:rPr lang="en-US" baseline="0" dirty="0"/>
              <a:t> or C#</a:t>
            </a:r>
            <a:endParaRPr lang="en-US" dirty="0"/>
          </a:p>
          <a:p>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23</a:t>
            </a:fld>
            <a:endParaRPr lang="en-US" dirty="0"/>
          </a:p>
        </p:txBody>
      </p:sp>
    </p:spTree>
    <p:extLst>
      <p:ext uri="{BB962C8B-B14F-4D97-AF65-F5344CB8AC3E}">
        <p14:creationId xmlns:p14="http://schemas.microsoft.com/office/powerpoint/2010/main" val="3605175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copy PERR must be signed by both Treasurer and Advisor.  Attached original,</a:t>
            </a:r>
            <a:r>
              <a:rPr lang="en-US" baseline="0" dirty="0"/>
              <a:t> itemized receipts.</a:t>
            </a:r>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24</a:t>
            </a:fld>
            <a:endParaRPr lang="en-US" dirty="0"/>
          </a:p>
        </p:txBody>
      </p:sp>
    </p:spTree>
    <p:extLst>
      <p:ext uri="{BB962C8B-B14F-4D97-AF65-F5344CB8AC3E}">
        <p14:creationId xmlns:p14="http://schemas.microsoft.com/office/powerpoint/2010/main" val="349862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Office of Student Involvement implementing a new contract process using DocuSign</a:t>
            </a:r>
          </a:p>
          <a:p>
            <a:pPr eaLnBrk="1" hangingPunct="1">
              <a:buFontTx/>
              <a:buNone/>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25</a:t>
            </a:fld>
            <a:endParaRPr lang="en-US" dirty="0"/>
          </a:p>
        </p:txBody>
      </p:sp>
    </p:spTree>
    <p:extLst>
      <p:ext uri="{BB962C8B-B14F-4D97-AF65-F5344CB8AC3E}">
        <p14:creationId xmlns:p14="http://schemas.microsoft.com/office/powerpoint/2010/main" val="157997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26</a:t>
            </a:fld>
            <a:endParaRPr lang="en-US" dirty="0"/>
          </a:p>
        </p:txBody>
      </p:sp>
    </p:spTree>
    <p:extLst>
      <p:ext uri="{BB962C8B-B14F-4D97-AF65-F5344CB8AC3E}">
        <p14:creationId xmlns:p14="http://schemas.microsoft.com/office/powerpoint/2010/main" val="3170878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Please use this option to pay all areas of Rutgers University. Should you have to pay a university area not listed please contact </a:t>
            </a:r>
            <a:r>
              <a:rPr lang="en-US" sz="1200" b="0" i="1" u="none" strike="noStrike" kern="1200" dirty="0">
                <a:solidFill>
                  <a:schemeClr val="tx1"/>
                </a:solidFill>
                <a:effectLst/>
                <a:latin typeface="+mn-lt"/>
                <a:ea typeface="+mn-ea"/>
                <a:cs typeface="+mn-cs"/>
                <a:hlinkClick r:id="rId3"/>
              </a:rPr>
              <a:t>the SABO office</a:t>
            </a:r>
            <a:r>
              <a:rPr lang="en-US" sz="1200" b="0" i="1" kern="1200" dirty="0">
                <a:solidFill>
                  <a:schemeClr val="tx1"/>
                </a:solidFill>
                <a:effectLst/>
                <a:latin typeface="+mn-lt"/>
                <a:ea typeface="+mn-ea"/>
                <a:cs typeface="+mn-cs"/>
              </a:rPr>
              <a:t>.</a:t>
            </a:r>
          </a:p>
          <a:p>
            <a:br>
              <a:rPr lang="en-US" dirty="0"/>
            </a:br>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27</a:t>
            </a:fld>
            <a:endParaRPr lang="en-US" dirty="0"/>
          </a:p>
        </p:txBody>
      </p:sp>
    </p:spTree>
    <p:extLst>
      <p:ext uri="{BB962C8B-B14F-4D97-AF65-F5344CB8AC3E}">
        <p14:creationId xmlns:p14="http://schemas.microsoft.com/office/powerpoint/2010/main" val="3564858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28</a:t>
            </a:fld>
            <a:endParaRPr lang="en-US" dirty="0"/>
          </a:p>
        </p:txBody>
      </p:sp>
    </p:spTree>
    <p:extLst>
      <p:ext uri="{BB962C8B-B14F-4D97-AF65-F5344CB8AC3E}">
        <p14:creationId xmlns:p14="http://schemas.microsoft.com/office/powerpoint/2010/main" val="1282436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We</a:t>
            </a:r>
            <a:r>
              <a:rPr lang="en-US" baseline="0" dirty="0"/>
              <a:t> do not pay on Quotes or Estimates.  Please ensure vendor has issued a final Invoice.</a:t>
            </a:r>
          </a:p>
          <a:p>
            <a:pPr eaLnBrk="1" hangingPunct="1">
              <a:spcBef>
                <a:spcPct val="0"/>
              </a:spcBef>
            </a:pPr>
            <a:endParaRPr 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Our</a:t>
            </a:r>
            <a:r>
              <a:rPr lang="en-US" baseline="0" dirty="0"/>
              <a:t> list of commonly Used Vendors does not mean that they are an approved vendor for you to use.  Example:  Krispy Pizza </a:t>
            </a:r>
            <a:endParaRPr lang="en-US" dirty="0"/>
          </a:p>
          <a:p>
            <a:pPr eaLnBrk="1" hangingPunct="1">
              <a:spcBef>
                <a:spcPct val="0"/>
              </a:spcBef>
            </a:pPr>
            <a:endParaRPr lang="en-US" dirty="0"/>
          </a:p>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29</a:t>
            </a:fld>
            <a:endParaRPr lang="en-US" dirty="0"/>
          </a:p>
        </p:txBody>
      </p:sp>
    </p:spTree>
    <p:extLst>
      <p:ext uri="{BB962C8B-B14F-4D97-AF65-F5344CB8AC3E}">
        <p14:creationId xmlns:p14="http://schemas.microsoft.com/office/powerpoint/2010/main" val="3996270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vendors, including Rutgers vendors, must be filled in completely.  Also on invoices you receive</a:t>
            </a:r>
            <a:r>
              <a:rPr lang="en-US" baseline="0" dirty="0"/>
              <a:t> from a vendor, an </a:t>
            </a:r>
            <a:r>
              <a:rPr lang="en-US" b="1" baseline="0" dirty="0"/>
              <a:t>invoice number must be indicated</a:t>
            </a:r>
            <a:r>
              <a:rPr lang="en-US" baseline="0" dirty="0"/>
              <a:t>.  Always put in the purpose of request.  Then the transaction description  which describes the expense.  And finally full description.  Make sure the Payee information matches information on the Invoice.</a:t>
            </a:r>
            <a:endParaRPr lang="en-US" dirty="0"/>
          </a:p>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30</a:t>
            </a:fld>
            <a:endParaRPr lang="en-US" dirty="0"/>
          </a:p>
        </p:txBody>
      </p:sp>
    </p:spTree>
    <p:extLst>
      <p:ext uri="{BB962C8B-B14F-4D97-AF65-F5344CB8AC3E}">
        <p14:creationId xmlns:p14="http://schemas.microsoft.com/office/powerpoint/2010/main" val="3989551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RU Vendor List; non-RU Vendor List</a:t>
            </a:r>
          </a:p>
          <a:p>
            <a:endParaRPr lang="en-US" baseline="0" dirty="0"/>
          </a:p>
          <a:p>
            <a:r>
              <a:rPr lang="en-US" baseline="0" dirty="0"/>
              <a:t>**when selecting RU vendor, please ensure the address matches your invoice.</a:t>
            </a:r>
          </a:p>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31</a:t>
            </a:fld>
            <a:endParaRPr lang="en-US" dirty="0"/>
          </a:p>
        </p:txBody>
      </p:sp>
    </p:spTree>
    <p:extLst>
      <p:ext uri="{BB962C8B-B14F-4D97-AF65-F5344CB8AC3E}">
        <p14:creationId xmlns:p14="http://schemas.microsoft.com/office/powerpoint/2010/main" val="24611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University</a:t>
            </a:r>
            <a:r>
              <a:rPr lang="en-US" sz="1200" b="0" i="0" kern="1200" baseline="0" dirty="0">
                <a:solidFill>
                  <a:schemeClr val="tx1"/>
                </a:solidFill>
                <a:effectLst/>
                <a:latin typeface="+mn-lt"/>
                <a:ea typeface="+mn-ea"/>
                <a:cs typeface="+mn-cs"/>
              </a:rPr>
              <a:t> Student Funds:  comprised of student fees, generated revenue, dues and allocated funds.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SABO’s core function is accounts payable</a:t>
            </a:r>
            <a:r>
              <a:rPr lang="en-US" sz="1200" b="0" i="0" kern="1200" baseline="0" dirty="0">
                <a:solidFill>
                  <a:schemeClr val="tx1"/>
                </a:solidFill>
                <a:effectLst/>
                <a:latin typeface="+mn-lt"/>
                <a:ea typeface="+mn-ea"/>
                <a:cs typeface="+mn-cs"/>
              </a:rPr>
              <a:t> (A/P) and student expense reimbursements.  Faculty and staff cannot be reimbursed from SABO student org account.</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do not do advising.  Instead, we partner with OSI Administrative Advisors (different from Faculty Advisor).  Your Advisor </a:t>
            </a:r>
            <a:r>
              <a:rPr lang="en-US" sz="1200" b="1" i="0" kern="1200" baseline="0" dirty="0">
                <a:solidFill>
                  <a:schemeClr val="tx1"/>
                </a:solidFill>
                <a:effectLst/>
                <a:latin typeface="+mn-lt"/>
                <a:ea typeface="+mn-ea"/>
                <a:cs typeface="+mn-cs"/>
              </a:rPr>
              <a:t>must</a:t>
            </a:r>
            <a:r>
              <a:rPr lang="en-US" sz="1200" b="0" i="0" kern="1200" baseline="0" dirty="0">
                <a:solidFill>
                  <a:schemeClr val="tx1"/>
                </a:solidFill>
                <a:effectLst/>
                <a:latin typeface="+mn-lt"/>
                <a:ea typeface="+mn-ea"/>
                <a:cs typeface="+mn-cs"/>
              </a:rPr>
              <a:t> be you first point of contact!</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goal of compliance is to help protect the University against risk associated with the use of these funds.  </a:t>
            </a:r>
            <a:r>
              <a:rPr lang="en-US" sz="1200" b="0" i="0" kern="1200" baseline="0" dirty="0">
                <a:solidFill>
                  <a:schemeClr val="tx1"/>
                </a:solidFill>
                <a:effectLst/>
                <a:latin typeface="+mn-lt"/>
                <a:ea typeface="+mn-ea"/>
                <a:cs typeface="+mn-cs"/>
              </a:rPr>
              <a:t>Avoiding Risk of Asset Misappropriation</a:t>
            </a:r>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3</a:t>
            </a:fld>
            <a:endParaRPr lang="en-US" dirty="0"/>
          </a:p>
        </p:txBody>
      </p:sp>
    </p:spTree>
    <p:extLst>
      <p:ext uri="{BB962C8B-B14F-4D97-AF65-F5344CB8AC3E}">
        <p14:creationId xmlns:p14="http://schemas.microsoft.com/office/powerpoint/2010/main" val="169564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dirty="0">
                <a:latin typeface="Arial" panose="020B0604020202020204" pitchFamily="34" charset="0"/>
              </a:rPr>
              <a:t>*in some instances,</a:t>
            </a:r>
            <a:r>
              <a:rPr lang="en-US" altLang="en-US" baseline="0" dirty="0">
                <a:latin typeface="Arial" panose="020B0604020202020204" pitchFamily="34" charset="0"/>
              </a:rPr>
              <a:t> we may request a W-9.  There may be multiple charitable organizations with the same name on the IRS website.  </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32</a:t>
            </a:fld>
            <a:endParaRPr lang="en-US" dirty="0"/>
          </a:p>
        </p:txBody>
      </p:sp>
    </p:spTree>
    <p:extLst>
      <p:ext uri="{BB962C8B-B14F-4D97-AF65-F5344CB8AC3E}">
        <p14:creationId xmlns:p14="http://schemas.microsoft.com/office/powerpoint/2010/main" val="420948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33</a:t>
            </a:fld>
            <a:endParaRPr lang="en-US" dirty="0"/>
          </a:p>
        </p:txBody>
      </p:sp>
    </p:spTree>
    <p:extLst>
      <p:ext uri="{BB962C8B-B14F-4D97-AF65-F5344CB8AC3E}">
        <p14:creationId xmlns:p14="http://schemas.microsoft.com/office/powerpoint/2010/main" val="762201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dirty="0">
                <a:latin typeface="Arial" panose="020B0604020202020204" pitchFamily="34" charset="0"/>
              </a:rPr>
              <a:t>You cannot transfer funds from O/H, Programs, Special Allocation to Misc. G/R but can do so the other way around.</a:t>
            </a:r>
          </a:p>
          <a:p>
            <a:pPr eaLnBrk="1" hangingPunct="1">
              <a:buFontTx/>
              <a:buNone/>
            </a:pPr>
            <a:endParaRPr lang="en-US" altLang="en-US" dirty="0">
              <a:latin typeface="Arial" panose="020B0604020202020204" pitchFamily="34" charset="0"/>
            </a:endParaRPr>
          </a:p>
          <a:p>
            <a:pPr eaLnBrk="1" hangingPunct="1">
              <a:buFontTx/>
              <a:buNone/>
            </a:pPr>
            <a:r>
              <a:rPr lang="en-US" altLang="en-US" dirty="0">
                <a:latin typeface="Arial" panose="020B0604020202020204" pitchFamily="34" charset="0"/>
              </a:rPr>
              <a:t>Co-sponsorship Agreement –</a:t>
            </a:r>
            <a:r>
              <a:rPr lang="en-US" altLang="en-US" baseline="0" dirty="0">
                <a:latin typeface="Arial" panose="020B0604020202020204" pitchFamily="34" charset="0"/>
              </a:rPr>
              <a:t> can be found on getINVOLVED.</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34</a:t>
            </a:fld>
            <a:endParaRPr lang="en-US" dirty="0"/>
          </a:p>
        </p:txBody>
      </p:sp>
    </p:spTree>
    <p:extLst>
      <p:ext uri="{BB962C8B-B14F-4D97-AF65-F5344CB8AC3E}">
        <p14:creationId xmlns:p14="http://schemas.microsoft.com/office/powerpoint/2010/main" val="1435212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35</a:t>
            </a:fld>
            <a:endParaRPr lang="en-US" dirty="0"/>
          </a:p>
        </p:txBody>
      </p:sp>
    </p:spTree>
    <p:extLst>
      <p:ext uri="{BB962C8B-B14F-4D97-AF65-F5344CB8AC3E}">
        <p14:creationId xmlns:p14="http://schemas.microsoft.com/office/powerpoint/2010/main" val="3177928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36</a:t>
            </a:fld>
            <a:endParaRPr lang="en-US" dirty="0"/>
          </a:p>
        </p:txBody>
      </p:sp>
    </p:spTree>
    <p:extLst>
      <p:ext uri="{BB962C8B-B14F-4D97-AF65-F5344CB8AC3E}">
        <p14:creationId xmlns:p14="http://schemas.microsoft.com/office/powerpoint/2010/main" val="3909948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that Pending/Submitted to SABO for Approval/Approved check request status  - transaction amounts have not been subtracted from account balance.  </a:t>
            </a:r>
          </a:p>
        </p:txBody>
      </p:sp>
      <p:sp>
        <p:nvSpPr>
          <p:cNvPr id="4" name="Slide Number Placeholder 3"/>
          <p:cNvSpPr>
            <a:spLocks noGrp="1"/>
          </p:cNvSpPr>
          <p:nvPr>
            <p:ph type="sldNum" sz="quarter" idx="10"/>
          </p:nvPr>
        </p:nvSpPr>
        <p:spPr/>
        <p:txBody>
          <a:bodyPr/>
          <a:lstStyle/>
          <a:p>
            <a:fld id="{473D0F57-413E-674F-8397-4ACAFEAB9408}" type="slidenum">
              <a:rPr lang="en-US" smtClean="0"/>
              <a:t>37</a:t>
            </a:fld>
            <a:endParaRPr lang="en-US" dirty="0"/>
          </a:p>
        </p:txBody>
      </p:sp>
    </p:spTree>
    <p:extLst>
      <p:ext uri="{BB962C8B-B14F-4D97-AF65-F5344CB8AC3E}">
        <p14:creationId xmlns:p14="http://schemas.microsoft.com/office/powerpoint/2010/main" val="1106409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Donation receipts</a:t>
            </a:r>
            <a:r>
              <a:rPr lang="en-US" baseline="0" dirty="0"/>
              <a:t> must flow through the RU Foundation.  It will ultimately get deposited to your SABO account.</a:t>
            </a:r>
            <a:endParaRPr lang="en-US" dirty="0"/>
          </a:p>
          <a:p>
            <a:endParaRPr lang="en-US" baseline="0" dirty="0"/>
          </a:p>
          <a:p>
            <a:r>
              <a:rPr lang="en-US" baseline="0" dirty="0"/>
              <a:t>Deposits made at the Student Centers (CAC, Busch, Livi).</a:t>
            </a:r>
          </a:p>
        </p:txBody>
      </p:sp>
      <p:sp>
        <p:nvSpPr>
          <p:cNvPr id="4" name="Slide Number Placeholder 3"/>
          <p:cNvSpPr>
            <a:spLocks noGrp="1"/>
          </p:cNvSpPr>
          <p:nvPr>
            <p:ph type="sldNum" sz="quarter" idx="10"/>
          </p:nvPr>
        </p:nvSpPr>
        <p:spPr/>
        <p:txBody>
          <a:bodyPr/>
          <a:lstStyle/>
          <a:p>
            <a:fld id="{473D0F57-413E-674F-8397-4ACAFEAB9408}" type="slidenum">
              <a:rPr lang="en-US" smtClean="0"/>
              <a:t>38</a:t>
            </a:fld>
            <a:endParaRPr lang="en-US" dirty="0"/>
          </a:p>
        </p:txBody>
      </p:sp>
    </p:spTree>
    <p:extLst>
      <p:ext uri="{BB962C8B-B14F-4D97-AF65-F5344CB8AC3E}">
        <p14:creationId xmlns:p14="http://schemas.microsoft.com/office/powerpoint/2010/main" val="3293613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39</a:t>
            </a:fld>
            <a:endParaRPr lang="en-US" dirty="0"/>
          </a:p>
        </p:txBody>
      </p:sp>
    </p:spTree>
    <p:extLst>
      <p:ext uri="{BB962C8B-B14F-4D97-AF65-F5344CB8AC3E}">
        <p14:creationId xmlns:p14="http://schemas.microsoft.com/office/powerpoint/2010/main" val="271569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Review</a:t>
            </a:r>
            <a:r>
              <a:rPr lang="en-US" baseline="0" dirty="0"/>
              <a:t> for COMPLETENESS:  </a:t>
            </a:r>
            <a:r>
              <a:rPr lang="en-US" dirty="0"/>
              <a:t>Make</a:t>
            </a:r>
            <a:r>
              <a:rPr lang="en-US" baseline="0" dirty="0"/>
              <a:t> sure all your revenues (income) and expenses are reflected in your account.  If missing, follow up!</a:t>
            </a:r>
          </a:p>
          <a:p>
            <a:pPr eaLnBrk="1" hangingPunct="1">
              <a:spcBef>
                <a:spcPct val="0"/>
              </a:spcBef>
            </a:pPr>
            <a:endParaRPr lang="en-US" baseline="0" dirty="0"/>
          </a:p>
          <a:p>
            <a:pPr eaLnBrk="1" hangingPunct="1">
              <a:spcBef>
                <a:spcPct val="0"/>
              </a:spcBef>
            </a:pPr>
            <a:r>
              <a:rPr lang="en-US" baseline="0" dirty="0"/>
              <a:t>Review for ACCURACY:  Do you have pending transactions that have not been approved?  Are you accounting for these expense amounts?</a:t>
            </a:r>
          </a:p>
          <a:p>
            <a:pPr eaLnBrk="1" hangingPunct="1">
              <a:spcBef>
                <a:spcPct val="0"/>
              </a:spcBef>
            </a:pPr>
            <a:endParaRPr lang="en-US" baseline="0" dirty="0"/>
          </a:p>
          <a:p>
            <a:pPr marL="457200" indent="-457200" algn="l">
              <a:buFont typeface="Wingdings" panose="05000000000000000000" pitchFamily="2" charset="2"/>
              <a:buChar char="Ø"/>
            </a:pPr>
            <a:r>
              <a:rPr lang="en-US" sz="2800" dirty="0"/>
              <a:t>Deposits made at Student Centers</a:t>
            </a:r>
          </a:p>
          <a:p>
            <a:pPr marL="914400" lvl="1" indent="-457200" algn="l">
              <a:buFont typeface="Wingdings" panose="05000000000000000000" pitchFamily="2" charset="2"/>
              <a:buChar char="Ø"/>
            </a:pPr>
            <a:r>
              <a:rPr lang="en-US" sz="2400" dirty="0"/>
              <a:t>Keep your receipt</a:t>
            </a:r>
          </a:p>
          <a:p>
            <a:pPr marL="914400" lvl="1" indent="-457200" algn="l">
              <a:buFont typeface="Wingdings" panose="05000000000000000000" pitchFamily="2" charset="2"/>
              <a:buChar char="Ø"/>
            </a:pPr>
            <a:r>
              <a:rPr lang="en-US" sz="2400" dirty="0"/>
              <a:t>Follow up timely</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40</a:t>
            </a:fld>
            <a:endParaRPr lang="en-US" dirty="0"/>
          </a:p>
        </p:txBody>
      </p:sp>
    </p:spTree>
    <p:extLst>
      <p:ext uri="{BB962C8B-B14F-4D97-AF65-F5344CB8AC3E}">
        <p14:creationId xmlns:p14="http://schemas.microsoft.com/office/powerpoint/2010/main" val="900061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p:txBody>
      </p:sp>
      <p:sp>
        <p:nvSpPr>
          <p:cNvPr id="4" name="Slide Number Placeholder 3"/>
          <p:cNvSpPr>
            <a:spLocks noGrp="1"/>
          </p:cNvSpPr>
          <p:nvPr>
            <p:ph type="sldNum" sz="quarter" idx="10"/>
          </p:nvPr>
        </p:nvSpPr>
        <p:spPr/>
        <p:txBody>
          <a:bodyPr/>
          <a:lstStyle/>
          <a:p>
            <a:fld id="{473D0F57-413E-674F-8397-4ACAFEAB9408}" type="slidenum">
              <a:rPr lang="en-US" smtClean="0"/>
              <a:t>41</a:t>
            </a:fld>
            <a:endParaRPr lang="en-US" dirty="0"/>
          </a:p>
        </p:txBody>
      </p:sp>
    </p:spTree>
    <p:extLst>
      <p:ext uri="{BB962C8B-B14F-4D97-AF65-F5344CB8AC3E}">
        <p14:creationId xmlns:p14="http://schemas.microsoft.com/office/powerpoint/2010/main" val="276287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a:t>
            </a:r>
            <a:r>
              <a:rPr lang="en-US" baseline="0" dirty="0"/>
              <a:t> Invoices:  Dining/Catering, Facilities, Meeting Space and Reservations</a:t>
            </a:r>
          </a:p>
          <a:p>
            <a:endParaRPr lang="en-US" baseline="0" dirty="0"/>
          </a:p>
          <a:p>
            <a:r>
              <a:rPr lang="en-US" baseline="0" dirty="0"/>
              <a:t>FWS: will be at the window / answering phones</a:t>
            </a:r>
          </a:p>
          <a:p>
            <a:endParaRPr lang="en-US" baseline="0" dirty="0"/>
          </a:p>
          <a:p>
            <a:r>
              <a:rPr lang="en-US" baseline="0" dirty="0"/>
              <a:t>SABO Email (sabo@echo.rutgers.edu) is monitored by professional staff during normal working hours (no nights/no weekends). </a:t>
            </a:r>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4</a:t>
            </a:fld>
            <a:endParaRPr lang="en-US" dirty="0"/>
          </a:p>
        </p:txBody>
      </p:sp>
    </p:spTree>
    <p:extLst>
      <p:ext uri="{BB962C8B-B14F-4D97-AF65-F5344CB8AC3E}">
        <p14:creationId xmlns:p14="http://schemas.microsoft.com/office/powerpoint/2010/main" val="278981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42</a:t>
            </a:fld>
            <a:endParaRPr lang="en-US" dirty="0"/>
          </a:p>
        </p:txBody>
      </p:sp>
    </p:spTree>
    <p:extLst>
      <p:ext uri="{BB962C8B-B14F-4D97-AF65-F5344CB8AC3E}">
        <p14:creationId xmlns:p14="http://schemas.microsoft.com/office/powerpoint/2010/main" val="296221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dirty="0">
                <a:latin typeface="Arial" panose="020B0604020202020204" pitchFamily="34" charset="0"/>
              </a:rPr>
              <a:t>Getting</a:t>
            </a:r>
            <a:r>
              <a:rPr lang="en-US" altLang="en-US" baseline="0" dirty="0">
                <a:latin typeface="Arial" panose="020B0604020202020204" pitchFamily="34" charset="0"/>
              </a:rPr>
              <a:t> Started -&gt; Quick Start Guide on swag.rutgers.edu</a:t>
            </a:r>
          </a:p>
          <a:p>
            <a:pPr eaLnBrk="1" hangingPunct="1">
              <a:buFontTx/>
              <a:buNone/>
            </a:pPr>
            <a:endParaRPr lang="en-US" altLang="en-US" baseline="0" dirty="0">
              <a:latin typeface="Arial" panose="020B0604020202020204" pitchFamily="34" charset="0"/>
            </a:endParaRPr>
          </a:p>
          <a:p>
            <a:pPr eaLnBrk="1" hangingPunct="1">
              <a:buFontTx/>
              <a:buNone/>
            </a:pPr>
            <a:r>
              <a:rPr lang="en-US" altLang="en-US" baseline="0" dirty="0">
                <a:latin typeface="Arial" panose="020B0604020202020204" pitchFamily="34" charset="0"/>
              </a:rPr>
              <a:t>Can’t modify RU marking</a:t>
            </a:r>
          </a:p>
          <a:p>
            <a:pPr eaLnBrk="1" hangingPunct="1">
              <a:buFontTx/>
              <a:buNone/>
            </a:pPr>
            <a:endParaRPr lang="en-US" altLang="en-US" baseline="0" dirty="0">
              <a:latin typeface="Arial" panose="020B0604020202020204" pitchFamily="34" charset="0"/>
            </a:endParaRPr>
          </a:p>
          <a:p>
            <a:pPr eaLnBrk="1" hangingPunct="1">
              <a:buFontTx/>
              <a:buNone/>
            </a:pPr>
            <a:r>
              <a:rPr lang="en-US" altLang="en-US" baseline="0" dirty="0">
                <a:latin typeface="Arial" panose="020B0604020202020204" pitchFamily="34" charset="0"/>
              </a:rPr>
              <a:t>Must use full org name</a:t>
            </a:r>
          </a:p>
          <a:p>
            <a:pPr eaLnBrk="1" hangingPunct="1">
              <a:buFontTx/>
              <a:buNone/>
            </a:pPr>
            <a:endParaRPr lang="en-US" altLang="en-US" baseline="0" dirty="0">
              <a:latin typeface="Arial" panose="020B0604020202020204" pitchFamily="34" charset="0"/>
            </a:endParaRPr>
          </a:p>
          <a:p>
            <a:pPr eaLnBrk="1" hangingPunct="1">
              <a:buFontTx/>
              <a:buNone/>
            </a:pPr>
            <a:r>
              <a:rPr lang="en-US" altLang="en-US" baseline="0" dirty="0">
                <a:latin typeface="Arial" panose="020B0604020202020204" pitchFamily="34" charset="0"/>
              </a:rPr>
              <a:t>Need to be clear on “firm date”.</a:t>
            </a:r>
          </a:p>
          <a:p>
            <a:pPr eaLnBrk="1" hangingPunct="1">
              <a:buFontTx/>
              <a:buNone/>
            </a:pPr>
            <a:endParaRPr lang="en-US" altLang="en-US" baseline="0" dirty="0">
              <a:latin typeface="Arial" panose="020B0604020202020204" pitchFamily="34" charset="0"/>
            </a:endParaRPr>
          </a:p>
          <a:p>
            <a:pPr eaLnBrk="1" hangingPunct="1">
              <a:buFontTx/>
              <a:buNone/>
            </a:pPr>
            <a:r>
              <a:rPr lang="en-US" altLang="en-US" baseline="0" dirty="0">
                <a:latin typeface="Arial" panose="020B0604020202020204" pitchFamily="34" charset="0"/>
              </a:rPr>
              <a:t>If ordering custom stoles – start the process in March in time for graduation.</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43</a:t>
            </a:fld>
            <a:endParaRPr lang="en-US" dirty="0"/>
          </a:p>
        </p:txBody>
      </p:sp>
    </p:spTree>
    <p:extLst>
      <p:ext uri="{BB962C8B-B14F-4D97-AF65-F5344CB8AC3E}">
        <p14:creationId xmlns:p14="http://schemas.microsoft.com/office/powerpoint/2010/main" val="1988744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44</a:t>
            </a:fld>
            <a:endParaRPr lang="en-US" dirty="0"/>
          </a:p>
        </p:txBody>
      </p:sp>
    </p:spTree>
    <p:extLst>
      <p:ext uri="{BB962C8B-B14F-4D97-AF65-F5344CB8AC3E}">
        <p14:creationId xmlns:p14="http://schemas.microsoft.com/office/powerpoint/2010/main" val="2419763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sz="1200" dirty="0"/>
              <a:t>*unless there is a business justification</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45</a:t>
            </a:fld>
            <a:endParaRPr lang="en-US" dirty="0"/>
          </a:p>
        </p:txBody>
      </p:sp>
    </p:spTree>
    <p:extLst>
      <p:ext uri="{BB962C8B-B14F-4D97-AF65-F5344CB8AC3E}">
        <p14:creationId xmlns:p14="http://schemas.microsoft.com/office/powerpoint/2010/main" val="1166148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sz="1200" kern="1200" dirty="0">
                <a:solidFill>
                  <a:schemeClr val="tx1"/>
                </a:solidFill>
                <a:effectLst/>
                <a:latin typeface="+mn-lt"/>
                <a:ea typeface="+mn-ea"/>
                <a:cs typeface="+mn-cs"/>
              </a:rPr>
              <a:t>*mileage or gas receipt, cannot be both</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46</a:t>
            </a:fld>
            <a:endParaRPr lang="en-US" dirty="0"/>
          </a:p>
        </p:txBody>
      </p:sp>
    </p:spTree>
    <p:extLst>
      <p:ext uri="{BB962C8B-B14F-4D97-AF65-F5344CB8AC3E}">
        <p14:creationId xmlns:p14="http://schemas.microsoft.com/office/powerpoint/2010/main" val="820338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dirty="0">
                <a:latin typeface="Arial" panose="020B0604020202020204" pitchFamily="34" charset="0"/>
              </a:rPr>
              <a:t>Unreasonably expensive meals will</a:t>
            </a:r>
            <a:r>
              <a:rPr lang="en-US" altLang="en-US" baseline="0" dirty="0">
                <a:latin typeface="Arial" panose="020B0604020202020204" pitchFamily="34" charset="0"/>
              </a:rPr>
              <a:t> be capped</a:t>
            </a:r>
            <a:r>
              <a:rPr lang="en-US" altLang="en-US" dirty="0">
                <a:latin typeface="Arial" panose="020B0604020202020204" pitchFamily="34" charset="0"/>
              </a:rPr>
              <a:t>. Gratuity for sit-down meals is limited to no more than 20% of meal total.  </a:t>
            </a:r>
          </a:p>
          <a:p>
            <a:pPr eaLnBrk="1" hangingPunct="1">
              <a:buFontTx/>
              <a:buNone/>
            </a:pPr>
            <a:endParaRPr lang="en-US" altLang="en-US" dirty="0">
              <a:latin typeface="Arial" panose="020B0604020202020204" pitchFamily="34" charset="0"/>
            </a:endParaRPr>
          </a:p>
          <a:p>
            <a:pPr eaLnBrk="1" hangingPunct="1">
              <a:buFontTx/>
              <a:buNone/>
            </a:pPr>
            <a:r>
              <a:rPr lang="en-US" altLang="en-US" baseline="0" dirty="0">
                <a:latin typeface="Arial" panose="020B0604020202020204" pitchFamily="34" charset="0"/>
              </a:rPr>
              <a:t>Advisor may change reimbursement amounts if request exceeds per day meal limit.</a:t>
            </a:r>
          </a:p>
          <a:p>
            <a:pPr eaLnBrk="1" hangingPunct="1">
              <a:buFontTx/>
              <a:buNone/>
            </a:pPr>
            <a:endParaRPr lang="en-US" altLang="en-US" baseline="0" dirty="0">
              <a:latin typeface="Arial" panose="020B0604020202020204" pitchFamily="34" charset="0"/>
            </a:endParaRPr>
          </a:p>
          <a:p>
            <a:pPr eaLnBrk="1" hangingPunct="1">
              <a:buFontTx/>
              <a:buNone/>
            </a:pPr>
            <a:r>
              <a:rPr lang="en-US" altLang="en-US" baseline="0" dirty="0">
                <a:latin typeface="Arial" panose="020B0604020202020204" pitchFamily="34" charset="0"/>
              </a:rPr>
              <a:t>For now, these are the reimbursement limits.  </a:t>
            </a:r>
          </a:p>
          <a:p>
            <a:pPr eaLnBrk="1" hangingPunct="1">
              <a:buFontTx/>
              <a:buNone/>
            </a:pPr>
            <a:endParaRPr lang="en-US" altLang="en-US" baseline="0" dirty="0">
              <a:latin typeface="Arial" panose="020B0604020202020204" pitchFamily="34" charset="0"/>
            </a:endParaRPr>
          </a:p>
          <a:p>
            <a:pPr eaLnBrk="1" hangingPunct="1">
              <a:buFontTx/>
              <a:buNone/>
            </a:pPr>
            <a:r>
              <a:rPr lang="en-US" altLang="en-US" baseline="0" dirty="0">
                <a:latin typeface="Arial" panose="020B0604020202020204" pitchFamily="34" charset="0"/>
              </a:rPr>
              <a:t>*not the signature page of the receipt.  Detail required.</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47</a:t>
            </a:fld>
            <a:endParaRPr lang="en-US" dirty="0"/>
          </a:p>
        </p:txBody>
      </p:sp>
    </p:spTree>
    <p:extLst>
      <p:ext uri="{BB962C8B-B14F-4D97-AF65-F5344CB8AC3E}">
        <p14:creationId xmlns:p14="http://schemas.microsoft.com/office/powerpoint/2010/main" val="3378745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dirty="0">
                <a:latin typeface="Arial" panose="020B0604020202020204" pitchFamily="34" charset="0"/>
              </a:rPr>
              <a:t>In-kind</a:t>
            </a:r>
            <a:r>
              <a:rPr lang="en-US" altLang="en-US" baseline="0" dirty="0">
                <a:latin typeface="Arial" panose="020B0604020202020204" pitchFamily="34" charset="0"/>
              </a:rPr>
              <a:t> (gift basket), if worth $60 or more, need prize form</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48</a:t>
            </a:fld>
            <a:endParaRPr lang="en-US" dirty="0"/>
          </a:p>
        </p:txBody>
      </p:sp>
    </p:spTree>
    <p:extLst>
      <p:ext uri="{BB962C8B-B14F-4D97-AF65-F5344CB8AC3E}">
        <p14:creationId xmlns:p14="http://schemas.microsoft.com/office/powerpoint/2010/main" val="3526852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Gerlanda’s,</a:t>
            </a:r>
            <a:r>
              <a:rPr lang="en-US" baseline="0" dirty="0"/>
              <a:t> Szechuan Ichiban – PAY BY INVOICE, NOT OUT-OF-POCKET - you need to let them know that you are a student organization (provide account name and number).  They will send you an invoice.  You will need to create a check request and submit invoice to SABO with the C# written on it.</a:t>
            </a:r>
          </a:p>
          <a:p>
            <a:endParaRPr lang="en-US" baseline="0" dirty="0"/>
          </a:p>
          <a:p>
            <a:r>
              <a:rPr lang="en-US" baseline="0" dirty="0"/>
              <a:t>Specialty Catering for ethnic food vendors – OSI has a list updated monthly and distributed by Susan Romano, Associate Director.  Check with your Administrative Advisor before ordering.</a:t>
            </a:r>
            <a:endParaRPr lang="en-US" dirty="0"/>
          </a:p>
          <a:p>
            <a:pPr eaLnBrk="1" hangingPunct="1">
              <a:buFontTx/>
              <a:buNone/>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49</a:t>
            </a:fld>
            <a:endParaRPr lang="en-US" dirty="0"/>
          </a:p>
        </p:txBody>
      </p:sp>
    </p:spTree>
    <p:extLst>
      <p:ext uri="{BB962C8B-B14F-4D97-AF65-F5344CB8AC3E}">
        <p14:creationId xmlns:p14="http://schemas.microsoft.com/office/powerpoint/2010/main" val="34690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50</a:t>
            </a:fld>
            <a:endParaRPr lang="en-US" dirty="0"/>
          </a:p>
        </p:txBody>
      </p:sp>
    </p:spTree>
    <p:extLst>
      <p:ext uri="{BB962C8B-B14F-4D97-AF65-F5344CB8AC3E}">
        <p14:creationId xmlns:p14="http://schemas.microsoft.com/office/powerpoint/2010/main" val="2212580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51</a:t>
            </a:fld>
            <a:endParaRPr lang="en-US" dirty="0"/>
          </a:p>
        </p:txBody>
      </p:sp>
    </p:spTree>
    <p:extLst>
      <p:ext uri="{BB962C8B-B14F-4D97-AF65-F5344CB8AC3E}">
        <p14:creationId xmlns:p14="http://schemas.microsoft.com/office/powerpoint/2010/main" val="251974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Email us after 5pm</a:t>
            </a:r>
            <a:r>
              <a:rPr lang="en-US" baseline="0" dirty="0"/>
              <a:t> or</a:t>
            </a:r>
            <a:r>
              <a:rPr lang="en-US" dirty="0"/>
              <a:t> on the</a:t>
            </a:r>
            <a:r>
              <a:rPr lang="en-US" baseline="0" dirty="0"/>
              <a:t> weekend, we will not respond until the next business day.</a:t>
            </a:r>
            <a:endParaRPr lang="en-US" dirty="0"/>
          </a:p>
          <a:p>
            <a:endParaRPr lang="en-US" dirty="0"/>
          </a:p>
        </p:txBody>
      </p:sp>
      <p:sp>
        <p:nvSpPr>
          <p:cNvPr id="4" name="Slide Number Placeholder 3"/>
          <p:cNvSpPr>
            <a:spLocks noGrp="1"/>
          </p:cNvSpPr>
          <p:nvPr>
            <p:ph type="sldNum" sz="quarter" idx="10"/>
          </p:nvPr>
        </p:nvSpPr>
        <p:spPr/>
        <p:txBody>
          <a:bodyPr/>
          <a:lstStyle/>
          <a:p>
            <a:fld id="{473D0F57-413E-674F-8397-4ACAFEAB9408}" type="slidenum">
              <a:rPr lang="en-US" smtClean="0"/>
              <a:t>7</a:t>
            </a:fld>
            <a:endParaRPr lang="en-US" dirty="0"/>
          </a:p>
        </p:txBody>
      </p:sp>
    </p:spTree>
    <p:extLst>
      <p:ext uri="{BB962C8B-B14F-4D97-AF65-F5344CB8AC3E}">
        <p14:creationId xmlns:p14="http://schemas.microsoft.com/office/powerpoint/2010/main" val="222375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dirty="0">
                <a:latin typeface="Arial" panose="020B0604020202020204" pitchFamily="34" charset="0"/>
              </a:rPr>
              <a:t>Communication with your Advisor is KEY</a:t>
            </a:r>
          </a:p>
        </p:txBody>
      </p:sp>
      <p:sp>
        <p:nvSpPr>
          <p:cNvPr id="4" name="Slide Number Placeholder 3"/>
          <p:cNvSpPr>
            <a:spLocks noGrp="1"/>
          </p:cNvSpPr>
          <p:nvPr>
            <p:ph type="sldNum" sz="quarter" idx="10"/>
          </p:nvPr>
        </p:nvSpPr>
        <p:spPr/>
        <p:txBody>
          <a:bodyPr/>
          <a:lstStyle/>
          <a:p>
            <a:fld id="{473D0F57-413E-674F-8397-4ACAFEAB9408}" type="slidenum">
              <a:rPr lang="en-US" smtClean="0"/>
              <a:t>52</a:t>
            </a:fld>
            <a:endParaRPr lang="en-US" dirty="0"/>
          </a:p>
        </p:txBody>
      </p:sp>
    </p:spTree>
    <p:extLst>
      <p:ext uri="{BB962C8B-B14F-4D97-AF65-F5344CB8AC3E}">
        <p14:creationId xmlns:p14="http://schemas.microsoft.com/office/powerpoint/2010/main" val="3437958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53</a:t>
            </a:fld>
            <a:endParaRPr lang="en-US" dirty="0"/>
          </a:p>
        </p:txBody>
      </p:sp>
    </p:spTree>
    <p:extLst>
      <p:ext uri="{BB962C8B-B14F-4D97-AF65-F5344CB8AC3E}">
        <p14:creationId xmlns:p14="http://schemas.microsoft.com/office/powerpoint/2010/main" val="3653299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review of the Treasurer’s Key, PowerPoint on Treasurer Refresher Training, Tip Sheets, you are required to take the mandatory quiz.  You will be given (3) tries and must score 80% or higher to pass.  25 questions (need 20 correct answers to pass).</a:t>
            </a:r>
          </a:p>
          <a:p>
            <a:endParaRPr lang="en-US" baseline="0" dirty="0"/>
          </a:p>
          <a:p>
            <a:r>
              <a:rPr lang="en-US" baseline="0" dirty="0"/>
              <a:t>Returning Treasurers who have taken the quiz in the past must re-take the quiz.</a:t>
            </a:r>
          </a:p>
        </p:txBody>
      </p:sp>
      <p:sp>
        <p:nvSpPr>
          <p:cNvPr id="4" name="Slide Number Placeholder 3"/>
          <p:cNvSpPr>
            <a:spLocks noGrp="1"/>
          </p:cNvSpPr>
          <p:nvPr>
            <p:ph type="sldNum" sz="quarter" idx="10"/>
          </p:nvPr>
        </p:nvSpPr>
        <p:spPr/>
        <p:txBody>
          <a:bodyPr/>
          <a:lstStyle/>
          <a:p>
            <a:fld id="{473D0F57-413E-674F-8397-4ACAFEAB9408}" type="slidenum">
              <a:rPr lang="en-US" smtClean="0"/>
              <a:t>54</a:t>
            </a:fld>
            <a:endParaRPr lang="en-US" dirty="0"/>
          </a:p>
        </p:txBody>
      </p:sp>
    </p:spTree>
    <p:extLst>
      <p:ext uri="{BB962C8B-B14F-4D97-AF65-F5344CB8AC3E}">
        <p14:creationId xmlns:p14="http://schemas.microsoft.com/office/powerpoint/2010/main" val="3065750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55</a:t>
            </a:fld>
            <a:endParaRPr lang="en-US" dirty="0"/>
          </a:p>
        </p:txBody>
      </p:sp>
    </p:spTree>
    <p:extLst>
      <p:ext uri="{BB962C8B-B14F-4D97-AF65-F5344CB8AC3E}">
        <p14:creationId xmlns:p14="http://schemas.microsoft.com/office/powerpoint/2010/main" val="505714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review of the Treasurer’s Key</a:t>
            </a:r>
            <a:r>
              <a:rPr lang="en-US" sz="1200" b="0" i="0" kern="1200" baseline="0" dirty="0">
                <a:solidFill>
                  <a:schemeClr val="tx1"/>
                </a:solidFill>
                <a:effectLst/>
                <a:latin typeface="+mn-lt"/>
                <a:ea typeface="+mn-ea"/>
                <a:cs typeface="+mn-cs"/>
              </a:rPr>
              <a:t> Handbook, Treasurer</a:t>
            </a:r>
            <a:r>
              <a:rPr lang="en-US" sz="1200" b="0" i="0" kern="1200" dirty="0">
                <a:solidFill>
                  <a:schemeClr val="tx1"/>
                </a:solidFill>
                <a:effectLst/>
                <a:latin typeface="+mn-lt"/>
                <a:ea typeface="+mn-ea"/>
                <a:cs typeface="+mn-cs"/>
              </a:rPr>
              <a:t> Training PowerPoint and Tip Sheets please take the mandatory quiz. You will be given three (3) tries and must have a score of 80 or higher to pass, which is equivalent to a score of 20 points out of 25.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Returning</a:t>
            </a:r>
            <a:r>
              <a:rPr lang="en-US" sz="1200" b="0" i="0" kern="1200" baseline="0" dirty="0">
                <a:solidFill>
                  <a:schemeClr val="tx1"/>
                </a:solidFill>
                <a:effectLst/>
                <a:latin typeface="+mn-lt"/>
                <a:ea typeface="+mn-ea"/>
                <a:cs typeface="+mn-cs"/>
              </a:rPr>
              <a:t> Treasurers who have taken the quiz in the past must re-take the quiz every year.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Due date:  Friday,</a:t>
            </a:r>
            <a:r>
              <a:rPr lang="en-US" sz="1200" b="0" i="0" kern="1200" baseline="0" dirty="0">
                <a:solidFill>
                  <a:schemeClr val="tx1"/>
                </a:solidFill>
                <a:effectLst/>
                <a:latin typeface="+mn-lt"/>
                <a:ea typeface="+mn-ea"/>
                <a:cs typeface="+mn-cs"/>
              </a:rPr>
              <a:t> September 6, 2024 at 11:59PM</a:t>
            </a:r>
          </a:p>
          <a:p>
            <a:endParaRPr lang="en-US" sz="1200" b="0" i="0" kern="1200" baseline="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56</a:t>
            </a:fld>
            <a:endParaRPr lang="en-US" dirty="0"/>
          </a:p>
        </p:txBody>
      </p:sp>
    </p:spTree>
    <p:extLst>
      <p:ext uri="{BB962C8B-B14F-4D97-AF65-F5344CB8AC3E}">
        <p14:creationId xmlns:p14="http://schemas.microsoft.com/office/powerpoint/2010/main" val="150866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57</a:t>
            </a:fld>
            <a:endParaRPr lang="en-US" dirty="0"/>
          </a:p>
        </p:txBody>
      </p:sp>
    </p:spTree>
    <p:extLst>
      <p:ext uri="{BB962C8B-B14F-4D97-AF65-F5344CB8AC3E}">
        <p14:creationId xmlns:p14="http://schemas.microsoft.com/office/powerpoint/2010/main" val="2894314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58</a:t>
            </a:fld>
            <a:endParaRPr lang="en-US" dirty="0"/>
          </a:p>
        </p:txBody>
      </p:sp>
    </p:spTree>
    <p:extLst>
      <p:ext uri="{BB962C8B-B14F-4D97-AF65-F5344CB8AC3E}">
        <p14:creationId xmlns:p14="http://schemas.microsoft.com/office/powerpoint/2010/main" val="213747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baseline="0" dirty="0"/>
              <a:t>At this time, all new registered Treasurers and Presidents (Read Only) for 2024-2025 should have access to the SABO System Ledger On-line.</a:t>
            </a:r>
            <a:r>
              <a:rPr lang="en-US" b="0" baseline="0" dirty="0"/>
              <a:t>  New and returning Treasurers (RUSA, RBGA, SEBS funded orgs only).</a:t>
            </a:r>
          </a:p>
          <a:p>
            <a:pPr marL="0" indent="0">
              <a:buFont typeface="Wingdings" panose="05000000000000000000" pitchFamily="2" charset="2"/>
              <a:buNone/>
            </a:pPr>
            <a:endParaRPr lang="en-US" b="0" baseline="0" dirty="0"/>
          </a:p>
          <a:p>
            <a:pPr marL="0" indent="0">
              <a:buFont typeface="Wingdings" panose="05000000000000000000" pitchFamily="2" charset="2"/>
              <a:buNone/>
            </a:pPr>
            <a:r>
              <a:rPr lang="en-US" b="0" baseline="0" dirty="0"/>
              <a:t>TEST access:  sabo.rutgers.edu</a:t>
            </a:r>
          </a:p>
          <a:p>
            <a:pPr marL="0" indent="0">
              <a:buFont typeface="Wingdings" panose="05000000000000000000" pitchFamily="2" charset="2"/>
              <a:buNone/>
            </a:pPr>
            <a:endParaRPr lang="en-US" b="0" baseline="0" dirty="0"/>
          </a:p>
          <a:p>
            <a:pPr marL="0" indent="0">
              <a:buFont typeface="Wingdings" panose="05000000000000000000" pitchFamily="2" charset="2"/>
              <a:buNone/>
            </a:pPr>
            <a:r>
              <a:rPr lang="en-US" b="0" baseline="0" dirty="0"/>
              <a:t>If you cannot log in, Email SABO@echo.rutgers.edu.  Reference your Account Name and Number.</a:t>
            </a:r>
          </a:p>
          <a:p>
            <a:pPr marL="0" indent="0">
              <a:buFont typeface="Wingdings" panose="05000000000000000000" pitchFamily="2" charset="2"/>
              <a:buNone/>
            </a:pPr>
            <a:endParaRPr lang="en-US" b="0" baseline="0" dirty="0"/>
          </a:p>
          <a:p>
            <a:pPr marL="0" indent="0">
              <a:buFont typeface="Wingdings" panose="05000000000000000000" pitchFamily="2" charset="2"/>
              <a:buNone/>
            </a:pPr>
            <a:r>
              <a:rPr lang="en-US" b="0" baseline="0" dirty="0"/>
              <a:t>If there was a change in officer since your initial registration, a Change of Officer form must be completed and submitted to OSI.  OSI informs SABO.  SABO makes the update.</a:t>
            </a:r>
            <a:endParaRPr lang="en-US" b="1" baseline="0" dirty="0"/>
          </a:p>
        </p:txBody>
      </p:sp>
      <p:sp>
        <p:nvSpPr>
          <p:cNvPr id="4" name="Slide Number Placeholder 3"/>
          <p:cNvSpPr>
            <a:spLocks noGrp="1"/>
          </p:cNvSpPr>
          <p:nvPr>
            <p:ph type="sldNum" sz="quarter" idx="10"/>
          </p:nvPr>
        </p:nvSpPr>
        <p:spPr/>
        <p:txBody>
          <a:bodyPr/>
          <a:lstStyle/>
          <a:p>
            <a:fld id="{473D0F57-413E-674F-8397-4ACAFEAB9408}" type="slidenum">
              <a:rPr lang="en-US" smtClean="0"/>
              <a:t>8</a:t>
            </a:fld>
            <a:endParaRPr lang="en-US" dirty="0"/>
          </a:p>
        </p:txBody>
      </p:sp>
    </p:spTree>
    <p:extLst>
      <p:ext uri="{BB962C8B-B14F-4D97-AF65-F5344CB8AC3E}">
        <p14:creationId xmlns:p14="http://schemas.microsoft.com/office/powerpoint/2010/main" val="7955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9</a:t>
            </a:fld>
            <a:endParaRPr lang="en-US" dirty="0"/>
          </a:p>
        </p:txBody>
      </p:sp>
    </p:spTree>
    <p:extLst>
      <p:ext uri="{BB962C8B-B14F-4D97-AF65-F5344CB8AC3E}">
        <p14:creationId xmlns:p14="http://schemas.microsoft.com/office/powerpoint/2010/main" val="394164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10</a:t>
            </a:fld>
            <a:endParaRPr lang="en-US" dirty="0"/>
          </a:p>
        </p:txBody>
      </p:sp>
    </p:spTree>
    <p:extLst>
      <p:ext uri="{BB962C8B-B14F-4D97-AF65-F5344CB8AC3E}">
        <p14:creationId xmlns:p14="http://schemas.microsoft.com/office/powerpoint/2010/main" val="35993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1" dirty="0">
                <a:cs typeface="Arial" panose="020B0604020202020204" pitchFamily="34" charset="0"/>
              </a:rPr>
              <a:t>Both officers</a:t>
            </a:r>
            <a:r>
              <a:rPr lang="en-US" altLang="en-US" sz="1200" i="1" baseline="0" dirty="0">
                <a:cs typeface="Arial" panose="020B0604020202020204" pitchFamily="34" charset="0"/>
              </a:rPr>
              <a:t> have responsibility in ensuring that their revenues (approved allocation) and expenses reflect completely and accurately.</a:t>
            </a: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We observed instances where a student is a Treasurer in one organization and President in another.  We can only enter 1 role in the system so they will be coded as TREASURER for both.</a:t>
            </a: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3D0F57-413E-674F-8397-4ACAFEAB9408}" type="slidenum">
              <a:rPr lang="en-US" smtClean="0"/>
              <a:t>11</a:t>
            </a:fld>
            <a:endParaRPr lang="en-US" dirty="0"/>
          </a:p>
        </p:txBody>
      </p:sp>
    </p:spTree>
    <p:extLst>
      <p:ext uri="{BB962C8B-B14F-4D97-AF65-F5344CB8AC3E}">
        <p14:creationId xmlns:p14="http://schemas.microsoft.com/office/powerpoint/2010/main" val="2163588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C673-106C-41B4-A3EC-24A1CEFA97CE}"/>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9891DD1-46AE-42A1-88CF-3FFE604C6F5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background with white text&#10;&#10;Description automatically generated">
            <a:extLst>
              <a:ext uri="{FF2B5EF4-FFF2-40B4-BE49-F238E27FC236}">
                <a16:creationId xmlns:a16="http://schemas.microsoft.com/office/drawing/2014/main" id="{CCF51622-18DB-092A-15C4-3189C70EC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0400" y="5735637"/>
            <a:ext cx="3251200" cy="723900"/>
          </a:xfrm>
          <a:prstGeom prst="rect">
            <a:avLst/>
          </a:prstGeom>
        </p:spPr>
      </p:pic>
    </p:spTree>
    <p:extLst>
      <p:ext uri="{BB962C8B-B14F-4D97-AF65-F5344CB8AC3E}">
        <p14:creationId xmlns:p14="http://schemas.microsoft.com/office/powerpoint/2010/main" val="3268800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8C1D-CA9C-44AB-8264-DFB6FC717B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FA216-F0DE-4031-A038-DD7A163CB3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47B1597-9325-4F02-A2B2-F73A7E8C9C3F}"/>
              </a:ext>
            </a:extLst>
          </p:cNvPr>
          <p:cNvSpPr>
            <a:spLocks noGrp="1"/>
          </p:cNvSpPr>
          <p:nvPr>
            <p:ph type="title"/>
          </p:nvPr>
        </p:nvSpPr>
        <p:spPr>
          <a:xfrm>
            <a:off x="838200" y="261071"/>
            <a:ext cx="10515600" cy="1214132"/>
          </a:xfrm>
        </p:spPr>
        <p:txBody>
          <a:bodyPr anchor="b" anchorCtr="0"/>
          <a:lstStyle>
            <a:lvl1pPr>
              <a:defRPr sz="4000"/>
            </a:lvl1pPr>
          </a:lstStyle>
          <a:p>
            <a:r>
              <a:rPr lang="en-US"/>
              <a:t>Click to edit Master title style</a:t>
            </a:r>
          </a:p>
        </p:txBody>
      </p:sp>
      <p:sp>
        <p:nvSpPr>
          <p:cNvPr id="11" name="Rectangle 10">
            <a:extLst>
              <a:ext uri="{FF2B5EF4-FFF2-40B4-BE49-F238E27FC236}">
                <a16:creationId xmlns:a16="http://schemas.microsoft.com/office/drawing/2014/main" id="{5D4F8D8F-4940-4422-9218-D9DBF4B06647}"/>
              </a:ext>
            </a:extLst>
          </p:cNvPr>
          <p:cNvSpPr/>
          <p:nvPr userDrawn="1"/>
        </p:nvSpPr>
        <p:spPr>
          <a:xfrm>
            <a:off x="838200" y="1475203"/>
            <a:ext cx="3850758" cy="13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background with red text&#10;&#10;Description automatically generated">
            <a:extLst>
              <a:ext uri="{FF2B5EF4-FFF2-40B4-BE49-F238E27FC236}">
                <a16:creationId xmlns:a16="http://schemas.microsoft.com/office/drawing/2014/main" id="{C1C411FB-62E4-2F5E-3C40-588663C50C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
        <p:nvSpPr>
          <p:cNvPr id="5" name="Footer Placeholder 4">
            <a:extLst>
              <a:ext uri="{FF2B5EF4-FFF2-40B4-BE49-F238E27FC236}">
                <a16:creationId xmlns:a16="http://schemas.microsoft.com/office/drawing/2014/main" id="{04BBEF7F-1187-2714-335A-CA23209B01EA}"/>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303955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8C1D-CA9C-44AB-8264-DFB6FC717B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FA216-F0DE-4031-A038-DD7A163CB3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06748831-33B6-8279-672C-5E6BACE8F123}"/>
              </a:ext>
            </a:extLst>
          </p:cNvPr>
          <p:cNvSpPr/>
          <p:nvPr userDrawn="1"/>
        </p:nvSpPr>
        <p:spPr>
          <a:xfrm>
            <a:off x="0" y="1"/>
            <a:ext cx="12192000" cy="161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Title 1">
            <a:extLst>
              <a:ext uri="{FF2B5EF4-FFF2-40B4-BE49-F238E27FC236}">
                <a16:creationId xmlns:a16="http://schemas.microsoft.com/office/drawing/2014/main" id="{A47B1597-9325-4F02-A2B2-F73A7E8C9C3F}"/>
              </a:ext>
            </a:extLst>
          </p:cNvPr>
          <p:cNvSpPr>
            <a:spLocks noGrp="1"/>
          </p:cNvSpPr>
          <p:nvPr>
            <p:ph type="title"/>
          </p:nvPr>
        </p:nvSpPr>
        <p:spPr>
          <a:xfrm>
            <a:off x="838200" y="261071"/>
            <a:ext cx="10515600" cy="1214132"/>
          </a:xfrm>
        </p:spPr>
        <p:txBody>
          <a:bodyPr anchor="b" anchorCtr="0"/>
          <a:lstStyle>
            <a:lvl1pPr>
              <a:defRPr sz="4000">
                <a:solidFill>
                  <a:schemeClr val="bg1"/>
                </a:solidFill>
              </a:defRPr>
            </a:lvl1pPr>
          </a:lstStyle>
          <a:p>
            <a:r>
              <a:rPr lang="en-US"/>
              <a:t>Click to edit Master title style</a:t>
            </a:r>
          </a:p>
        </p:txBody>
      </p:sp>
      <p:pic>
        <p:nvPicPr>
          <p:cNvPr id="5" name="Picture 4" descr="A black background with red text&#10;&#10;Description automatically generated">
            <a:extLst>
              <a:ext uri="{FF2B5EF4-FFF2-40B4-BE49-F238E27FC236}">
                <a16:creationId xmlns:a16="http://schemas.microsoft.com/office/drawing/2014/main" id="{A2FB7BFA-7994-F4E1-73BB-C29E0C2213B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
        <p:nvSpPr>
          <p:cNvPr id="6" name="Footer Placeholder 4">
            <a:extLst>
              <a:ext uri="{FF2B5EF4-FFF2-40B4-BE49-F238E27FC236}">
                <a16:creationId xmlns:a16="http://schemas.microsoft.com/office/drawing/2014/main" id="{774AA11B-056B-5FC9-150E-6C54E4825870}"/>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281344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8C1D-CA9C-44AB-8264-DFB6FC717B13}"/>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FA216-F0DE-4031-A038-DD7A163CB316}"/>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D0B140BA-EF6D-4B85-AE4B-5601D132A353}"/>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2"/>
                </a:solidFill>
                <a:latin typeface="Arial" panose="020B0604020202020204" pitchFamily="34" charset="0"/>
              </a:defRPr>
            </a:lvl1pPr>
          </a:lstStyle>
          <a:p>
            <a:endParaRPr lang="en-US" dirty="0"/>
          </a:p>
        </p:txBody>
      </p:sp>
      <p:sp>
        <p:nvSpPr>
          <p:cNvPr id="12" name="Rectangle 11">
            <a:extLst>
              <a:ext uri="{FF2B5EF4-FFF2-40B4-BE49-F238E27FC236}">
                <a16:creationId xmlns:a16="http://schemas.microsoft.com/office/drawing/2014/main" id="{999E8538-02B5-4156-AEA4-AF23C6E4DEFB}"/>
              </a:ext>
            </a:extLst>
          </p:cNvPr>
          <p:cNvSpPr/>
          <p:nvPr userDrawn="1"/>
        </p:nvSpPr>
        <p:spPr>
          <a:xfrm>
            <a:off x="0" y="1"/>
            <a:ext cx="12192000" cy="1475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
            <a:extLst>
              <a:ext uri="{FF2B5EF4-FFF2-40B4-BE49-F238E27FC236}">
                <a16:creationId xmlns:a16="http://schemas.microsoft.com/office/drawing/2014/main" id="{B6B87853-1A39-4506-BF36-FF295228FA7C}"/>
              </a:ext>
            </a:extLst>
          </p:cNvPr>
          <p:cNvSpPr>
            <a:spLocks noGrp="1"/>
          </p:cNvSpPr>
          <p:nvPr>
            <p:ph type="title"/>
          </p:nvPr>
        </p:nvSpPr>
        <p:spPr>
          <a:xfrm>
            <a:off x="838200" y="261071"/>
            <a:ext cx="10515600" cy="1214132"/>
          </a:xfrm>
          <a:prstGeom prst="rect">
            <a:avLst/>
          </a:prstGeom>
        </p:spPr>
        <p:txBody>
          <a:bodyPr anchor="b" anchorCtr="0"/>
          <a:lstStyle>
            <a:lvl1pPr>
              <a:defRPr sz="4000">
                <a:solidFill>
                  <a:schemeClr val="bg1"/>
                </a:solidFill>
              </a:defRPr>
            </a:lvl1pPr>
          </a:lstStyle>
          <a:p>
            <a:r>
              <a:rPr lang="en-US"/>
              <a:t>Click to edit Master title style</a:t>
            </a:r>
          </a:p>
        </p:txBody>
      </p:sp>
      <p:pic>
        <p:nvPicPr>
          <p:cNvPr id="2" name="Picture 1" descr="A black background with white text&#10;&#10;Description automatically generated">
            <a:extLst>
              <a:ext uri="{FF2B5EF4-FFF2-40B4-BE49-F238E27FC236}">
                <a16:creationId xmlns:a16="http://schemas.microsoft.com/office/drawing/2014/main" id="{02BC5000-2248-8595-1CBE-65EAA8A154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64792" cy="392942"/>
          </a:xfrm>
          <a:prstGeom prst="rect">
            <a:avLst/>
          </a:prstGeom>
        </p:spPr>
      </p:pic>
    </p:spTree>
    <p:extLst>
      <p:ext uri="{BB962C8B-B14F-4D97-AF65-F5344CB8AC3E}">
        <p14:creationId xmlns:p14="http://schemas.microsoft.com/office/powerpoint/2010/main" val="4137562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117DA-4349-43EF-8087-60C0F5B49B07}"/>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1601DD-AB6F-48E2-B31D-1C38A74F4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0D93A-93F0-4EEF-9759-2A570C618BD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1C16C-2131-4289-924D-285A19A0A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034B956-B226-4887-B656-54517149BBED}"/>
              </a:ext>
            </a:extLst>
          </p:cNvPr>
          <p:cNvSpPr>
            <a:spLocks noGrp="1"/>
          </p:cNvSpPr>
          <p:nvPr>
            <p:ph type="title"/>
          </p:nvPr>
        </p:nvSpPr>
        <p:spPr>
          <a:xfrm>
            <a:off x="838200" y="261071"/>
            <a:ext cx="10515600" cy="1214132"/>
          </a:xfrm>
        </p:spPr>
        <p:txBody>
          <a:bodyPr anchor="b" anchorCtr="0"/>
          <a:lstStyle>
            <a:lvl1pPr>
              <a:defRPr sz="4000"/>
            </a:lvl1pPr>
          </a:lstStyle>
          <a:p>
            <a:r>
              <a:rPr lang="en-US"/>
              <a:t>Click to edit Master title style</a:t>
            </a:r>
          </a:p>
        </p:txBody>
      </p:sp>
      <p:sp>
        <p:nvSpPr>
          <p:cNvPr id="13" name="Rectangle 12">
            <a:extLst>
              <a:ext uri="{FF2B5EF4-FFF2-40B4-BE49-F238E27FC236}">
                <a16:creationId xmlns:a16="http://schemas.microsoft.com/office/drawing/2014/main" id="{D51459FE-4337-4C5F-B25B-8DE8A039B152}"/>
              </a:ext>
            </a:extLst>
          </p:cNvPr>
          <p:cNvSpPr/>
          <p:nvPr userDrawn="1"/>
        </p:nvSpPr>
        <p:spPr>
          <a:xfrm>
            <a:off x="838200" y="1475203"/>
            <a:ext cx="3850758" cy="13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background with red text&#10;&#10;Description automatically generated">
            <a:extLst>
              <a:ext uri="{FF2B5EF4-FFF2-40B4-BE49-F238E27FC236}">
                <a16:creationId xmlns:a16="http://schemas.microsoft.com/office/drawing/2014/main" id="{665750E3-2C88-1389-FC3F-F646389FB9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
        <p:nvSpPr>
          <p:cNvPr id="7" name="Footer Placeholder 4">
            <a:extLst>
              <a:ext uri="{FF2B5EF4-FFF2-40B4-BE49-F238E27FC236}">
                <a16:creationId xmlns:a16="http://schemas.microsoft.com/office/drawing/2014/main" id="{4BDF6941-61CC-4DB1-F1F0-4A8DDE2004C7}"/>
              </a:ext>
            </a:extLst>
          </p:cNvPr>
          <p:cNvSpPr>
            <a:spLocks noGrp="1"/>
          </p:cNvSpPr>
          <p:nvPr>
            <p:ph type="ftr" sz="quarter" idx="10"/>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32841579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42225-A079-811D-DF3F-AEC6516A1918}"/>
              </a:ext>
            </a:extLst>
          </p:cNvPr>
          <p:cNvSpPr/>
          <p:nvPr userDrawn="1"/>
        </p:nvSpPr>
        <p:spPr>
          <a:xfrm>
            <a:off x="0" y="1"/>
            <a:ext cx="12192000" cy="161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Text Placeholder 2">
            <a:extLst>
              <a:ext uri="{FF2B5EF4-FFF2-40B4-BE49-F238E27FC236}">
                <a16:creationId xmlns:a16="http://schemas.microsoft.com/office/drawing/2014/main" id="{248117DA-4349-43EF-8087-60C0F5B49B07}"/>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1601DD-AB6F-48E2-B31D-1C38A74F4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0D93A-93F0-4EEF-9759-2A570C618BD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1C16C-2131-4289-924D-285A19A0A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034B956-B226-4887-B656-54517149BBED}"/>
              </a:ext>
            </a:extLst>
          </p:cNvPr>
          <p:cNvSpPr>
            <a:spLocks noGrp="1"/>
          </p:cNvSpPr>
          <p:nvPr>
            <p:ph type="title"/>
          </p:nvPr>
        </p:nvSpPr>
        <p:spPr>
          <a:xfrm>
            <a:off x="838200" y="261071"/>
            <a:ext cx="10515600" cy="1214132"/>
          </a:xfrm>
        </p:spPr>
        <p:txBody>
          <a:bodyPr anchor="b" anchorCtr="0"/>
          <a:lstStyle>
            <a:lvl1pPr>
              <a:defRPr sz="4000">
                <a:solidFill>
                  <a:schemeClr val="bg1"/>
                </a:solidFill>
              </a:defRPr>
            </a:lvl1pPr>
          </a:lstStyle>
          <a:p>
            <a:r>
              <a:rPr lang="en-US"/>
              <a:t>Click to edit Master title style</a:t>
            </a:r>
          </a:p>
        </p:txBody>
      </p:sp>
      <p:pic>
        <p:nvPicPr>
          <p:cNvPr id="7" name="Picture 6" descr="A black background with red text&#10;&#10;Description automatically generated">
            <a:extLst>
              <a:ext uri="{FF2B5EF4-FFF2-40B4-BE49-F238E27FC236}">
                <a16:creationId xmlns:a16="http://schemas.microsoft.com/office/drawing/2014/main" id="{A877062E-0759-652E-B65B-92FDDF95F2D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
        <p:nvSpPr>
          <p:cNvPr id="8" name="Footer Placeholder 4">
            <a:extLst>
              <a:ext uri="{FF2B5EF4-FFF2-40B4-BE49-F238E27FC236}">
                <a16:creationId xmlns:a16="http://schemas.microsoft.com/office/drawing/2014/main" id="{C263715E-571D-A4EE-98C5-FF61AC633A93}"/>
              </a:ext>
            </a:extLst>
          </p:cNvPr>
          <p:cNvSpPr>
            <a:spLocks noGrp="1"/>
          </p:cNvSpPr>
          <p:nvPr>
            <p:ph type="ftr" sz="quarter" idx="10"/>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320235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117DA-4349-43EF-8087-60C0F5B49B07}"/>
              </a:ext>
            </a:extLst>
          </p:cNvPr>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1601DD-AB6F-48E2-B31D-1C38A74F4AD8}"/>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0D93A-93F0-4EEF-9759-2A570C618BD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1C16C-2131-4289-924D-285A19A0A5A3}"/>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C402093B-9371-43D2-8837-00FCBE98E938}"/>
              </a:ext>
            </a:extLst>
          </p:cNvPr>
          <p:cNvSpPr>
            <a:spLocks noGrp="1"/>
          </p:cNvSpPr>
          <p:nvPr>
            <p:ph type="ftr" sz="quarter" idx="10"/>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2"/>
                </a:solidFill>
                <a:latin typeface="Arial" panose="020B0604020202020204" pitchFamily="34" charset="0"/>
              </a:defRPr>
            </a:lvl1pPr>
          </a:lstStyle>
          <a:p>
            <a:endParaRPr lang="en-US" dirty="0"/>
          </a:p>
        </p:txBody>
      </p:sp>
      <p:sp>
        <p:nvSpPr>
          <p:cNvPr id="14" name="Rectangle 13">
            <a:extLst>
              <a:ext uri="{FF2B5EF4-FFF2-40B4-BE49-F238E27FC236}">
                <a16:creationId xmlns:a16="http://schemas.microsoft.com/office/drawing/2014/main" id="{212E166C-A639-4A99-8FE8-4AA12D0597A8}"/>
              </a:ext>
            </a:extLst>
          </p:cNvPr>
          <p:cNvSpPr/>
          <p:nvPr userDrawn="1"/>
        </p:nvSpPr>
        <p:spPr>
          <a:xfrm>
            <a:off x="0" y="1"/>
            <a:ext cx="12192000" cy="1475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Title 1">
            <a:extLst>
              <a:ext uri="{FF2B5EF4-FFF2-40B4-BE49-F238E27FC236}">
                <a16:creationId xmlns:a16="http://schemas.microsoft.com/office/drawing/2014/main" id="{679FF166-14BE-4002-BD1C-0D27E0BA99C2}"/>
              </a:ext>
            </a:extLst>
          </p:cNvPr>
          <p:cNvSpPr>
            <a:spLocks noGrp="1"/>
          </p:cNvSpPr>
          <p:nvPr>
            <p:ph type="title"/>
          </p:nvPr>
        </p:nvSpPr>
        <p:spPr>
          <a:xfrm>
            <a:off x="838200" y="261071"/>
            <a:ext cx="10515600" cy="1214132"/>
          </a:xfrm>
          <a:prstGeom prst="rect">
            <a:avLst/>
          </a:prstGeom>
        </p:spPr>
        <p:txBody>
          <a:bodyPr anchor="b" anchorCtr="0"/>
          <a:lstStyle>
            <a:lvl1pPr>
              <a:defRPr sz="4000">
                <a:solidFill>
                  <a:schemeClr val="bg1"/>
                </a:solidFill>
              </a:defRPr>
            </a:lvl1pPr>
          </a:lstStyle>
          <a:p>
            <a:r>
              <a:rPr lang="en-US"/>
              <a:t>Click to edit Master title style</a:t>
            </a:r>
          </a:p>
        </p:txBody>
      </p:sp>
      <p:pic>
        <p:nvPicPr>
          <p:cNvPr id="2" name="Picture 1" descr="A black background with white text&#10;&#10;Description automatically generated">
            <a:extLst>
              <a:ext uri="{FF2B5EF4-FFF2-40B4-BE49-F238E27FC236}">
                <a16:creationId xmlns:a16="http://schemas.microsoft.com/office/drawing/2014/main" id="{1ED67F0B-E5C2-2D68-EFE1-8F93163890A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64792" cy="392942"/>
          </a:xfrm>
          <a:prstGeom prst="rect">
            <a:avLst/>
          </a:prstGeom>
        </p:spPr>
      </p:pic>
    </p:spTree>
    <p:extLst>
      <p:ext uri="{BB962C8B-B14F-4D97-AF65-F5344CB8AC3E}">
        <p14:creationId xmlns:p14="http://schemas.microsoft.com/office/powerpoint/2010/main" val="1959757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9B2B87-AC4B-45AC-939C-8D83C41D91DF}"/>
              </a:ext>
            </a:extLst>
          </p:cNvPr>
          <p:cNvSpPr>
            <a:spLocks noGrp="1"/>
          </p:cNvSpPr>
          <p:nvPr>
            <p:ph type="title"/>
          </p:nvPr>
        </p:nvSpPr>
        <p:spPr>
          <a:xfrm>
            <a:off x="838200" y="261071"/>
            <a:ext cx="10515600" cy="1214132"/>
          </a:xfrm>
        </p:spPr>
        <p:txBody>
          <a:bodyPr anchor="b" anchorCtr="0"/>
          <a:lstStyle>
            <a:lvl1pPr>
              <a:defRPr sz="4000"/>
            </a:lvl1pPr>
          </a:lstStyle>
          <a:p>
            <a:r>
              <a:rPr lang="en-US"/>
              <a:t>Click to edit Master title style</a:t>
            </a:r>
          </a:p>
        </p:txBody>
      </p:sp>
      <p:sp>
        <p:nvSpPr>
          <p:cNvPr id="9" name="Rectangle 8">
            <a:extLst>
              <a:ext uri="{FF2B5EF4-FFF2-40B4-BE49-F238E27FC236}">
                <a16:creationId xmlns:a16="http://schemas.microsoft.com/office/drawing/2014/main" id="{E3CE7973-D89A-4C20-AF06-C9FC6D8494D1}"/>
              </a:ext>
            </a:extLst>
          </p:cNvPr>
          <p:cNvSpPr/>
          <p:nvPr userDrawn="1"/>
        </p:nvSpPr>
        <p:spPr>
          <a:xfrm>
            <a:off x="838200" y="1475203"/>
            <a:ext cx="3850758" cy="13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background with red text&#10;&#10;Description automatically generated">
            <a:extLst>
              <a:ext uri="{FF2B5EF4-FFF2-40B4-BE49-F238E27FC236}">
                <a16:creationId xmlns:a16="http://schemas.microsoft.com/office/drawing/2014/main" id="{7F3D5D67-1364-2677-E629-7568A23388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
        <p:nvSpPr>
          <p:cNvPr id="3" name="Footer Placeholder 4">
            <a:extLst>
              <a:ext uri="{FF2B5EF4-FFF2-40B4-BE49-F238E27FC236}">
                <a16:creationId xmlns:a16="http://schemas.microsoft.com/office/drawing/2014/main" id="{8D7B5E51-6932-C1A3-D54E-6ECBA07E855A}"/>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49253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745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Re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652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Teal">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11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C673-106C-41B4-A3EC-24A1CEFA97CE}"/>
              </a:ext>
            </a:extLst>
          </p:cNvPr>
          <p:cNvSpPr>
            <a:spLocks noGrp="1"/>
          </p:cNvSpPr>
          <p:nvPr>
            <p:ph type="ctrTitle"/>
          </p:nvPr>
        </p:nvSpPr>
        <p:spPr>
          <a:xfrm>
            <a:off x="1524000" y="3095943"/>
            <a:ext cx="9144000" cy="2387600"/>
          </a:xfrm>
          <a:prstGeom prst="rect">
            <a:avLst/>
          </a:prstGeom>
        </p:spPr>
        <p:txBody>
          <a:bodyPr anchor="b"/>
          <a:lstStyle>
            <a:lvl1pPr algn="ctr">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9891DD1-46AE-42A1-88CF-3FFE604C6F5F}"/>
              </a:ext>
            </a:extLst>
          </p:cNvPr>
          <p:cNvSpPr>
            <a:spLocks noGrp="1"/>
          </p:cNvSpPr>
          <p:nvPr>
            <p:ph type="subTitle" idx="1"/>
          </p:nvPr>
        </p:nvSpPr>
        <p:spPr>
          <a:xfrm>
            <a:off x="1524000" y="5575618"/>
            <a:ext cx="9144000" cy="817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black background with white text&#10;&#10;Description automatically generated">
            <a:extLst>
              <a:ext uri="{FF2B5EF4-FFF2-40B4-BE49-F238E27FC236}">
                <a16:creationId xmlns:a16="http://schemas.microsoft.com/office/drawing/2014/main" id="{4452A418-ACC0-9EB5-7ED4-EAB5B3E30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0400" y="464820"/>
            <a:ext cx="3251200" cy="723900"/>
          </a:xfrm>
          <a:prstGeom prst="rect">
            <a:avLst/>
          </a:prstGeom>
        </p:spPr>
      </p:pic>
    </p:spTree>
    <p:extLst>
      <p:ext uri="{BB962C8B-B14F-4D97-AF65-F5344CB8AC3E}">
        <p14:creationId xmlns:p14="http://schemas.microsoft.com/office/powerpoint/2010/main" val="135418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Blank Go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5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64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lank_Gra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565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CDAF2C87-743F-7A43-7A0D-6880D2307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520" y="2913221"/>
            <a:ext cx="4632960" cy="1031558"/>
          </a:xfrm>
          <a:prstGeom prst="rect">
            <a:avLst/>
          </a:prstGeom>
        </p:spPr>
      </p:pic>
    </p:spTree>
    <p:extLst>
      <p:ext uri="{BB962C8B-B14F-4D97-AF65-F5344CB8AC3E}">
        <p14:creationId xmlns:p14="http://schemas.microsoft.com/office/powerpoint/2010/main" val="1327920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9B1ED9-B6F3-FFE1-965F-19632F401229}"/>
              </a:ext>
            </a:extLst>
          </p:cNvPr>
          <p:cNvSpPr/>
          <p:nvPr userDrawn="1"/>
        </p:nvSpPr>
        <p:spPr>
          <a:xfrm>
            <a:off x="0" y="0"/>
            <a:ext cx="468630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riangle 5">
            <a:extLst>
              <a:ext uri="{FF2B5EF4-FFF2-40B4-BE49-F238E27FC236}">
                <a16:creationId xmlns:a16="http://schemas.microsoft.com/office/drawing/2014/main" id="{FB4520FB-B918-12F6-8EBA-63AB13F95B2D}"/>
              </a:ext>
            </a:extLst>
          </p:cNvPr>
          <p:cNvSpPr/>
          <p:nvPr userDrawn="1"/>
        </p:nvSpPr>
        <p:spPr>
          <a:xfrm rot="5400000">
            <a:off x="1628776" y="3057527"/>
            <a:ext cx="6858000" cy="742950"/>
          </a:xfrm>
          <a:prstGeom prst="triangle">
            <a:avLst>
              <a:gd name="adj" fmla="val 508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2691A44-682C-47BF-92B1-7248CC893DFE}"/>
              </a:ext>
            </a:extLst>
          </p:cNvPr>
          <p:cNvSpPr>
            <a:spLocks noGrp="1"/>
          </p:cNvSpPr>
          <p:nvPr>
            <p:ph type="title"/>
          </p:nvPr>
        </p:nvSpPr>
        <p:spPr>
          <a:xfrm>
            <a:off x="447677" y="1876425"/>
            <a:ext cx="4561646" cy="3095624"/>
          </a:xfrm>
          <a:prstGeom prst="rect">
            <a:avLst/>
          </a:prstGeom>
        </p:spPr>
        <p:txBody>
          <a:bodyPr anchor="ctr" anchorCtr="0"/>
          <a:lstStyle>
            <a:lvl1pPr algn="ctr">
              <a:defRPr sz="36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DAD890-A2A5-4AAE-AE45-2B4B9B893693}"/>
              </a:ext>
            </a:extLst>
          </p:cNvPr>
          <p:cNvSpPr>
            <a:spLocks noGrp="1"/>
          </p:cNvSpPr>
          <p:nvPr>
            <p:ph idx="1"/>
          </p:nvPr>
        </p:nvSpPr>
        <p:spPr>
          <a:xfrm>
            <a:off x="5645426" y="987425"/>
            <a:ext cx="6098898" cy="4873625"/>
          </a:xfrm>
        </p:spPr>
        <p:txBody>
          <a:bodyPr anchor="ctr" anchorCtr="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4124B64-998C-B456-1D63-9EA6C30A565D}"/>
              </a:ext>
            </a:extLst>
          </p:cNvPr>
          <p:cNvSpPr/>
          <p:nvPr userDrawn="1"/>
        </p:nvSpPr>
        <p:spPr>
          <a:xfrm>
            <a:off x="12006470" y="0"/>
            <a:ext cx="1855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8" name="Picture 7" descr="A black background with red text&#10;&#10;Description automatically generated">
            <a:extLst>
              <a:ext uri="{FF2B5EF4-FFF2-40B4-BE49-F238E27FC236}">
                <a16:creationId xmlns:a16="http://schemas.microsoft.com/office/drawing/2014/main" id="{F01DF39E-B416-F86D-9E6E-8DD426C3573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Tree>
    <p:extLst>
      <p:ext uri="{BB962C8B-B14F-4D97-AF65-F5344CB8AC3E}">
        <p14:creationId xmlns:p14="http://schemas.microsoft.com/office/powerpoint/2010/main" val="3500772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9B1ED9-B6F3-FFE1-965F-19632F401229}"/>
              </a:ext>
            </a:extLst>
          </p:cNvPr>
          <p:cNvSpPr/>
          <p:nvPr userDrawn="1"/>
        </p:nvSpPr>
        <p:spPr>
          <a:xfrm>
            <a:off x="0" y="0"/>
            <a:ext cx="46863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riangle 5">
            <a:extLst>
              <a:ext uri="{FF2B5EF4-FFF2-40B4-BE49-F238E27FC236}">
                <a16:creationId xmlns:a16="http://schemas.microsoft.com/office/drawing/2014/main" id="{FB4520FB-B918-12F6-8EBA-63AB13F95B2D}"/>
              </a:ext>
            </a:extLst>
          </p:cNvPr>
          <p:cNvSpPr/>
          <p:nvPr userDrawn="1"/>
        </p:nvSpPr>
        <p:spPr>
          <a:xfrm rot="5400000">
            <a:off x="1628776" y="3057527"/>
            <a:ext cx="6858000" cy="742950"/>
          </a:xfrm>
          <a:prstGeom prst="triangle">
            <a:avLst>
              <a:gd name="adj" fmla="val 508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2691A44-682C-47BF-92B1-7248CC893DFE}"/>
              </a:ext>
            </a:extLst>
          </p:cNvPr>
          <p:cNvSpPr>
            <a:spLocks noGrp="1"/>
          </p:cNvSpPr>
          <p:nvPr>
            <p:ph type="title"/>
          </p:nvPr>
        </p:nvSpPr>
        <p:spPr>
          <a:xfrm>
            <a:off x="447677" y="1876425"/>
            <a:ext cx="4561646" cy="3095624"/>
          </a:xfrm>
          <a:prstGeom prst="rect">
            <a:avLst/>
          </a:prstGeom>
        </p:spPr>
        <p:txBody>
          <a:bodyPr anchor="ctr" anchorCtr="0"/>
          <a:lstStyle>
            <a:lvl1pPr algn="ct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D890-A2A5-4AAE-AE45-2B4B9B893693}"/>
              </a:ext>
            </a:extLst>
          </p:cNvPr>
          <p:cNvSpPr>
            <a:spLocks noGrp="1"/>
          </p:cNvSpPr>
          <p:nvPr>
            <p:ph idx="1"/>
          </p:nvPr>
        </p:nvSpPr>
        <p:spPr>
          <a:xfrm>
            <a:off x="5645426" y="987425"/>
            <a:ext cx="6098898" cy="4873625"/>
          </a:xfrm>
        </p:spPr>
        <p:txBody>
          <a:bodyPr anchor="ctr" anchorCtr="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CE07CA0-3EB8-4807-B91E-974EA50E96DF}"/>
              </a:ext>
            </a:extLst>
          </p:cNvPr>
          <p:cNvSpPr/>
          <p:nvPr userDrawn="1"/>
        </p:nvSpPr>
        <p:spPr>
          <a:xfrm>
            <a:off x="12006470" y="0"/>
            <a:ext cx="1855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9" name="Picture 8" descr="A black background with red text&#10;&#10;Description automatically generated">
            <a:extLst>
              <a:ext uri="{FF2B5EF4-FFF2-40B4-BE49-F238E27FC236}">
                <a16:creationId xmlns:a16="http://schemas.microsoft.com/office/drawing/2014/main" id="{1C773F70-040F-9991-312F-63BF8FFC756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Tree>
    <p:extLst>
      <p:ext uri="{BB962C8B-B14F-4D97-AF65-F5344CB8AC3E}">
        <p14:creationId xmlns:p14="http://schemas.microsoft.com/office/powerpoint/2010/main" val="4023591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B782442-0E57-0402-03A6-257EBA9924DF}"/>
              </a:ext>
            </a:extLst>
          </p:cNvPr>
          <p:cNvGrpSpPr/>
          <p:nvPr userDrawn="1"/>
        </p:nvGrpSpPr>
        <p:grpSpPr>
          <a:xfrm>
            <a:off x="0" y="0"/>
            <a:ext cx="5429251" cy="6858000"/>
            <a:chOff x="0" y="0"/>
            <a:chExt cx="5429251" cy="6858000"/>
          </a:xfrm>
        </p:grpSpPr>
        <p:sp>
          <p:nvSpPr>
            <p:cNvPr id="5" name="Rectangle 4">
              <a:extLst>
                <a:ext uri="{FF2B5EF4-FFF2-40B4-BE49-F238E27FC236}">
                  <a16:creationId xmlns:a16="http://schemas.microsoft.com/office/drawing/2014/main" id="{789B1ED9-B6F3-FFE1-965F-19632F401229}"/>
                </a:ext>
              </a:extLst>
            </p:cNvPr>
            <p:cNvSpPr/>
            <p:nvPr userDrawn="1"/>
          </p:nvSpPr>
          <p:spPr>
            <a:xfrm>
              <a:off x="0" y="0"/>
              <a:ext cx="46863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riangle 5">
              <a:extLst>
                <a:ext uri="{FF2B5EF4-FFF2-40B4-BE49-F238E27FC236}">
                  <a16:creationId xmlns:a16="http://schemas.microsoft.com/office/drawing/2014/main" id="{FB4520FB-B918-12F6-8EBA-63AB13F95B2D}"/>
                </a:ext>
              </a:extLst>
            </p:cNvPr>
            <p:cNvSpPr/>
            <p:nvPr userDrawn="1"/>
          </p:nvSpPr>
          <p:spPr>
            <a:xfrm rot="5400000">
              <a:off x="1628776" y="3057525"/>
              <a:ext cx="6858000" cy="742950"/>
            </a:xfrm>
            <a:prstGeom prst="triangle">
              <a:avLst>
                <a:gd name="adj" fmla="val 5083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 name="Title 1">
            <a:extLst>
              <a:ext uri="{FF2B5EF4-FFF2-40B4-BE49-F238E27FC236}">
                <a16:creationId xmlns:a16="http://schemas.microsoft.com/office/drawing/2014/main" id="{52691A44-682C-47BF-92B1-7248CC893DFE}"/>
              </a:ext>
            </a:extLst>
          </p:cNvPr>
          <p:cNvSpPr>
            <a:spLocks noGrp="1"/>
          </p:cNvSpPr>
          <p:nvPr>
            <p:ph type="title"/>
          </p:nvPr>
        </p:nvSpPr>
        <p:spPr>
          <a:xfrm>
            <a:off x="447677" y="1876425"/>
            <a:ext cx="4561646" cy="3095624"/>
          </a:xfrm>
          <a:prstGeom prst="rect">
            <a:avLst/>
          </a:prstGeom>
        </p:spPr>
        <p:txBody>
          <a:bodyPr anchor="ctr" anchorCtr="0"/>
          <a:lstStyle>
            <a:lvl1pPr algn="ctr">
              <a:defRPr sz="36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DAD890-A2A5-4AAE-AE45-2B4B9B893693}"/>
              </a:ext>
            </a:extLst>
          </p:cNvPr>
          <p:cNvSpPr>
            <a:spLocks noGrp="1"/>
          </p:cNvSpPr>
          <p:nvPr>
            <p:ph idx="1"/>
          </p:nvPr>
        </p:nvSpPr>
        <p:spPr>
          <a:xfrm>
            <a:off x="5645426" y="987425"/>
            <a:ext cx="6098898" cy="4873625"/>
          </a:xfrm>
        </p:spPr>
        <p:txBody>
          <a:bodyPr anchor="ctr" anchorCtr="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EFF0A7-0E99-53F7-F4CA-7D83105A171E}"/>
              </a:ext>
            </a:extLst>
          </p:cNvPr>
          <p:cNvSpPr/>
          <p:nvPr userDrawn="1"/>
        </p:nvSpPr>
        <p:spPr>
          <a:xfrm>
            <a:off x="12006470" y="0"/>
            <a:ext cx="1855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Picture 9" descr="A black background with red text&#10;&#10;Description automatically generated">
            <a:extLst>
              <a:ext uri="{FF2B5EF4-FFF2-40B4-BE49-F238E27FC236}">
                <a16:creationId xmlns:a16="http://schemas.microsoft.com/office/drawing/2014/main" id="{DE38712C-6F16-BE6B-0059-9B29E363CF8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Tree>
    <p:extLst>
      <p:ext uri="{BB962C8B-B14F-4D97-AF65-F5344CB8AC3E}">
        <p14:creationId xmlns:p14="http://schemas.microsoft.com/office/powerpoint/2010/main" val="302134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4A67-32D4-4270-A9F8-5D4A827D48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2E2EE-6F47-4723-B112-C4423E36E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C63480-F163-43E7-97BE-1190BA56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BC11862B-657B-4C4E-9577-7CD3E66C3C60}"/>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tx1"/>
                </a:solidFill>
                <a:latin typeface="Arial" panose="020B0604020202020204" pitchFamily="34" charset="0"/>
              </a:defRPr>
            </a:lvl1pPr>
          </a:lstStyle>
          <a:p>
            <a:endParaRPr lang="en-US" dirty="0"/>
          </a:p>
        </p:txBody>
      </p:sp>
      <p:pic>
        <p:nvPicPr>
          <p:cNvPr id="5" name="Picture 4" descr="A black background with red text&#10;&#10;Description automatically generated">
            <a:extLst>
              <a:ext uri="{FF2B5EF4-FFF2-40B4-BE49-F238E27FC236}">
                <a16:creationId xmlns:a16="http://schemas.microsoft.com/office/drawing/2014/main" id="{DF5F62E4-BC41-5504-7200-27307769C5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Tree>
    <p:extLst>
      <p:ext uri="{BB962C8B-B14F-4D97-AF65-F5344CB8AC3E}">
        <p14:creationId xmlns:p14="http://schemas.microsoft.com/office/powerpoint/2010/main" val="3878561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E270-E7BB-4102-A2D2-D9CB5BB727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B6091-2542-49C1-BF80-5C77C45056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518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663A1-B6C6-4FAA-8EB9-4EB51A214A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E395A-B064-4DFE-AEC2-3B13D81588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66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l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C673-106C-41B4-A3EC-24A1CEFA97CE}"/>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3" name="Subtitle 2">
            <a:extLst>
              <a:ext uri="{FF2B5EF4-FFF2-40B4-BE49-F238E27FC236}">
                <a16:creationId xmlns:a16="http://schemas.microsoft.com/office/drawing/2014/main" id="{59891DD1-46AE-42A1-88CF-3FFE604C6F5F}"/>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black background with red text&#10;&#10;Description automatically generated">
            <a:extLst>
              <a:ext uri="{FF2B5EF4-FFF2-40B4-BE49-F238E27FC236}">
                <a16:creationId xmlns:a16="http://schemas.microsoft.com/office/drawing/2014/main" id="{E05D8D49-244E-ACBC-C7D3-790CFAD1D8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0400" y="5735637"/>
            <a:ext cx="3251200" cy="723900"/>
          </a:xfrm>
          <a:prstGeom prst="rect">
            <a:avLst/>
          </a:prstGeom>
        </p:spPr>
      </p:pic>
    </p:spTree>
    <p:extLst>
      <p:ext uri="{BB962C8B-B14F-4D97-AF65-F5344CB8AC3E}">
        <p14:creationId xmlns:p14="http://schemas.microsoft.com/office/powerpoint/2010/main" val="823704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Alt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C673-106C-41B4-A3EC-24A1CEFA97CE}"/>
              </a:ext>
            </a:extLst>
          </p:cNvPr>
          <p:cNvSpPr>
            <a:spLocks noGrp="1"/>
          </p:cNvSpPr>
          <p:nvPr>
            <p:ph type="ctrTitle"/>
          </p:nvPr>
        </p:nvSpPr>
        <p:spPr>
          <a:xfrm>
            <a:off x="1524000" y="309594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3" name="Subtitle 2">
            <a:extLst>
              <a:ext uri="{FF2B5EF4-FFF2-40B4-BE49-F238E27FC236}">
                <a16:creationId xmlns:a16="http://schemas.microsoft.com/office/drawing/2014/main" id="{59891DD1-46AE-42A1-88CF-3FFE604C6F5F}"/>
              </a:ext>
            </a:extLst>
          </p:cNvPr>
          <p:cNvSpPr>
            <a:spLocks noGrp="1"/>
          </p:cNvSpPr>
          <p:nvPr>
            <p:ph type="subTitle" idx="1"/>
          </p:nvPr>
        </p:nvSpPr>
        <p:spPr>
          <a:xfrm>
            <a:off x="1524000" y="5575618"/>
            <a:ext cx="9144000" cy="8175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black background with red text&#10;&#10;Description automatically generated">
            <a:extLst>
              <a:ext uri="{FF2B5EF4-FFF2-40B4-BE49-F238E27FC236}">
                <a16:creationId xmlns:a16="http://schemas.microsoft.com/office/drawing/2014/main" id="{7A12663A-9F08-F14C-4236-195E216AD0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6929" y="464820"/>
            <a:ext cx="3978141" cy="885758"/>
          </a:xfrm>
          <a:prstGeom prst="rect">
            <a:avLst/>
          </a:prstGeom>
        </p:spPr>
      </p:pic>
    </p:spTree>
    <p:extLst>
      <p:ext uri="{BB962C8B-B14F-4D97-AF65-F5344CB8AC3E}">
        <p14:creationId xmlns:p14="http://schemas.microsoft.com/office/powerpoint/2010/main" val="2879104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F66D-4FB7-4EBC-8976-5C34EB3128FC}"/>
              </a:ext>
            </a:extLst>
          </p:cNvPr>
          <p:cNvSpPr>
            <a:spLocks noGrp="1"/>
          </p:cNvSpPr>
          <p:nvPr>
            <p:ph type="title"/>
          </p:nvPr>
        </p:nvSpPr>
        <p:spPr>
          <a:xfrm>
            <a:off x="838200" y="261071"/>
            <a:ext cx="10515600" cy="1214132"/>
          </a:xfrm>
          <a:prstGeom prst="rect">
            <a:avLst/>
          </a:prstGeom>
        </p:spPr>
        <p:txBody>
          <a:bodyPr anchor="b" anchorCtr="0"/>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D44A0FB-9494-437C-B1BE-78C9666E33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DA00E85-36A5-4AD2-8628-4E1602FFD1EE}"/>
              </a:ext>
            </a:extLst>
          </p:cNvPr>
          <p:cNvSpPr/>
          <p:nvPr userDrawn="1"/>
        </p:nvSpPr>
        <p:spPr>
          <a:xfrm>
            <a:off x="838200" y="1475203"/>
            <a:ext cx="3850758" cy="13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descr="A black background with red text&#10;&#10;Description automatically generated">
            <a:extLst>
              <a:ext uri="{FF2B5EF4-FFF2-40B4-BE49-F238E27FC236}">
                <a16:creationId xmlns:a16="http://schemas.microsoft.com/office/drawing/2014/main" id="{7E9F41AA-0DBA-E9DF-417B-C4AA5BA12F7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65914" cy="393192"/>
          </a:xfrm>
          <a:prstGeom prst="rect">
            <a:avLst/>
          </a:prstGeom>
        </p:spPr>
      </p:pic>
      <p:sp>
        <p:nvSpPr>
          <p:cNvPr id="5" name="Footer Placeholder 4">
            <a:extLst>
              <a:ext uri="{FF2B5EF4-FFF2-40B4-BE49-F238E27FC236}">
                <a16:creationId xmlns:a16="http://schemas.microsoft.com/office/drawing/2014/main" id="{645AABFD-501B-3382-8841-47FF6A2F15F7}"/>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2687924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00E85-36A5-4AD2-8628-4E1602FFD1EE}"/>
              </a:ext>
            </a:extLst>
          </p:cNvPr>
          <p:cNvSpPr/>
          <p:nvPr userDrawn="1"/>
        </p:nvSpPr>
        <p:spPr>
          <a:xfrm>
            <a:off x="0" y="1"/>
            <a:ext cx="12192000" cy="161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F357F66D-4FB7-4EBC-8976-5C34EB3128FC}"/>
              </a:ext>
            </a:extLst>
          </p:cNvPr>
          <p:cNvSpPr>
            <a:spLocks noGrp="1"/>
          </p:cNvSpPr>
          <p:nvPr>
            <p:ph type="title"/>
          </p:nvPr>
        </p:nvSpPr>
        <p:spPr>
          <a:xfrm>
            <a:off x="838200" y="261071"/>
            <a:ext cx="10515600" cy="1214132"/>
          </a:xfrm>
          <a:prstGeom prst="rect">
            <a:avLst/>
          </a:prstGeom>
        </p:spPr>
        <p:txBody>
          <a:bodyPr anchor="b" anchorCtr="0"/>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D44A0FB-9494-437C-B1BE-78C9666E33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3FA9D2C7-4C8B-7613-AC20-C041F07C2D11}"/>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1"/>
                </a:solidFill>
                <a:latin typeface="Arial" panose="020B0604020202020204" pitchFamily="34" charset="0"/>
              </a:defRPr>
            </a:lvl1pPr>
          </a:lstStyle>
          <a:p>
            <a:endParaRPr lang="en-US" dirty="0"/>
          </a:p>
        </p:txBody>
      </p:sp>
      <p:pic>
        <p:nvPicPr>
          <p:cNvPr id="5" name="Picture 4" descr="A black background with red text&#10;&#10;Description automatically generated">
            <a:extLst>
              <a:ext uri="{FF2B5EF4-FFF2-40B4-BE49-F238E27FC236}">
                <a16:creationId xmlns:a16="http://schemas.microsoft.com/office/drawing/2014/main" id="{0CF454AD-4CCF-3588-B71B-97E20E7B626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Tree>
    <p:extLst>
      <p:ext uri="{BB962C8B-B14F-4D97-AF65-F5344CB8AC3E}">
        <p14:creationId xmlns:p14="http://schemas.microsoft.com/office/powerpoint/2010/main" val="3408251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00E85-36A5-4AD2-8628-4E1602FFD1EE}"/>
              </a:ext>
            </a:extLst>
          </p:cNvPr>
          <p:cNvSpPr/>
          <p:nvPr userDrawn="1"/>
        </p:nvSpPr>
        <p:spPr>
          <a:xfrm>
            <a:off x="0" y="1"/>
            <a:ext cx="12192000" cy="834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a:extLst>
              <a:ext uri="{FF2B5EF4-FFF2-40B4-BE49-F238E27FC236}">
                <a16:creationId xmlns:a16="http://schemas.microsoft.com/office/drawing/2014/main" id="{5D44A0FB-9494-437C-B1BE-78C9666E33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3FA9D2C7-4C8B-7613-AC20-C041F07C2D11}"/>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1"/>
                </a:solidFill>
                <a:latin typeface="Arial" panose="020B0604020202020204" pitchFamily="34" charset="0"/>
              </a:defRPr>
            </a:lvl1pPr>
          </a:lstStyle>
          <a:p>
            <a:endParaRPr lang="en-US" dirty="0"/>
          </a:p>
        </p:txBody>
      </p:sp>
      <p:sp>
        <p:nvSpPr>
          <p:cNvPr id="5" name="Triangle 4">
            <a:extLst>
              <a:ext uri="{FF2B5EF4-FFF2-40B4-BE49-F238E27FC236}">
                <a16:creationId xmlns:a16="http://schemas.microsoft.com/office/drawing/2014/main" id="{FDFFE237-DBF6-C1AC-21C0-9A1C2FE810AF}"/>
              </a:ext>
            </a:extLst>
          </p:cNvPr>
          <p:cNvSpPr/>
          <p:nvPr userDrawn="1"/>
        </p:nvSpPr>
        <p:spPr>
          <a:xfrm rot="10800000">
            <a:off x="-3" y="834889"/>
            <a:ext cx="12192001" cy="83488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F357F66D-4FB7-4EBC-8976-5C34EB3128FC}"/>
              </a:ext>
            </a:extLst>
          </p:cNvPr>
          <p:cNvSpPr>
            <a:spLocks noGrp="1"/>
          </p:cNvSpPr>
          <p:nvPr>
            <p:ph type="title"/>
          </p:nvPr>
        </p:nvSpPr>
        <p:spPr>
          <a:xfrm>
            <a:off x="838200" y="49039"/>
            <a:ext cx="10515600" cy="1068390"/>
          </a:xfrm>
          <a:prstGeom prst="rect">
            <a:avLst/>
          </a:prstGeom>
        </p:spPr>
        <p:txBody>
          <a:bodyPr anchor="b" anchorCtr="0"/>
          <a:lstStyle>
            <a:lvl1pPr algn="ctr">
              <a:defRPr sz="4000">
                <a:solidFill>
                  <a:schemeClr val="bg1"/>
                </a:solidFill>
              </a:defRPr>
            </a:lvl1pPr>
          </a:lstStyle>
          <a:p>
            <a:r>
              <a:rPr lang="en-US"/>
              <a:t>Click to edit Master title style</a:t>
            </a:r>
          </a:p>
        </p:txBody>
      </p:sp>
      <p:pic>
        <p:nvPicPr>
          <p:cNvPr id="6" name="Picture 5" descr="A black background with red text&#10;&#10;Description automatically generated">
            <a:extLst>
              <a:ext uri="{FF2B5EF4-FFF2-40B4-BE49-F238E27FC236}">
                <a16:creationId xmlns:a16="http://schemas.microsoft.com/office/drawing/2014/main" id="{C0F6F48D-93B7-3817-155E-0E14FA1296A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83255" cy="397053"/>
          </a:xfrm>
          <a:prstGeom prst="rect">
            <a:avLst/>
          </a:prstGeom>
        </p:spPr>
      </p:pic>
    </p:spTree>
    <p:extLst>
      <p:ext uri="{BB962C8B-B14F-4D97-AF65-F5344CB8AC3E}">
        <p14:creationId xmlns:p14="http://schemas.microsoft.com/office/powerpoint/2010/main" val="3580514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Graphs Gray">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00E85-36A5-4AD2-8628-4E1602FFD1EE}"/>
              </a:ext>
            </a:extLst>
          </p:cNvPr>
          <p:cNvSpPr/>
          <p:nvPr userDrawn="1"/>
        </p:nvSpPr>
        <p:spPr>
          <a:xfrm>
            <a:off x="0" y="1"/>
            <a:ext cx="12192000" cy="1475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F357F66D-4FB7-4EBC-8976-5C34EB3128FC}"/>
              </a:ext>
            </a:extLst>
          </p:cNvPr>
          <p:cNvSpPr>
            <a:spLocks noGrp="1"/>
          </p:cNvSpPr>
          <p:nvPr>
            <p:ph type="title"/>
          </p:nvPr>
        </p:nvSpPr>
        <p:spPr>
          <a:xfrm>
            <a:off x="838200" y="261071"/>
            <a:ext cx="10515600" cy="1214132"/>
          </a:xfrm>
          <a:prstGeom prst="rect">
            <a:avLst/>
          </a:prstGeom>
        </p:spPr>
        <p:txBody>
          <a:bodyPr anchor="b" anchorCtr="0"/>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D44A0FB-9494-437C-B1BE-78C9666E339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C52EE62-B388-47C6-A145-4B6D59659B2C}"/>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2"/>
                </a:solidFill>
                <a:latin typeface="Arial" panose="020B0604020202020204" pitchFamily="34" charset="0"/>
              </a:defRPr>
            </a:lvl1pPr>
          </a:lstStyle>
          <a:p>
            <a:endParaRPr lang="en-US" dirty="0"/>
          </a:p>
        </p:txBody>
      </p:sp>
      <p:pic>
        <p:nvPicPr>
          <p:cNvPr id="11" name="Picture 10" descr="A black background with white text&#10;&#10;Description automatically generated">
            <a:extLst>
              <a:ext uri="{FF2B5EF4-FFF2-40B4-BE49-F238E27FC236}">
                <a16:creationId xmlns:a16="http://schemas.microsoft.com/office/drawing/2014/main" id="{7068D647-5CE5-CAE3-BFB4-D75C376E0F6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64792" cy="392942"/>
          </a:xfrm>
          <a:prstGeom prst="rect">
            <a:avLst/>
          </a:prstGeom>
        </p:spPr>
      </p:pic>
    </p:spTree>
    <p:extLst>
      <p:ext uri="{BB962C8B-B14F-4D97-AF65-F5344CB8AC3E}">
        <p14:creationId xmlns:p14="http://schemas.microsoft.com/office/powerpoint/2010/main" val="27376632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860C-E4F1-4A69-AD2D-5AD6C992976E}"/>
              </a:ext>
            </a:extLst>
          </p:cNvPr>
          <p:cNvSpPr>
            <a:spLocks noGrp="1"/>
          </p:cNvSpPr>
          <p:nvPr>
            <p:ph type="title"/>
          </p:nvPr>
        </p:nvSpPr>
        <p:spPr>
          <a:xfrm>
            <a:off x="831850" y="657114"/>
            <a:ext cx="10515600" cy="2291947"/>
          </a:xfrm>
          <a:prstGeom prst="rect">
            <a:avLst/>
          </a:prstGeom>
          <a:noFill/>
        </p:spPr>
        <p:txBody>
          <a:bodyPr anchor="b"/>
          <a:lstStyle>
            <a:lvl1pPr>
              <a:defRPr sz="48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81C387D7-6F6B-4521-AF3B-443638B28F67}"/>
              </a:ext>
            </a:extLst>
          </p:cNvPr>
          <p:cNvSpPr>
            <a:spLocks noGrp="1"/>
          </p:cNvSpPr>
          <p:nvPr>
            <p:ph type="body" idx="1"/>
          </p:nvPr>
        </p:nvSpPr>
        <p:spPr>
          <a:xfrm>
            <a:off x="831850" y="3100904"/>
            <a:ext cx="10515600" cy="1205281"/>
          </a:xfrm>
          <a:noFill/>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805A4C0B-5E35-C709-4621-DB42CCC65F13}"/>
              </a:ext>
            </a:extLst>
          </p:cNvPr>
          <p:cNvSpPr>
            <a:spLocks noGrp="1"/>
          </p:cNvSpPr>
          <p:nvPr>
            <p:ph type="ftr" sz="quarter" idx="3"/>
          </p:nvPr>
        </p:nvSpPr>
        <p:spPr>
          <a:xfrm>
            <a:off x="838200" y="6356350"/>
            <a:ext cx="5123120" cy="365125"/>
          </a:xfrm>
          <a:prstGeom prst="rect">
            <a:avLst/>
          </a:prstGeom>
        </p:spPr>
        <p:txBody>
          <a:bodyPr vert="horz" lIns="91440" tIns="45720" rIns="91440" bIns="45720" rtlCol="0" anchor="ctr"/>
          <a:lstStyle>
            <a:lvl1pPr algn="l">
              <a:defRPr sz="1200" b="0" i="0">
                <a:solidFill>
                  <a:schemeClr val="accent2"/>
                </a:solidFill>
                <a:latin typeface="Arial" panose="020B0604020202020204" pitchFamily="34" charset="0"/>
              </a:defRPr>
            </a:lvl1pPr>
          </a:lstStyle>
          <a:p>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1648EB9-AD02-C40C-BC02-21DE9974893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12586" y="6322980"/>
            <a:ext cx="1764792" cy="392942"/>
          </a:xfrm>
          <a:prstGeom prst="rect">
            <a:avLst/>
          </a:prstGeom>
        </p:spPr>
      </p:pic>
    </p:spTree>
    <p:extLst>
      <p:ext uri="{BB962C8B-B14F-4D97-AF65-F5344CB8AC3E}">
        <p14:creationId xmlns:p14="http://schemas.microsoft.com/office/powerpoint/2010/main" val="284400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1766A-BCBF-4DFD-8283-65948761D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16536DDD-F803-4A85-AB35-FB873E423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E53638F-7EF2-40B3-8132-2AE07A977D6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0" i="0" dirty="0">
              <a:latin typeface="Arial" panose="020B0604020202020204" pitchFamily="34" charset="0"/>
            </a:endParaRPr>
          </a:p>
        </p:txBody>
      </p:sp>
    </p:spTree>
    <p:extLst>
      <p:ext uri="{BB962C8B-B14F-4D97-AF65-F5344CB8AC3E}">
        <p14:creationId xmlns:p14="http://schemas.microsoft.com/office/powerpoint/2010/main" val="2679540846"/>
      </p:ext>
    </p:extLst>
  </p:cSld>
  <p:clrMap bg1="lt1" tx1="dk1" bg2="lt2" tx2="dk2" accent1="accent1" accent2="accent2" accent3="accent3" accent4="accent4" accent5="accent5" accent6="accent6" hlink="hlink" folHlink="folHlink"/>
  <p:sldLayoutIdLst>
    <p:sldLayoutId id="2147483673" r:id="rId1"/>
    <p:sldLayoutId id="2147483701" r:id="rId2"/>
    <p:sldLayoutId id="2147483702" r:id="rId3"/>
    <p:sldLayoutId id="2147483703" r:id="rId4"/>
    <p:sldLayoutId id="2147483674" r:id="rId5"/>
    <p:sldLayoutId id="2147483696" r:id="rId6"/>
    <p:sldLayoutId id="2147483695" r:id="rId7"/>
    <p:sldLayoutId id="2147483689" r:id="rId8"/>
    <p:sldLayoutId id="2147483675" r:id="rId9"/>
    <p:sldLayoutId id="2147483676" r:id="rId10"/>
    <p:sldLayoutId id="2147483698" r:id="rId11"/>
    <p:sldLayoutId id="2147483691" r:id="rId12"/>
    <p:sldLayoutId id="2147483699" r:id="rId13"/>
    <p:sldLayoutId id="2147483677" r:id="rId14"/>
    <p:sldLayoutId id="2147483692" r:id="rId15"/>
    <p:sldLayoutId id="2147483678" r:id="rId16"/>
    <p:sldLayoutId id="2147483679" r:id="rId17"/>
    <p:sldLayoutId id="2147483684" r:id="rId18"/>
    <p:sldLayoutId id="2147483685" r:id="rId19"/>
    <p:sldLayoutId id="2147483686" r:id="rId20"/>
    <p:sldLayoutId id="2147483687" r:id="rId21"/>
    <p:sldLayoutId id="2147483688" r:id="rId22"/>
    <p:sldLayoutId id="2147483690" r:id="rId23"/>
    <p:sldLayoutId id="2147483680" r:id="rId24"/>
    <p:sldLayoutId id="2147483693" r:id="rId25"/>
    <p:sldLayoutId id="2147483694" r:id="rId26"/>
    <p:sldLayoutId id="2147483681" r:id="rId27"/>
    <p:sldLayoutId id="2147483682" r:id="rId28"/>
    <p:sldLayoutId id="2147483683" r:id="rId29"/>
  </p:sldLayoutIdLst>
  <p:txStyles>
    <p:titleStyle>
      <a:lvl1pPr algn="l" defTabSz="914400" rtl="0" eaLnBrk="1" latinLnBrk="0" hangingPunct="1">
        <a:lnSpc>
          <a:spcPct val="90000"/>
        </a:lnSpc>
        <a:spcBef>
          <a:spcPct val="0"/>
        </a:spcBef>
        <a:buNone/>
        <a:defRPr sz="4400" b="0"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SABO@echo.rutgers.ed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swagbyconsolidus.com/"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mailto:megan.disney@panerabread.com"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sabo.rutgers.edu"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mailto:sabo@echo.rutgers.edu"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4286-8141-AFC6-EBE0-C968399F65AE}"/>
              </a:ext>
            </a:extLst>
          </p:cNvPr>
          <p:cNvSpPr>
            <a:spLocks noGrp="1"/>
          </p:cNvSpPr>
          <p:nvPr>
            <p:ph type="ctrTitle"/>
          </p:nvPr>
        </p:nvSpPr>
        <p:spPr>
          <a:xfrm>
            <a:off x="1524000" y="2136531"/>
            <a:ext cx="9144000" cy="2171700"/>
          </a:xfrm>
        </p:spPr>
        <p:txBody>
          <a:bodyPr/>
          <a:lstStyle/>
          <a:p>
            <a:r>
              <a:rPr lang="en-US" sz="3200" dirty="0">
                <a:solidFill>
                  <a:schemeClr val="tx1"/>
                </a:solidFill>
                <a:latin typeface="Arial Black" panose="020B0A04020102020204" pitchFamily="34" charset="0"/>
              </a:rPr>
              <a:t>Student Activities Business Office (SABO)</a:t>
            </a:r>
            <a:endParaRPr lang="en-US" sz="3200" dirty="0"/>
          </a:p>
        </p:txBody>
      </p:sp>
      <p:sp>
        <p:nvSpPr>
          <p:cNvPr id="3" name="Subtitle 2">
            <a:extLst>
              <a:ext uri="{FF2B5EF4-FFF2-40B4-BE49-F238E27FC236}">
                <a16:creationId xmlns:a16="http://schemas.microsoft.com/office/drawing/2014/main" id="{21AB7A43-A9A2-D246-6BF8-BB773F5D9F30}"/>
              </a:ext>
            </a:extLst>
          </p:cNvPr>
          <p:cNvSpPr>
            <a:spLocks noGrp="1"/>
          </p:cNvSpPr>
          <p:nvPr>
            <p:ph type="subTitle" idx="1"/>
          </p:nvPr>
        </p:nvSpPr>
        <p:spPr>
          <a:xfrm>
            <a:off x="1524000" y="5108331"/>
            <a:ext cx="9144000" cy="1355188"/>
          </a:xfrm>
        </p:spPr>
        <p:txBody>
          <a:bodyPr/>
          <a:lstStyle/>
          <a:p>
            <a:r>
              <a:rPr lang="en-US" dirty="0"/>
              <a:t>NEW TREASURER TRAINING</a:t>
            </a:r>
          </a:p>
          <a:p>
            <a:r>
              <a:rPr lang="en-US" dirty="0"/>
              <a:t>September 3 and 4, 2024</a:t>
            </a:r>
          </a:p>
          <a:p>
            <a:endParaRPr lang="en-US" dirty="0"/>
          </a:p>
        </p:txBody>
      </p:sp>
    </p:spTree>
    <p:extLst>
      <p:ext uri="{BB962C8B-B14F-4D97-AF65-F5344CB8AC3E}">
        <p14:creationId xmlns:p14="http://schemas.microsoft.com/office/powerpoint/2010/main" val="2570259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532586"/>
            <a:ext cx="9456717" cy="5117596"/>
          </a:xfrm>
        </p:spPr>
        <p:txBody>
          <a:bodyPr/>
          <a:lstStyle/>
          <a:p>
            <a:pPr algn="l"/>
            <a:r>
              <a:rPr lang="en-US" sz="3200" b="1" dirty="0"/>
              <a:t>Account Information:</a:t>
            </a:r>
          </a:p>
          <a:p>
            <a:pPr marL="457200" indent="-457200" algn="l">
              <a:buFont typeface="Wingdings" panose="05000000000000000000" pitchFamily="2" charset="2"/>
              <a:buChar char="Ø"/>
            </a:pPr>
            <a:r>
              <a:rPr lang="en-US" altLang="en-US" sz="2600" dirty="0">
                <a:cs typeface="Arial" panose="020B0604020202020204" pitchFamily="34" charset="0"/>
              </a:rPr>
              <a:t>Each SABO account has an </a:t>
            </a:r>
            <a:r>
              <a:rPr lang="en-US" altLang="en-US" sz="2600" b="1" dirty="0">
                <a:cs typeface="Arial" panose="020B0604020202020204" pitchFamily="34" charset="0"/>
              </a:rPr>
              <a:t>Account Number</a:t>
            </a:r>
            <a:r>
              <a:rPr lang="en-US" altLang="en-US" sz="2600" dirty="0">
                <a:cs typeface="Arial" panose="020B0604020202020204" pitchFamily="34" charset="0"/>
              </a:rPr>
              <a:t>, usually 3 or 4 digits used to differentiate your account (e.g. 063 | Bengali Student Association).</a:t>
            </a:r>
          </a:p>
          <a:p>
            <a:pPr marL="457200" indent="-457200" algn="l">
              <a:buFont typeface="Wingdings" panose="05000000000000000000" pitchFamily="2" charset="2"/>
              <a:buChar char="Ø"/>
            </a:pPr>
            <a:r>
              <a:rPr lang="en-US" altLang="en-US" sz="2600" dirty="0">
                <a:cs typeface="Arial" panose="020B0604020202020204" pitchFamily="34" charset="0"/>
              </a:rPr>
              <a:t>Most accounts will have multiple </a:t>
            </a:r>
            <a:r>
              <a:rPr lang="en-US" altLang="en-US" sz="2600" b="1" dirty="0">
                <a:cs typeface="Arial" panose="020B0604020202020204" pitchFamily="34" charset="0"/>
              </a:rPr>
              <a:t>Line Codes </a:t>
            </a:r>
            <a:r>
              <a:rPr lang="en-US" altLang="en-US" sz="2600" dirty="0">
                <a:cs typeface="Arial" panose="020B0604020202020204" pitchFamily="34" charset="0"/>
              </a:rPr>
              <a:t>or subaccounts used to isolate the source or intended use of funds (e.g. 137 Generated Revenue for account 063, noted as 063/137).</a:t>
            </a:r>
          </a:p>
          <a:p>
            <a:pPr marL="457200" indent="-457200" algn="l">
              <a:buFont typeface="Wingdings" panose="05000000000000000000" pitchFamily="2" charset="2"/>
              <a:buChar char="Ø"/>
            </a:pPr>
            <a:r>
              <a:rPr lang="en-US" altLang="en-US" sz="2600" dirty="0">
                <a:cs typeface="Arial" panose="020B0604020202020204" pitchFamily="34" charset="0"/>
              </a:rPr>
              <a:t>Most transactions will also require you to select a </a:t>
            </a:r>
            <a:r>
              <a:rPr lang="en-US" altLang="en-US" sz="2600" b="1" dirty="0">
                <a:cs typeface="Arial" panose="020B0604020202020204" pitchFamily="34" charset="0"/>
              </a:rPr>
              <a:t>Transaction Code </a:t>
            </a:r>
            <a:r>
              <a:rPr lang="en-US" altLang="en-US" sz="2600" dirty="0">
                <a:cs typeface="Arial" panose="020B0604020202020204" pitchFamily="34" charset="0"/>
              </a:rPr>
              <a:t>that identifies what money is being spent on. (e.g. noted as 063/137/225 when account 063 uses Generated Revenue (Line 137) to pay for supplies or decorations (Transaction Code 225). </a:t>
            </a:r>
          </a:p>
          <a:p>
            <a:pPr algn="l"/>
            <a:endParaRPr lang="en-US" sz="2800" dirty="0"/>
          </a:p>
        </p:txBody>
      </p:sp>
    </p:spTree>
    <p:extLst>
      <p:ext uri="{BB962C8B-B14F-4D97-AF65-F5344CB8AC3E}">
        <p14:creationId xmlns:p14="http://schemas.microsoft.com/office/powerpoint/2010/main" val="411408030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532586"/>
            <a:ext cx="9456717" cy="5117596"/>
          </a:xfrm>
        </p:spPr>
        <p:txBody>
          <a:bodyPr/>
          <a:lstStyle/>
          <a:p>
            <a:pPr algn="l"/>
            <a:r>
              <a:rPr lang="en-US" sz="3200" b="1" dirty="0"/>
              <a:t>Account Information:</a:t>
            </a:r>
          </a:p>
          <a:p>
            <a:pPr marL="342900" indent="-342900" algn="l">
              <a:buFont typeface="Wingdings" panose="05000000000000000000" pitchFamily="2" charset="2"/>
              <a:buChar char="Ø"/>
            </a:pPr>
            <a:r>
              <a:rPr lang="en-US" altLang="en-US" sz="2600" dirty="0">
                <a:cs typeface="Arial" panose="020B0604020202020204" pitchFamily="34" charset="0"/>
              </a:rPr>
              <a:t>All accounts at SABO have two </a:t>
            </a:r>
            <a:r>
              <a:rPr lang="en-US" altLang="en-US" sz="2600" b="1" dirty="0">
                <a:cs typeface="Arial" panose="020B0604020202020204" pitchFamily="34" charset="0"/>
              </a:rPr>
              <a:t>Account Users. </a:t>
            </a:r>
            <a:r>
              <a:rPr lang="en-US" altLang="en-US" sz="2600" dirty="0">
                <a:cs typeface="Arial" panose="020B0604020202020204" pitchFamily="34" charset="0"/>
              </a:rPr>
              <a:t>The </a:t>
            </a:r>
            <a:r>
              <a:rPr lang="en-US" altLang="en-US" sz="2600" b="1" dirty="0">
                <a:cs typeface="Arial" panose="020B0604020202020204" pitchFamily="34" charset="0"/>
              </a:rPr>
              <a:t>Account Treasurer </a:t>
            </a:r>
            <a:r>
              <a:rPr lang="en-US" altLang="en-US" sz="2600" dirty="0">
                <a:cs typeface="Arial" panose="020B0604020202020204" pitchFamily="34" charset="0"/>
              </a:rPr>
              <a:t>will have REGULAR access.  This access will allow them to create transactions within SABO system ledger.  The </a:t>
            </a:r>
            <a:r>
              <a:rPr lang="en-US" altLang="en-US" sz="2600" b="1" dirty="0">
                <a:cs typeface="Arial" panose="020B0604020202020204" pitchFamily="34" charset="0"/>
              </a:rPr>
              <a:t>Account President</a:t>
            </a:r>
            <a:r>
              <a:rPr lang="en-US" altLang="en-US" sz="2600" dirty="0">
                <a:cs typeface="Arial" panose="020B0604020202020204" pitchFamily="34" charset="0"/>
              </a:rPr>
              <a:t> will have READ ONLY access.  This access will allow them to view transactions on-line.</a:t>
            </a:r>
          </a:p>
          <a:p>
            <a:pPr marL="342900" indent="-342900" algn="l">
              <a:buFont typeface="Wingdings" panose="05000000000000000000" pitchFamily="2" charset="2"/>
              <a:buChar char="Ø"/>
            </a:pPr>
            <a:r>
              <a:rPr lang="en-US" altLang="en-US" sz="2600" dirty="0">
                <a:cs typeface="Arial" panose="020B0604020202020204" pitchFamily="34" charset="0"/>
              </a:rPr>
              <a:t>All accounts at SABO have a </a:t>
            </a:r>
            <a:r>
              <a:rPr lang="en-US" altLang="en-US" sz="2600" b="1" dirty="0">
                <a:cs typeface="Arial" panose="020B0604020202020204" pitchFamily="34" charset="0"/>
              </a:rPr>
              <a:t>Control Account </a:t>
            </a:r>
            <a:r>
              <a:rPr lang="en-US" altLang="en-US" sz="2600" dirty="0">
                <a:cs typeface="Arial" panose="020B0604020202020204" pitchFamily="34" charset="0"/>
              </a:rPr>
              <a:t>and an </a:t>
            </a:r>
            <a:r>
              <a:rPr lang="en-US" altLang="en-US" sz="2600" b="1" dirty="0">
                <a:cs typeface="Arial" panose="020B0604020202020204" pitchFamily="34" charset="0"/>
              </a:rPr>
              <a:t>Administrative Advisor </a:t>
            </a:r>
            <a:r>
              <a:rPr lang="en-US" altLang="en-US" sz="2600" dirty="0">
                <a:cs typeface="Arial" panose="020B0604020202020204" pitchFamily="34" charset="0"/>
              </a:rPr>
              <a:t>assigned. The </a:t>
            </a:r>
            <a:r>
              <a:rPr lang="en-US" altLang="en-US" sz="2600" b="1" dirty="0">
                <a:cs typeface="Arial" panose="020B0604020202020204" pitchFamily="34" charset="0"/>
              </a:rPr>
              <a:t>Control Account </a:t>
            </a:r>
            <a:r>
              <a:rPr lang="en-US" altLang="en-US" sz="2600" dirty="0">
                <a:cs typeface="Arial" panose="020B0604020202020204" pitchFamily="34" charset="0"/>
              </a:rPr>
              <a:t>indicates which governing area oversees the account.  The </a:t>
            </a:r>
            <a:r>
              <a:rPr lang="en-US" altLang="en-US" sz="2600" b="1" dirty="0">
                <a:cs typeface="Arial" panose="020B0604020202020204" pitchFamily="34" charset="0"/>
              </a:rPr>
              <a:t>Administrative Advisor</a:t>
            </a:r>
            <a:r>
              <a:rPr lang="en-US" altLang="en-US" sz="2600" dirty="0">
                <a:cs typeface="Arial" panose="020B0604020202020204" pitchFamily="34" charset="0"/>
              </a:rPr>
              <a:t> will be a representative who must authorize the account transactions.</a:t>
            </a:r>
          </a:p>
          <a:p>
            <a:pPr algn="l"/>
            <a:endParaRPr lang="en-US" sz="2800" dirty="0"/>
          </a:p>
        </p:txBody>
      </p:sp>
    </p:spTree>
    <p:extLst>
      <p:ext uri="{BB962C8B-B14F-4D97-AF65-F5344CB8AC3E}">
        <p14:creationId xmlns:p14="http://schemas.microsoft.com/office/powerpoint/2010/main" val="3835929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532586"/>
            <a:ext cx="9456717" cy="5117596"/>
          </a:xfrm>
        </p:spPr>
        <p:txBody>
          <a:bodyPr/>
          <a:lstStyle/>
          <a:p>
            <a:pPr algn="l"/>
            <a:r>
              <a:rPr lang="en-US" sz="3200" b="1" dirty="0"/>
              <a:t>Allocations and Takebacks:</a:t>
            </a:r>
          </a:p>
          <a:p>
            <a:pPr marL="457200" indent="-457200" algn="l">
              <a:buFont typeface="Wingdings" panose="05000000000000000000" pitchFamily="2" charset="2"/>
              <a:buChar char="Ø"/>
            </a:pPr>
            <a:r>
              <a:rPr lang="en-US" altLang="en-US" dirty="0">
                <a:cs typeface="Arial" panose="020B0604020202020204" pitchFamily="34" charset="0"/>
              </a:rPr>
              <a:t>All FALL Allocations received by SABO from RUSA, SEBS and RBGA have been processed into your respective accounts.</a:t>
            </a:r>
          </a:p>
          <a:p>
            <a:pPr marL="457200" indent="-457200" algn="l">
              <a:buFont typeface="Wingdings" panose="05000000000000000000" pitchFamily="2" charset="2"/>
              <a:buChar char="Ø"/>
            </a:pPr>
            <a:r>
              <a:rPr lang="en-US" altLang="en-US" dirty="0">
                <a:cs typeface="Arial" panose="020B0604020202020204" pitchFamily="34" charset="0"/>
              </a:rPr>
              <a:t>Allocation funds are entered in your Overhead (317) and/or Program (345) Line Codes and in some cases, Special Allocation line code (700).</a:t>
            </a:r>
          </a:p>
          <a:p>
            <a:pPr marL="457200" indent="-457200" algn="l">
              <a:buFont typeface="Wingdings" panose="05000000000000000000" pitchFamily="2" charset="2"/>
              <a:buChar char="Ø"/>
            </a:pPr>
            <a:r>
              <a:rPr lang="en-US" altLang="en-US" dirty="0">
                <a:cs typeface="Arial" panose="020B0604020202020204" pitchFamily="34" charset="0"/>
              </a:rPr>
              <a:t>At the end of each semester, any unspent funds in 345 are “taken back” (returned to the respective Control Account). At the end of the AY, any unspent funds in 317 are taken back.</a:t>
            </a:r>
          </a:p>
          <a:p>
            <a:pPr marL="457200" indent="-457200" algn="l">
              <a:buFont typeface="Wingdings" panose="05000000000000000000" pitchFamily="2" charset="2"/>
              <a:buChar char="Ø"/>
            </a:pPr>
            <a:r>
              <a:rPr lang="en-US" altLang="en-US" dirty="0">
                <a:cs typeface="Arial" panose="020B0604020202020204" pitchFamily="34" charset="0"/>
              </a:rPr>
              <a:t>Takebacks are used to fund appeals for the following semester.</a:t>
            </a:r>
          </a:p>
          <a:p>
            <a:pPr marL="457200" indent="-457200" algn="l">
              <a:buFont typeface="Wingdings" panose="05000000000000000000" pitchFamily="2" charset="2"/>
              <a:buChar char="Ø"/>
            </a:pPr>
            <a:r>
              <a:rPr lang="en-US" altLang="en-US" i="1" dirty="0">
                <a:cs typeface="Arial" panose="020B0604020202020204" pitchFamily="34" charset="0"/>
              </a:rPr>
              <a:t>It is important that expenses are submitted within 30 days of incurring the expenses and that transactions posted in your account are reviewed for completeness and accuracy.</a:t>
            </a:r>
          </a:p>
          <a:p>
            <a:pPr algn="l"/>
            <a:endParaRPr lang="en-US" sz="2800" dirty="0"/>
          </a:p>
        </p:txBody>
      </p:sp>
    </p:spTree>
    <p:extLst>
      <p:ext uri="{BB962C8B-B14F-4D97-AF65-F5344CB8AC3E}">
        <p14:creationId xmlns:p14="http://schemas.microsoft.com/office/powerpoint/2010/main" val="404461107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84416"/>
            <a:ext cx="9456717" cy="5165766"/>
          </a:xfrm>
        </p:spPr>
        <p:txBody>
          <a:bodyPr/>
          <a:lstStyle/>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r>
              <a:rPr lang="en-US" sz="7200" b="1" dirty="0">
                <a:solidFill>
                  <a:srgbClr val="FF0000"/>
                </a:solidFill>
                <a:latin typeface="Arial" panose="020B0604020202020204" pitchFamily="34" charset="0"/>
                <a:cs typeface="Arial" panose="020B0604020202020204" pitchFamily="34" charset="0"/>
              </a:rPr>
              <a:t>Check Requests</a:t>
            </a:r>
            <a:r>
              <a:rPr lang="en-US" sz="7200" b="1" dirty="0">
                <a:solidFill>
                  <a:srgbClr val="FF0000"/>
                </a:solidFill>
              </a:rPr>
              <a:t> </a:t>
            </a:r>
          </a:p>
          <a:p>
            <a:pPr algn="l"/>
            <a:endParaRPr lang="en-US" sz="3200" dirty="0"/>
          </a:p>
          <a:p>
            <a:pPr algn="l"/>
            <a:endParaRPr lang="en-US" sz="3200" dirty="0"/>
          </a:p>
        </p:txBody>
      </p:sp>
    </p:spTree>
    <p:extLst>
      <p:ext uri="{BB962C8B-B14F-4D97-AF65-F5344CB8AC3E}">
        <p14:creationId xmlns:p14="http://schemas.microsoft.com/office/powerpoint/2010/main" val="5660667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2515" y="1508202"/>
            <a:ext cx="9127533" cy="5117596"/>
          </a:xfrm>
        </p:spPr>
        <p:txBody>
          <a:bodyPr/>
          <a:lstStyle/>
          <a:p>
            <a:pPr algn="l"/>
            <a:r>
              <a:rPr lang="en-US" sz="3600" b="1" dirty="0">
                <a:latin typeface="Arial" panose="020B0604020202020204" pitchFamily="34" charset="0"/>
                <a:cs typeface="Arial" panose="020B0604020202020204" pitchFamily="34" charset="0"/>
              </a:rPr>
              <a:t>A check request can be for:</a:t>
            </a:r>
          </a:p>
          <a:p>
            <a:r>
              <a:rPr lang="en-US" dirty="0">
                <a:latin typeface="Arial" panose="020B0604020202020204" pitchFamily="34" charset="0"/>
                <a:cs typeface="Arial" panose="020B0604020202020204" pitchFamily="34" charset="0"/>
              </a:rPr>
              <a:t>When initiating a Check Request in SABO Online System, it is important to be able to answer the following questions:</a:t>
            </a:r>
          </a:p>
          <a:p>
            <a:pPr lvl="1"/>
            <a:r>
              <a:rPr lang="en-US" b="1" dirty="0">
                <a:latin typeface="Arial" panose="020B0604020202020204" pitchFamily="34" charset="0"/>
                <a:cs typeface="Arial" panose="020B0604020202020204" pitchFamily="34" charset="0"/>
              </a:rPr>
              <a:t>Who are you paying?</a:t>
            </a:r>
          </a:p>
          <a:p>
            <a:pPr lvl="1"/>
            <a:endParaRPr lang="en-US" b="1" dirty="0">
              <a:latin typeface="Arial" panose="020B0604020202020204" pitchFamily="34" charset="0"/>
              <a:cs typeface="Arial" panose="020B0604020202020204" pitchFamily="34" charset="0"/>
            </a:endParaRPr>
          </a:p>
          <a:p>
            <a:pPr lvl="2">
              <a:buFont typeface="Wingdings" pitchFamily="2" charset="2"/>
              <a:buChar char="ü"/>
            </a:pPr>
            <a:r>
              <a:rPr lang="en-US" dirty="0">
                <a:latin typeface="Arial" panose="020B0604020202020204" pitchFamily="34" charset="0"/>
                <a:cs typeface="Arial" panose="020B0604020202020204" pitchFamily="34" charset="0"/>
              </a:rPr>
              <a:t> Is this check to pay a person? (PERR, Contract)</a:t>
            </a:r>
          </a:p>
          <a:p>
            <a:pPr lvl="3"/>
            <a:r>
              <a:rPr lang="en-US" i="1" dirty="0">
                <a:latin typeface="Arial" panose="020B0604020202020204" pitchFamily="34" charset="0"/>
                <a:cs typeface="Arial" panose="020B0604020202020204" pitchFamily="34" charset="0"/>
              </a:rPr>
              <a:t>Did someone in your organization spend their own money? A PERR is a reimbursement check request to repay someone who spent personal money on approved items.</a:t>
            </a:r>
          </a:p>
          <a:p>
            <a:pPr lvl="3"/>
            <a:endParaRPr lang="en-US" dirty="0">
              <a:latin typeface="Arial" panose="020B0604020202020204" pitchFamily="34" charset="0"/>
              <a:cs typeface="Arial" panose="020B0604020202020204" pitchFamily="34" charset="0"/>
            </a:endParaRPr>
          </a:p>
          <a:p>
            <a:pPr lvl="2">
              <a:buFont typeface="Wingdings" pitchFamily="2" charset="2"/>
              <a:buChar char="ü"/>
            </a:pPr>
            <a:r>
              <a:rPr lang="en-US" dirty="0">
                <a:latin typeface="Arial" panose="020B0604020202020204" pitchFamily="34" charset="0"/>
                <a:cs typeface="Arial" panose="020B0604020202020204" pitchFamily="34" charset="0"/>
              </a:rPr>
              <a:t> Is this check to a Rutgers vendor or a Rutgers department? </a:t>
            </a:r>
          </a:p>
          <a:p>
            <a:pPr lvl="2"/>
            <a:endParaRPr lang="en-US" dirty="0">
              <a:latin typeface="Arial" panose="020B0604020202020204" pitchFamily="34" charset="0"/>
              <a:cs typeface="Arial" panose="020B0604020202020204" pitchFamily="34" charset="0"/>
            </a:endParaRPr>
          </a:p>
          <a:p>
            <a:pPr lvl="2">
              <a:buFont typeface="Wingdings" pitchFamily="2" charset="2"/>
              <a:buChar char="ü"/>
            </a:pPr>
            <a:r>
              <a:rPr lang="en-US" dirty="0">
                <a:latin typeface="Arial" panose="020B0604020202020204" pitchFamily="34" charset="0"/>
                <a:cs typeface="Arial" panose="020B0604020202020204" pitchFamily="34" charset="0"/>
              </a:rPr>
              <a:t> Is this check to pay an outside vendor (By Contract or By Invoice)</a:t>
            </a:r>
          </a:p>
          <a:p>
            <a:pPr lvl="2"/>
            <a:endParaRPr lang="en-US" dirty="0">
              <a:latin typeface="Arial" panose="020B0604020202020204" pitchFamily="34" charset="0"/>
              <a:cs typeface="Arial" panose="020B0604020202020204" pitchFamily="34" charset="0"/>
            </a:endParaRPr>
          </a:p>
          <a:p>
            <a:pPr lvl="2">
              <a:buFont typeface="Wingdings" pitchFamily="2" charset="2"/>
              <a:buChar char="ü"/>
            </a:pPr>
            <a:r>
              <a:rPr lang="en-US" dirty="0">
                <a:latin typeface="Arial" panose="020B0604020202020204" pitchFamily="34" charset="0"/>
                <a:cs typeface="Arial" panose="020B0604020202020204" pitchFamily="34" charset="0"/>
              </a:rPr>
              <a:t> Is this check a donation? </a:t>
            </a:r>
          </a:p>
          <a:p>
            <a:pPr algn="l"/>
            <a:endParaRPr lang="en-US" sz="2000" b="1" dirty="0"/>
          </a:p>
        </p:txBody>
      </p:sp>
    </p:spTree>
    <p:extLst>
      <p:ext uri="{BB962C8B-B14F-4D97-AF65-F5344CB8AC3E}">
        <p14:creationId xmlns:p14="http://schemas.microsoft.com/office/powerpoint/2010/main" val="951249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5187" y="1859280"/>
            <a:ext cx="4624137" cy="1944624"/>
          </a:xfrm>
          <a:prstGeom prst="rect">
            <a:avLst/>
          </a:prstGeom>
        </p:spPr>
      </p:pic>
      <p:pic>
        <p:nvPicPr>
          <p:cNvPr id="5" name="Content Placeholder 2"/>
          <p:cNvPicPr>
            <a:picLocks noChangeAspect="1"/>
          </p:cNvPicPr>
          <p:nvPr/>
        </p:nvPicPr>
        <p:blipFill>
          <a:blip r:embed="rId4"/>
          <a:stretch>
            <a:fillRect/>
          </a:stretch>
        </p:blipFill>
        <p:spPr>
          <a:xfrm>
            <a:off x="6645843" y="4334256"/>
            <a:ext cx="4038600" cy="1663661"/>
          </a:xfrm>
          <a:prstGeom prst="rect">
            <a:avLst/>
          </a:prstGeom>
        </p:spPr>
      </p:pic>
      <p:sp>
        <p:nvSpPr>
          <p:cNvPr id="2" name="TextBox 1"/>
          <p:cNvSpPr txBox="1"/>
          <p:nvPr/>
        </p:nvSpPr>
        <p:spPr>
          <a:xfrm>
            <a:off x="7632192" y="1645920"/>
            <a:ext cx="3401568" cy="286232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After you review the dashboard information and know your account balance you may begin to process a check request.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Click check request on the right hand side of the dashboard page and enter your account number</a:t>
            </a:r>
          </a:p>
          <a:p>
            <a:endParaRPr lang="en-US" dirty="0"/>
          </a:p>
        </p:txBody>
      </p:sp>
      <p:pic>
        <p:nvPicPr>
          <p:cNvPr id="7" name="Picture 6"/>
          <p:cNvPicPr>
            <a:picLocks noChangeAspect="1"/>
          </p:cNvPicPr>
          <p:nvPr/>
        </p:nvPicPr>
        <p:blipFill>
          <a:blip r:embed="rId5"/>
          <a:stretch>
            <a:fillRect/>
          </a:stretch>
        </p:blipFill>
        <p:spPr>
          <a:xfrm>
            <a:off x="635187" y="4251558"/>
            <a:ext cx="3531438" cy="914528"/>
          </a:xfrm>
          <a:prstGeom prst="rect">
            <a:avLst/>
          </a:prstGeom>
        </p:spPr>
      </p:pic>
    </p:spTree>
    <p:extLst>
      <p:ext uri="{BB962C8B-B14F-4D97-AF65-F5344CB8AC3E}">
        <p14:creationId xmlns:p14="http://schemas.microsoft.com/office/powerpoint/2010/main" val="415286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3136" y="1645920"/>
            <a:ext cx="4230624" cy="1892826"/>
          </a:xfrm>
          <a:prstGeom prst="rect">
            <a:avLst/>
          </a:prstGeom>
          <a:noFill/>
        </p:spPr>
        <p:txBody>
          <a:bodyPr wrap="square" rtlCol="0">
            <a:spAutoFit/>
          </a:bodyPr>
          <a:lstStyle/>
          <a:p>
            <a:pPr marL="342900" indent="-342900">
              <a:spcBef>
                <a:spcPct val="50000"/>
              </a:spcBef>
            </a:pPr>
            <a:r>
              <a:rPr lang="en-US" u="sng" dirty="0">
                <a:latin typeface="Arial" panose="020B0604020202020204" pitchFamily="34" charset="0"/>
                <a:cs typeface="Arial" panose="020B0604020202020204" pitchFamily="34" charset="0"/>
              </a:rPr>
              <a:t>Check Request Transaction</a:t>
            </a:r>
          </a:p>
          <a:p>
            <a:pPr marL="342900" indent="-342900">
              <a:spcBef>
                <a:spcPct val="50000"/>
              </a:spcBef>
              <a:buFont typeface="Courier New" panose="02070309020205020404" pitchFamily="49" charset="0"/>
              <a:buChar char="o"/>
            </a:pPr>
            <a:r>
              <a:rPr lang="en-US" dirty="0">
                <a:latin typeface="Arial" panose="020B0604020202020204" pitchFamily="34" charset="0"/>
                <a:cs typeface="Arial" panose="020B0604020202020204" pitchFamily="34" charset="0"/>
              </a:rPr>
              <a:t>After you have chosen the check request option  on the dashboard and entered your account number and line code you will be asked:</a:t>
            </a:r>
          </a:p>
          <a:p>
            <a:endParaRPr lang="en-US" dirty="0"/>
          </a:p>
        </p:txBody>
      </p:sp>
      <p:pic>
        <p:nvPicPr>
          <p:cNvPr id="6" name="Picture 5"/>
          <p:cNvPicPr>
            <a:picLocks noChangeAspect="1"/>
          </p:cNvPicPr>
          <p:nvPr/>
        </p:nvPicPr>
        <p:blipFill>
          <a:blip r:embed="rId3"/>
          <a:stretch>
            <a:fillRect/>
          </a:stretch>
        </p:blipFill>
        <p:spPr>
          <a:xfrm>
            <a:off x="935736" y="1780032"/>
            <a:ext cx="5452871" cy="4500797"/>
          </a:xfrm>
          <a:prstGeom prst="rect">
            <a:avLst/>
          </a:prstGeom>
        </p:spPr>
      </p:pic>
    </p:spTree>
    <p:extLst>
      <p:ext uri="{BB962C8B-B14F-4D97-AF65-F5344CB8AC3E}">
        <p14:creationId xmlns:p14="http://schemas.microsoft.com/office/powerpoint/2010/main" val="184482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1745" y="1680367"/>
            <a:ext cx="4096322" cy="2810267"/>
          </a:xfrm>
          <a:prstGeom prst="rect">
            <a:avLst/>
          </a:prstGeom>
        </p:spPr>
      </p:pic>
      <p:pic>
        <p:nvPicPr>
          <p:cNvPr id="5" name="Picture 4"/>
          <p:cNvPicPr>
            <a:picLocks noChangeAspect="1"/>
          </p:cNvPicPr>
          <p:nvPr/>
        </p:nvPicPr>
        <p:blipFill>
          <a:blip r:embed="rId4"/>
          <a:stretch>
            <a:fillRect/>
          </a:stretch>
        </p:blipFill>
        <p:spPr>
          <a:xfrm>
            <a:off x="5687729" y="1680366"/>
            <a:ext cx="5208871" cy="4939889"/>
          </a:xfrm>
          <a:prstGeom prst="rect">
            <a:avLst/>
          </a:prstGeom>
        </p:spPr>
      </p:pic>
      <p:sp>
        <p:nvSpPr>
          <p:cNvPr id="3" name="TextBox 2"/>
          <p:cNvSpPr txBox="1"/>
          <p:nvPr/>
        </p:nvSpPr>
        <p:spPr>
          <a:xfrm>
            <a:off x="877824" y="4767072"/>
            <a:ext cx="3547872" cy="1892826"/>
          </a:xfrm>
          <a:prstGeom prst="rect">
            <a:avLst/>
          </a:prstGeom>
          <a:noFill/>
        </p:spPr>
        <p:txBody>
          <a:bodyPr wrap="square" rtlCol="0">
            <a:spAutoFit/>
          </a:bodyPr>
          <a:lstStyle/>
          <a:p>
            <a:pPr>
              <a:spcBef>
                <a:spcPct val="50000"/>
              </a:spcBef>
            </a:pPr>
            <a:r>
              <a:rPr lang="en-US" u="sng" dirty="0">
                <a:latin typeface="Arial" panose="020B0604020202020204" pitchFamily="34" charset="0"/>
                <a:cs typeface="Arial" panose="020B0604020202020204" pitchFamily="34" charset="0"/>
              </a:rPr>
              <a:t>Most common Check Request is to pay a person </a:t>
            </a:r>
          </a:p>
          <a:p>
            <a:pPr marL="342900" indent="-342900">
              <a:spcBef>
                <a:spcPct val="50000"/>
              </a:spcBef>
              <a:buFont typeface="Courier New" panose="02070309020205020404" pitchFamily="49" charset="0"/>
              <a:buChar char="o"/>
            </a:pPr>
            <a:r>
              <a:rPr lang="en-US" dirty="0">
                <a:latin typeface="Arial" panose="020B0604020202020204" pitchFamily="34" charset="0"/>
                <a:cs typeface="Arial" panose="020B0604020202020204" pitchFamily="34" charset="0"/>
              </a:rPr>
              <a:t>Cash Advance</a:t>
            </a:r>
          </a:p>
          <a:p>
            <a:pPr marL="342900" indent="-342900">
              <a:spcBef>
                <a:spcPct val="50000"/>
              </a:spcBef>
              <a:buFont typeface="Courier New" panose="02070309020205020404" pitchFamily="49" charset="0"/>
              <a:buChar char="o"/>
            </a:pPr>
            <a:r>
              <a:rPr lang="en-US" dirty="0">
                <a:latin typeface="Arial" panose="020B0604020202020204" pitchFamily="34" charset="0"/>
                <a:cs typeface="Arial" panose="020B0604020202020204" pitchFamily="34" charset="0"/>
              </a:rPr>
              <a:t>PERR</a:t>
            </a:r>
          </a:p>
          <a:p>
            <a:pPr marL="342900" indent="-342900">
              <a:spcBef>
                <a:spcPct val="50000"/>
              </a:spcBef>
              <a:buFont typeface="Courier New" panose="02070309020205020404" pitchFamily="49" charset="0"/>
              <a:buChar char="o"/>
            </a:pPr>
            <a:r>
              <a:rPr lang="en-US" dirty="0">
                <a:latin typeface="Arial" panose="020B0604020202020204" pitchFamily="34" charset="0"/>
                <a:cs typeface="Arial" panose="020B0604020202020204" pitchFamily="34" charset="0"/>
              </a:rPr>
              <a:t>Contracted Individual</a:t>
            </a:r>
          </a:p>
        </p:txBody>
      </p:sp>
    </p:spTree>
    <p:extLst>
      <p:ext uri="{BB962C8B-B14F-4D97-AF65-F5344CB8AC3E}">
        <p14:creationId xmlns:p14="http://schemas.microsoft.com/office/powerpoint/2010/main" val="70738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83818"/>
            <a:ext cx="10639341" cy="5117596"/>
          </a:xfrm>
        </p:spPr>
        <p:txBody>
          <a:bodyPr/>
          <a:lstStyle/>
          <a:p>
            <a:pPr algn="l"/>
            <a:r>
              <a:rPr lang="en-US" sz="3200" b="1" dirty="0"/>
              <a:t>Cash Advance:</a:t>
            </a:r>
          </a:p>
          <a:p>
            <a:pPr marL="457200" indent="-457200" algn="l">
              <a:buFont typeface="Wingdings" panose="05000000000000000000" pitchFamily="2" charset="2"/>
              <a:buChar char="Ø"/>
            </a:pPr>
            <a:r>
              <a:rPr lang="en-US" altLang="en-US" sz="2800" dirty="0"/>
              <a:t>Should be the last resort over Check Request Invoice Vendor or PERR</a:t>
            </a:r>
          </a:p>
          <a:p>
            <a:pPr marL="457200" indent="-457200" algn="l">
              <a:buFont typeface="Wingdings" panose="05000000000000000000" pitchFamily="2" charset="2"/>
              <a:buChar char="Ø"/>
            </a:pPr>
            <a:r>
              <a:rPr lang="en-US" sz="2800" u="sng" dirty="0">
                <a:latin typeface="Arial" panose="020B0604020202020204" pitchFamily="34" charset="0"/>
                <a:cs typeface="Arial" panose="020B0604020202020204" pitchFamily="34" charset="0"/>
              </a:rPr>
              <a:t>A NET ID is required for all Cash Advances </a:t>
            </a:r>
          </a:p>
          <a:p>
            <a:pPr marL="457200" indent="-457200" algn="l">
              <a:buFont typeface="Wingdings" panose="05000000000000000000" pitchFamily="2" charset="2"/>
              <a:buChar char="Ø"/>
            </a:pPr>
            <a:r>
              <a:rPr lang="en-US" sz="2800" dirty="0">
                <a:latin typeface="Arial" panose="020B0604020202020204" pitchFamily="34" charset="0"/>
                <a:cs typeface="Arial" panose="020B0604020202020204" pitchFamily="34" charset="0"/>
              </a:rPr>
              <a:t>Used if funds are needed </a:t>
            </a:r>
            <a:r>
              <a:rPr lang="en-US" sz="2800" i="1" dirty="0">
                <a:latin typeface="Arial" panose="020B0604020202020204" pitchFamily="34" charset="0"/>
                <a:cs typeface="Arial" panose="020B0604020202020204" pitchFamily="34" charset="0"/>
              </a:rPr>
              <a:t>prior</a:t>
            </a:r>
            <a:r>
              <a:rPr lang="en-US" sz="2800" dirty="0">
                <a:latin typeface="Arial" panose="020B0604020202020204" pitchFamily="34" charset="0"/>
                <a:cs typeface="Arial" panose="020B0604020202020204" pitchFamily="34" charset="0"/>
              </a:rPr>
              <a:t> to an expenditure being made or whenever personal funds are not available</a:t>
            </a:r>
            <a:endParaRPr lang="en-US" sz="2800" dirty="0">
              <a:ea typeface="Times New Roman" panose="02020603050405020304" pitchFamily="18" charset="0"/>
            </a:endParaRPr>
          </a:p>
          <a:p>
            <a:pPr marL="457200" indent="-457200" algn="l">
              <a:buFont typeface="Wingdings" panose="05000000000000000000" pitchFamily="2" charset="2"/>
              <a:buChar char="Ø"/>
            </a:pPr>
            <a:r>
              <a:rPr lang="en-US" sz="2800" dirty="0">
                <a:ea typeface="Times New Roman" panose="02020603050405020304" pitchFamily="18" charset="0"/>
              </a:rPr>
              <a:t>Request must be submitted at least 2 weeks </a:t>
            </a:r>
            <a:r>
              <a:rPr lang="en-US" sz="2800" u="sng" dirty="0">
                <a:ea typeface="Times New Roman" panose="02020603050405020304" pitchFamily="18" charset="0"/>
              </a:rPr>
              <a:t>before</a:t>
            </a:r>
            <a:r>
              <a:rPr lang="en-US" sz="2800" dirty="0">
                <a:ea typeface="Times New Roman" panose="02020603050405020304" pitchFamily="18" charset="0"/>
              </a:rPr>
              <a:t> funds are needed</a:t>
            </a:r>
          </a:p>
          <a:p>
            <a:pPr marL="457200" indent="-457200" algn="l">
              <a:buFont typeface="Wingdings" panose="05000000000000000000" pitchFamily="2" charset="2"/>
              <a:buChar char="Ø"/>
            </a:pPr>
            <a:r>
              <a:rPr lang="en-US" altLang="en-US" sz="2800" dirty="0"/>
              <a:t>A cash advance must be supported by a budget. (Excel template available).</a:t>
            </a:r>
          </a:p>
          <a:p>
            <a:pPr algn="l"/>
            <a:endParaRPr lang="en-US" sz="3200" b="1" dirty="0"/>
          </a:p>
        </p:txBody>
      </p:sp>
    </p:spTree>
    <p:extLst>
      <p:ext uri="{BB962C8B-B14F-4D97-AF65-F5344CB8AC3E}">
        <p14:creationId xmlns:p14="http://schemas.microsoft.com/office/powerpoint/2010/main" val="3372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10322349" cy="5441324"/>
          </a:xfrm>
        </p:spPr>
        <p:txBody>
          <a:bodyPr/>
          <a:lstStyle/>
          <a:p>
            <a:pPr algn="l"/>
            <a:r>
              <a:rPr lang="en-US" sz="3200" b="1" dirty="0"/>
              <a:t>Cash Advance:</a:t>
            </a:r>
          </a:p>
          <a:p>
            <a:pPr marL="457200" indent="-457200" algn="l">
              <a:buFont typeface="Wingdings" panose="05000000000000000000" pitchFamily="2" charset="2"/>
              <a:buChar char="Ø"/>
            </a:pPr>
            <a:r>
              <a:rPr lang="en-US" altLang="en-US" sz="2900" dirty="0"/>
              <a:t>The person who is the Payee in a cash advance check is the person responsible for reconciling the cash advance.</a:t>
            </a:r>
          </a:p>
          <a:p>
            <a:pPr marL="457200" indent="-457200" algn="l">
              <a:buFont typeface="Wingdings" panose="05000000000000000000" pitchFamily="2" charset="2"/>
              <a:buChar char="Ø"/>
            </a:pPr>
            <a:r>
              <a:rPr lang="en-US" sz="2900" dirty="0">
                <a:ea typeface="Calibri" panose="020F0502020204030204" pitchFamily="34" charset="0"/>
              </a:rPr>
              <a:t>Funds withdrawn from the SABO through a Cash Advance </a:t>
            </a:r>
            <a:r>
              <a:rPr lang="en-US" sz="2900" u="sng" dirty="0">
                <a:ea typeface="Calibri" panose="020F0502020204030204" pitchFamily="34" charset="0"/>
              </a:rPr>
              <a:t>must be reconciled within 30 days</a:t>
            </a:r>
            <a:r>
              <a:rPr lang="en-US" sz="2900" dirty="0">
                <a:ea typeface="Calibri" panose="020F0502020204030204" pitchFamily="34" charset="0"/>
              </a:rPr>
              <a:t> of check issue date. </a:t>
            </a:r>
          </a:p>
          <a:p>
            <a:pPr marL="457200" indent="-457200" algn="l">
              <a:buFont typeface="Wingdings" panose="05000000000000000000" pitchFamily="2" charset="2"/>
              <a:buChar char="Ø"/>
            </a:pPr>
            <a:r>
              <a:rPr lang="en-US" sz="2900" dirty="0">
                <a:solidFill>
                  <a:srgbClr val="000000"/>
                </a:solidFill>
                <a:ea typeface="Calibri" panose="020F0502020204030204" pitchFamily="34" charset="0"/>
              </a:rPr>
              <a:t>Proof of payment is required for all Cash Advance expenditures.</a:t>
            </a:r>
            <a:endParaRPr lang="en-US" sz="2900" dirty="0">
              <a:ea typeface="Calibri" panose="020F0502020204030204" pitchFamily="34" charset="0"/>
            </a:endParaRPr>
          </a:p>
          <a:p>
            <a:pPr marL="457200" indent="-457200" algn="l">
              <a:buFont typeface="Wingdings" panose="05000000000000000000" pitchFamily="2" charset="2"/>
              <a:buChar char="Ø"/>
            </a:pPr>
            <a:r>
              <a:rPr lang="en-US" sz="2900" dirty="0">
                <a:ea typeface="Calibri" panose="020F0502020204030204" pitchFamily="34" charset="0"/>
              </a:rPr>
              <a:t>SABO will not approve new Cash Advances* if student organization has any delinquent Cash Advance over 60 days</a:t>
            </a:r>
          </a:p>
          <a:p>
            <a:pPr marL="457200" indent="-457200" algn="l">
              <a:buFont typeface="Wingdings" panose="05000000000000000000" pitchFamily="2" charset="2"/>
              <a:buChar char="Ø"/>
            </a:pPr>
            <a:r>
              <a:rPr lang="en-US" altLang="en-US" sz="2900" dirty="0"/>
              <a:t>Only 2 cash advances can be outstanding at any given time.</a:t>
            </a:r>
          </a:p>
          <a:p>
            <a:pPr algn="l"/>
            <a:endParaRPr lang="en-US" sz="2600" b="1" dirty="0"/>
          </a:p>
        </p:txBody>
      </p:sp>
    </p:spTree>
    <p:extLst>
      <p:ext uri="{BB962C8B-B14F-4D97-AF65-F5344CB8AC3E}">
        <p14:creationId xmlns:p14="http://schemas.microsoft.com/office/powerpoint/2010/main" val="12693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698170"/>
            <a:ext cx="9144000" cy="5159829"/>
          </a:xfrm>
        </p:spPr>
        <p:txBody>
          <a:bodyPr/>
          <a:lstStyle/>
          <a:p>
            <a:pPr algn="l"/>
            <a:r>
              <a:rPr lang="en-US" sz="3200" b="1" dirty="0"/>
              <a:t>Today’s Session:</a:t>
            </a:r>
            <a:endParaRPr lang="en-US" sz="3200" dirty="0"/>
          </a:p>
          <a:p>
            <a:pPr marL="914400" lvl="1" indent="-457200" algn="l">
              <a:buFont typeface="+mj-lt"/>
              <a:buAutoNum type="arabicPeriod"/>
            </a:pPr>
            <a:r>
              <a:rPr lang="en-US" sz="3200" dirty="0"/>
              <a:t>Understanding SABO’s core responsibilities</a:t>
            </a:r>
          </a:p>
          <a:p>
            <a:pPr marL="914400" lvl="1" indent="-457200" algn="l">
              <a:buFont typeface="+mj-lt"/>
              <a:buAutoNum type="arabicPeriod"/>
            </a:pPr>
            <a:r>
              <a:rPr lang="en-US" sz="3200" dirty="0"/>
              <a:t>SABO staff &amp; areas of responsibilities</a:t>
            </a:r>
          </a:p>
          <a:p>
            <a:pPr marL="914400" lvl="1" indent="-457200" algn="l">
              <a:buFont typeface="+mj-lt"/>
              <a:buAutoNum type="arabicPeriod"/>
            </a:pPr>
            <a:r>
              <a:rPr lang="en-US" sz="3200" dirty="0"/>
              <a:t>Account and Control Account information</a:t>
            </a:r>
          </a:p>
          <a:p>
            <a:pPr marL="914400" lvl="1" indent="-457200" algn="l">
              <a:buFont typeface="+mj-lt"/>
              <a:buAutoNum type="arabicPeriod"/>
            </a:pPr>
            <a:r>
              <a:rPr lang="en-US" sz="3200" dirty="0"/>
              <a:t>Allocation and Takebacks</a:t>
            </a:r>
          </a:p>
          <a:p>
            <a:pPr marL="914400" lvl="1" indent="-457200" algn="l">
              <a:buFont typeface="+mj-lt"/>
              <a:buAutoNum type="arabicPeriod"/>
            </a:pPr>
            <a:r>
              <a:rPr lang="en-US" sz="3200" dirty="0"/>
              <a:t>SABO System Ledger Navigation</a:t>
            </a:r>
          </a:p>
          <a:p>
            <a:pPr marL="914400" lvl="1" indent="-457200" algn="l">
              <a:buFont typeface="+mj-lt"/>
              <a:buAutoNum type="arabicPeriod"/>
            </a:pPr>
            <a:r>
              <a:rPr lang="en-US" sz="3200" dirty="0"/>
              <a:t>Special Topics</a:t>
            </a:r>
          </a:p>
          <a:p>
            <a:pPr marL="914400" lvl="1" indent="-457200" algn="l">
              <a:buFont typeface="+mj-lt"/>
              <a:buAutoNum type="arabicPeriod"/>
            </a:pPr>
            <a:r>
              <a:rPr lang="en-US" sz="3200" dirty="0"/>
              <a:t>Updates</a:t>
            </a:r>
          </a:p>
          <a:p>
            <a:pPr marL="914400" lvl="1" indent="-457200" algn="l">
              <a:buFont typeface="+mj-lt"/>
              <a:buAutoNum type="arabicPeriod"/>
            </a:pPr>
            <a:r>
              <a:rPr lang="en-US" sz="3200" dirty="0"/>
              <a:t>Treasurer Responsibilities and Resources</a:t>
            </a:r>
          </a:p>
          <a:p>
            <a:pPr marL="914400" lvl="1" indent="-457200" algn="l">
              <a:buFont typeface="+mj-lt"/>
              <a:buAutoNum type="arabicPeriod"/>
            </a:pPr>
            <a:r>
              <a:rPr lang="en-US" sz="3200" dirty="0"/>
              <a:t>Q&amp;A / Discussion</a:t>
            </a:r>
          </a:p>
        </p:txBody>
      </p:sp>
    </p:spTree>
    <p:extLst>
      <p:ext uri="{BB962C8B-B14F-4D97-AF65-F5344CB8AC3E}">
        <p14:creationId xmlns:p14="http://schemas.microsoft.com/office/powerpoint/2010/main" val="176573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532586"/>
            <a:ext cx="10041933" cy="5117596"/>
          </a:xfrm>
        </p:spPr>
        <p:txBody>
          <a:bodyPr/>
          <a:lstStyle/>
          <a:p>
            <a:pPr algn="l"/>
            <a:r>
              <a:rPr lang="en-US" sz="3200" b="1" dirty="0"/>
              <a:t>Cash Advance Reconciliation:</a:t>
            </a:r>
          </a:p>
          <a:p>
            <a:pPr marL="457200" indent="-457200" algn="l">
              <a:buFont typeface="Wingdings" panose="05000000000000000000" pitchFamily="2" charset="2"/>
              <a:buChar char="Ø"/>
            </a:pPr>
            <a:r>
              <a:rPr lang="en-US" sz="3000" dirty="0">
                <a:latin typeface="Arial" panose="020B0604020202020204" pitchFamily="34" charset="0"/>
                <a:cs typeface="Arial" panose="020B0604020202020204" pitchFamily="34" charset="0"/>
              </a:rPr>
              <a:t>After the funds have been used, original/itemized receipts and the reconciliation form must be submitted to the SABO. </a:t>
            </a:r>
          </a:p>
          <a:p>
            <a:pPr marL="457200" indent="-457200" algn="l">
              <a:buFont typeface="Wingdings" panose="05000000000000000000" pitchFamily="2" charset="2"/>
              <a:buChar char="Ø"/>
            </a:pPr>
            <a:r>
              <a:rPr lang="en-US" sz="3000" dirty="0">
                <a:latin typeface="Arial" panose="020B0604020202020204" pitchFamily="34" charset="0"/>
                <a:cs typeface="Arial" panose="020B0604020202020204" pitchFamily="34" charset="0"/>
              </a:rPr>
              <a:t>Receipts submitted can’t exceed 10% of original amount.</a:t>
            </a:r>
          </a:p>
          <a:p>
            <a:pPr marL="457200" indent="-457200" algn="l">
              <a:buFont typeface="Wingdings" panose="05000000000000000000" pitchFamily="2" charset="2"/>
              <a:buChar char="Ø"/>
            </a:pPr>
            <a:r>
              <a:rPr lang="en-US" sz="3000" u="sng" dirty="0">
                <a:latin typeface="Arial" panose="020B0604020202020204" pitchFamily="34" charset="0"/>
                <a:cs typeface="Arial" panose="020B0604020202020204" pitchFamily="34" charset="0"/>
              </a:rPr>
              <a:t>Download</a:t>
            </a:r>
            <a:r>
              <a:rPr lang="en-US" sz="3000" dirty="0">
                <a:latin typeface="Arial" panose="020B0604020202020204" pitchFamily="34" charset="0"/>
                <a:cs typeface="Arial" panose="020B0604020202020204" pitchFamily="34" charset="0"/>
              </a:rPr>
              <a:t> your Reconciliation form and present to SABO within 30 days of when the Cash Advance was issued (check date), not when it was spent. </a:t>
            </a:r>
          </a:p>
          <a:p>
            <a:pPr marL="457200" indent="-457200" algn="l">
              <a:buFont typeface="Wingdings" panose="05000000000000000000" pitchFamily="2" charset="2"/>
              <a:buChar char="Ø"/>
            </a:pPr>
            <a:r>
              <a:rPr lang="en-US" sz="3000" dirty="0">
                <a:latin typeface="Arial" panose="020B0604020202020204" pitchFamily="34" charset="0"/>
                <a:cs typeface="Arial" panose="020B0604020202020204" pitchFamily="34" charset="0"/>
              </a:rPr>
              <a:t>Any delinquent Cash Advances in excess of 60 days will be grounds for suspension of all account activity. </a:t>
            </a:r>
          </a:p>
          <a:p>
            <a:pPr marL="457200" indent="-457200" algn="l">
              <a:buFont typeface="Wingdings" panose="05000000000000000000" pitchFamily="2" charset="2"/>
              <a:buChar char="Ø"/>
            </a:pPr>
            <a:endParaRPr lang="en-US" sz="3200" b="1" dirty="0"/>
          </a:p>
        </p:txBody>
      </p:sp>
    </p:spTree>
    <p:extLst>
      <p:ext uri="{BB962C8B-B14F-4D97-AF65-F5344CB8AC3E}">
        <p14:creationId xmlns:p14="http://schemas.microsoft.com/office/powerpoint/2010/main" val="268127073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532586"/>
            <a:ext cx="9456717" cy="5117596"/>
          </a:xfrm>
        </p:spPr>
        <p:txBody>
          <a:bodyPr/>
          <a:lstStyle/>
          <a:p>
            <a:pPr algn="l"/>
            <a:r>
              <a:rPr lang="en-US" sz="3200" b="1" dirty="0"/>
              <a:t>PERR:</a:t>
            </a:r>
          </a:p>
          <a:p>
            <a:pPr marL="342900" indent="-342900" algn="l">
              <a:buFont typeface="Wingdings" panose="05000000000000000000" pitchFamily="2" charset="2"/>
              <a:buChar char="Ø"/>
            </a:pPr>
            <a:r>
              <a:rPr lang="en-US" sz="2000" dirty="0"/>
              <a:t>All PERR forms must be </a:t>
            </a:r>
            <a:r>
              <a:rPr lang="en-US" sz="2000" b="1" u="sng" dirty="0"/>
              <a:t>submitted with original, itemized receipts</a:t>
            </a:r>
            <a:r>
              <a:rPr lang="en-US" sz="2000" dirty="0"/>
              <a:t> </a:t>
            </a:r>
            <a:r>
              <a:rPr lang="en-US" sz="2000" b="1" i="1" dirty="0"/>
              <a:t>(no pictures, no copies), </a:t>
            </a:r>
            <a:r>
              <a:rPr lang="en-US" sz="2000" b="1" dirty="0"/>
              <a:t>within 30 days of incurring the expense</a:t>
            </a:r>
            <a:r>
              <a:rPr lang="en-US" sz="2000" b="1" i="1" dirty="0"/>
              <a:t>. </a:t>
            </a:r>
            <a:r>
              <a:rPr lang="en-US" sz="2000" b="1" dirty="0"/>
              <a:t> Treasurers must submit to Advisor, Advisor reviews/signs-off and submits to SABO or given back to Treasurer to submit.</a:t>
            </a:r>
          </a:p>
          <a:p>
            <a:pPr marL="342900" indent="-342900" algn="l">
              <a:buFont typeface="Wingdings" panose="05000000000000000000" pitchFamily="2" charset="2"/>
              <a:buChar char="Ø"/>
            </a:pPr>
            <a:r>
              <a:rPr lang="en-US" sz="2000" b="1" i="1" dirty="0"/>
              <a:t>All receipts submitted for reimbursement should be marked paid or have a zero balance.</a:t>
            </a:r>
            <a:r>
              <a:rPr lang="en-US" sz="2000" dirty="0"/>
              <a:t> Submitted reimbursements for an individual item over $500 require </a:t>
            </a:r>
            <a:r>
              <a:rPr lang="en-US" sz="2000" u="sng" dirty="0"/>
              <a:t>proof of payment showing name and posted charge</a:t>
            </a:r>
            <a:r>
              <a:rPr lang="en-US" sz="2000" dirty="0"/>
              <a:t>. </a:t>
            </a:r>
            <a:r>
              <a:rPr lang="en-US" sz="2000" b="1" dirty="0"/>
              <a:t>Payment status must be “Posted”</a:t>
            </a:r>
            <a:r>
              <a:rPr lang="en-US" sz="2000" dirty="0"/>
              <a:t> and </a:t>
            </a:r>
            <a:r>
              <a:rPr lang="en-US" sz="2000" b="1" u="sng" dirty="0"/>
              <a:t>not</a:t>
            </a:r>
            <a:r>
              <a:rPr lang="en-US" sz="2000" dirty="0"/>
              <a:t> “Processing”.</a:t>
            </a:r>
          </a:p>
          <a:p>
            <a:pPr marL="342900" indent="-342900" algn="l">
              <a:buFont typeface="Wingdings" panose="05000000000000000000" pitchFamily="2" charset="2"/>
              <a:buChar char="Ø"/>
            </a:pPr>
            <a:r>
              <a:rPr lang="en-US" sz="2000" b="1" dirty="0"/>
              <a:t>Proof of Payment</a:t>
            </a:r>
            <a:r>
              <a:rPr lang="en-US" sz="2000" dirty="0"/>
              <a:t> means a credit card or bank statement to verify the purchase. If proof of payment is under a parent/guardian name, a </a:t>
            </a:r>
            <a:r>
              <a:rPr lang="en-US" sz="2000" b="1" i="1" dirty="0"/>
              <a:t>Consent to Reimburse Form</a:t>
            </a:r>
            <a:r>
              <a:rPr lang="en-US" sz="2000" dirty="0"/>
              <a:t> for SABO reimbursement needs to be completed and submitted with the PERR form for processing.  </a:t>
            </a:r>
            <a:r>
              <a:rPr lang="en-US" sz="2000" b="1" u="sng" dirty="0"/>
              <a:t>Payee and information on proof of payment must match.*</a:t>
            </a:r>
          </a:p>
          <a:p>
            <a:pPr marL="342900" indent="-342900" algn="l">
              <a:buFont typeface="Wingdings" panose="05000000000000000000" pitchFamily="2" charset="2"/>
              <a:buChar char="Ø"/>
            </a:pPr>
            <a:r>
              <a:rPr lang="en-US" sz="2000" dirty="0"/>
              <a:t>If a receipt is lost, a </a:t>
            </a:r>
            <a:r>
              <a:rPr lang="en-US" sz="2000" b="1" u="sng" dirty="0"/>
              <a:t>Lost Receipt Form</a:t>
            </a:r>
            <a:r>
              <a:rPr lang="en-US" sz="2000" dirty="0"/>
              <a:t> is required.  Ensure this is signed by both the person being reimbursed and Advisor.</a:t>
            </a:r>
          </a:p>
          <a:p>
            <a:pPr algn="l"/>
            <a:endParaRPr lang="en-US" sz="2000" b="1" dirty="0"/>
          </a:p>
        </p:txBody>
      </p:sp>
    </p:spTree>
    <p:extLst>
      <p:ext uri="{BB962C8B-B14F-4D97-AF65-F5344CB8AC3E}">
        <p14:creationId xmlns:p14="http://schemas.microsoft.com/office/powerpoint/2010/main" val="247445890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9744" y="1475232"/>
            <a:ext cx="10363200" cy="5230368"/>
          </a:xfrm>
          <a:prstGeom prst="rect">
            <a:avLst/>
          </a:prstGeom>
        </p:spPr>
      </p:pic>
    </p:spTree>
    <p:extLst>
      <p:ext uri="{BB962C8B-B14F-4D97-AF65-F5344CB8AC3E}">
        <p14:creationId xmlns:p14="http://schemas.microsoft.com/office/powerpoint/2010/main" val="1849708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60448" y="1656492"/>
            <a:ext cx="7162800" cy="4105848"/>
          </a:xfrm>
          <a:prstGeom prst="rect">
            <a:avLst/>
          </a:prstGeom>
        </p:spPr>
      </p:pic>
    </p:spTree>
    <p:extLst>
      <p:ext uri="{BB962C8B-B14F-4D97-AF65-F5344CB8AC3E}">
        <p14:creationId xmlns:p14="http://schemas.microsoft.com/office/powerpoint/2010/main" val="4288211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77568" y="1475231"/>
            <a:ext cx="7790688" cy="4849369"/>
          </a:xfrm>
          <a:prstGeom prst="rect">
            <a:avLst/>
          </a:prstGeom>
        </p:spPr>
      </p:pic>
    </p:spTree>
    <p:extLst>
      <p:ext uri="{BB962C8B-B14F-4D97-AF65-F5344CB8AC3E}">
        <p14:creationId xmlns:p14="http://schemas.microsoft.com/office/powerpoint/2010/main" val="35385075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42705" y="1426464"/>
            <a:ext cx="6906589" cy="5059680"/>
          </a:xfrm>
          <a:prstGeom prst="rect">
            <a:avLst/>
          </a:prstGeom>
        </p:spPr>
      </p:pic>
    </p:spTree>
    <p:extLst>
      <p:ext uri="{BB962C8B-B14F-4D97-AF65-F5344CB8AC3E}">
        <p14:creationId xmlns:p14="http://schemas.microsoft.com/office/powerpoint/2010/main" val="1872766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3619" y="1514212"/>
            <a:ext cx="9456717" cy="5233506"/>
          </a:xfrm>
        </p:spPr>
        <p:txBody>
          <a:bodyPr/>
          <a:lstStyle/>
          <a:p>
            <a:pPr algn="l"/>
            <a:r>
              <a:rPr lang="en-US" sz="3600" b="1" dirty="0">
                <a:latin typeface="Arial" panose="020B0604020202020204" pitchFamily="34" charset="0"/>
                <a:cs typeface="Arial" panose="020B0604020202020204" pitchFamily="34" charset="0"/>
              </a:rPr>
              <a:t>Not paying a person?</a:t>
            </a:r>
          </a:p>
          <a:p>
            <a:pPr marL="457200" indent="-457200" algn="l">
              <a:buFont typeface="Wingdings" panose="05000000000000000000" pitchFamily="2" charset="2"/>
              <a:buChar char="Ø"/>
            </a:pPr>
            <a:r>
              <a:rPr lang="en-US" sz="3200" dirty="0">
                <a:latin typeface="Arial" panose="020B0604020202020204" pitchFamily="34" charset="0"/>
                <a:cs typeface="Arial" panose="020B0604020202020204" pitchFamily="34" charset="0"/>
              </a:rPr>
              <a:t>There may be times your organization will not be paying a person.</a:t>
            </a:r>
          </a:p>
          <a:p>
            <a:pPr algn="l"/>
            <a:endParaRPr lang="en-US" sz="32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en-US" sz="3200" dirty="0">
                <a:latin typeface="Arial" panose="020B0604020202020204" pitchFamily="34" charset="0"/>
                <a:cs typeface="Arial" panose="020B0604020202020204" pitchFamily="34" charset="0"/>
              </a:rPr>
              <a:t>The following slides include detailed instructions on how to pay :</a:t>
            </a:r>
          </a:p>
          <a:p>
            <a:pPr marL="914400" lvl="1" indent="-457200" algn="l">
              <a:buFont typeface="Wingdings" panose="05000000000000000000" pitchFamily="2" charset="2"/>
              <a:buChar char="Ø"/>
            </a:pPr>
            <a:r>
              <a:rPr lang="en-US" sz="3200" dirty="0">
                <a:latin typeface="Arial" panose="020B0604020202020204" pitchFamily="34" charset="0"/>
                <a:cs typeface="Arial" panose="020B0604020202020204" pitchFamily="34" charset="0"/>
              </a:rPr>
              <a:t>Rutgers University</a:t>
            </a:r>
          </a:p>
          <a:p>
            <a:pPr marL="914400" lvl="1" indent="-457200" algn="l">
              <a:buFont typeface="Wingdings" panose="05000000000000000000" pitchFamily="2" charset="2"/>
              <a:buChar char="Ø"/>
            </a:pPr>
            <a:r>
              <a:rPr lang="en-US" sz="3200" dirty="0">
                <a:latin typeface="Arial" panose="020B0604020202020204" pitchFamily="34" charset="0"/>
                <a:cs typeface="Arial" panose="020B0604020202020204" pitchFamily="34" charset="0"/>
              </a:rPr>
              <a:t>Vendor</a:t>
            </a:r>
          </a:p>
          <a:p>
            <a:pPr marL="914400" lvl="1" indent="-457200" algn="l">
              <a:buFont typeface="Wingdings" panose="05000000000000000000" pitchFamily="2" charset="2"/>
              <a:buChar char="Ø"/>
            </a:pPr>
            <a:r>
              <a:rPr lang="en-US" sz="3200" dirty="0">
                <a:latin typeface="Arial" panose="020B0604020202020204" pitchFamily="34" charset="0"/>
                <a:cs typeface="Arial" panose="020B0604020202020204" pitchFamily="34" charset="0"/>
              </a:rPr>
              <a:t>Donations</a:t>
            </a:r>
          </a:p>
          <a:p>
            <a:pPr algn="l"/>
            <a:endParaRPr lang="en-US" sz="3200" b="1" dirty="0"/>
          </a:p>
          <a:p>
            <a:pPr algn="l"/>
            <a:endParaRPr lang="en-US" sz="3200" b="1" dirty="0"/>
          </a:p>
          <a:p>
            <a:pPr algn="l"/>
            <a:endParaRPr lang="en-US" sz="3200" b="1" dirty="0"/>
          </a:p>
          <a:p>
            <a:pPr algn="l"/>
            <a:endParaRPr lang="en-US" sz="2600" b="1" dirty="0"/>
          </a:p>
        </p:txBody>
      </p:sp>
    </p:spTree>
    <p:extLst>
      <p:ext uri="{BB962C8B-B14F-4D97-AF65-F5344CB8AC3E}">
        <p14:creationId xmlns:p14="http://schemas.microsoft.com/office/powerpoint/2010/main" val="245606811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0016" y="1877568"/>
            <a:ext cx="4729450" cy="2514600"/>
          </a:xfrm>
          <a:prstGeom prst="rect">
            <a:avLst/>
          </a:prstGeom>
        </p:spPr>
      </p:pic>
      <p:pic>
        <p:nvPicPr>
          <p:cNvPr id="6" name="Picture 5"/>
          <p:cNvPicPr>
            <a:picLocks noChangeAspect="1"/>
          </p:cNvPicPr>
          <p:nvPr/>
        </p:nvPicPr>
        <p:blipFill>
          <a:blip r:embed="rId4"/>
          <a:stretch>
            <a:fillRect/>
          </a:stretch>
        </p:blipFill>
        <p:spPr>
          <a:xfrm>
            <a:off x="7156406" y="1389887"/>
            <a:ext cx="4267796" cy="5468113"/>
          </a:xfrm>
          <a:prstGeom prst="rect">
            <a:avLst/>
          </a:prstGeom>
        </p:spPr>
      </p:pic>
      <p:sp>
        <p:nvSpPr>
          <p:cNvPr id="8" name="TextBox 7"/>
          <p:cNvSpPr txBox="1"/>
          <p:nvPr/>
        </p:nvSpPr>
        <p:spPr>
          <a:xfrm>
            <a:off x="1158240" y="4392168"/>
            <a:ext cx="3962400" cy="1954381"/>
          </a:xfrm>
          <a:prstGeom prst="rect">
            <a:avLst/>
          </a:prstGeom>
          <a:noFill/>
        </p:spPr>
        <p:txBody>
          <a:bodyPr wrap="square" rtlCol="0">
            <a:spAutoFit/>
          </a:bodyPr>
          <a:lstStyle/>
          <a:p>
            <a:pPr marL="342900" indent="-342900">
              <a:spcBef>
                <a:spcPct val="50000"/>
              </a:spcBef>
            </a:pPr>
            <a:r>
              <a:rPr lang="en-US" sz="2200" b="1" dirty="0">
                <a:latin typeface="Arial" panose="020B0604020202020204" pitchFamily="34" charset="0"/>
                <a:cs typeface="Arial" panose="020B0604020202020204" pitchFamily="34" charset="0"/>
              </a:rPr>
              <a:t>Check Request – Rutgers</a:t>
            </a:r>
          </a:p>
          <a:p>
            <a:pPr marL="342900" indent="-342900">
              <a:spcBef>
                <a:spcPct val="50000"/>
              </a:spcBef>
              <a:buFont typeface="Wingdings" pitchFamily="2" charset="2"/>
              <a:buChar char="Ø"/>
            </a:pPr>
            <a:r>
              <a:rPr lang="en-US" dirty="0">
                <a:latin typeface="Arial" pitchFamily="34" charset="0"/>
                <a:cs typeface="Arial" pitchFamily="34" charset="0"/>
              </a:rPr>
              <a:t>Don’t see the Rutgers Dept. you need to pay OR unsure of the correct RU Dept.? Email us and we can add them or clarify!</a:t>
            </a:r>
          </a:p>
          <a:p>
            <a:endParaRPr lang="en-US" dirty="0"/>
          </a:p>
        </p:txBody>
      </p:sp>
    </p:spTree>
    <p:extLst>
      <p:ext uri="{BB962C8B-B14F-4D97-AF65-F5344CB8AC3E}">
        <p14:creationId xmlns:p14="http://schemas.microsoft.com/office/powerpoint/2010/main" val="260521256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0769" y="1700784"/>
            <a:ext cx="4419600" cy="2362200"/>
          </a:xfrm>
          <a:prstGeom prst="rect">
            <a:avLst/>
          </a:prstGeom>
        </p:spPr>
      </p:pic>
      <p:pic>
        <p:nvPicPr>
          <p:cNvPr id="6" name="Picture 5"/>
          <p:cNvPicPr>
            <a:picLocks noChangeAspect="1"/>
          </p:cNvPicPr>
          <p:nvPr/>
        </p:nvPicPr>
        <p:blipFill>
          <a:blip r:embed="rId4"/>
          <a:stretch>
            <a:fillRect/>
          </a:stretch>
        </p:blipFill>
        <p:spPr>
          <a:xfrm>
            <a:off x="6419089" y="1700784"/>
            <a:ext cx="4715533" cy="3176016"/>
          </a:xfrm>
          <a:prstGeom prst="rect">
            <a:avLst/>
          </a:prstGeom>
        </p:spPr>
      </p:pic>
      <p:sp>
        <p:nvSpPr>
          <p:cNvPr id="2" name="TextBox 1"/>
          <p:cNvSpPr txBox="1"/>
          <p:nvPr/>
        </p:nvSpPr>
        <p:spPr>
          <a:xfrm>
            <a:off x="1133856" y="4620768"/>
            <a:ext cx="4096513" cy="2369880"/>
          </a:xfrm>
          <a:prstGeom prst="rect">
            <a:avLst/>
          </a:prstGeom>
          <a:noFill/>
        </p:spPr>
        <p:txBody>
          <a:bodyPr wrap="square" rtlCol="0">
            <a:spAutoFit/>
          </a:bodyPr>
          <a:lstStyle/>
          <a:p>
            <a:pPr marL="342900" indent="-342900">
              <a:spcBef>
                <a:spcPct val="50000"/>
              </a:spcBef>
            </a:pPr>
            <a:r>
              <a:rPr lang="en-US" sz="2200" b="1" dirty="0">
                <a:latin typeface="Arial" panose="020B0604020202020204" pitchFamily="34" charset="0"/>
                <a:cs typeface="Arial" panose="020B0604020202020204" pitchFamily="34" charset="0"/>
              </a:rPr>
              <a:t>Check Request – Vendor</a:t>
            </a:r>
          </a:p>
          <a:p>
            <a:pPr marL="342900" indent="-342900">
              <a:spcBef>
                <a:spcPct val="50000"/>
              </a:spcBef>
              <a:buFont typeface="Wingdings" pitchFamily="2" charset="2"/>
              <a:buChar char="Ø"/>
            </a:pPr>
            <a:r>
              <a:rPr lang="en-US" dirty="0">
                <a:latin typeface="Arial" pitchFamily="34" charset="0"/>
                <a:cs typeface="Arial" pitchFamily="34" charset="0"/>
              </a:rPr>
              <a:t>If there was a contract signed, Pay by Contract</a:t>
            </a:r>
          </a:p>
          <a:p>
            <a:pPr marL="342900" indent="-342900">
              <a:spcBef>
                <a:spcPct val="50000"/>
              </a:spcBef>
              <a:buFont typeface="Wingdings" pitchFamily="2" charset="2"/>
              <a:buChar char="Ø"/>
            </a:pPr>
            <a:r>
              <a:rPr lang="en-US" dirty="0">
                <a:latin typeface="Arial" pitchFamily="34" charset="0"/>
                <a:cs typeface="Arial" pitchFamily="34" charset="0"/>
              </a:rPr>
              <a:t>If no contract was signed and you have an invoice from a vendor, Pay by Invoice.</a:t>
            </a:r>
          </a:p>
          <a:p>
            <a:endParaRPr lang="en-US" dirty="0"/>
          </a:p>
        </p:txBody>
      </p:sp>
    </p:spTree>
    <p:extLst>
      <p:ext uri="{BB962C8B-B14F-4D97-AF65-F5344CB8AC3E}">
        <p14:creationId xmlns:p14="http://schemas.microsoft.com/office/powerpoint/2010/main" val="222316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936" y="1719072"/>
            <a:ext cx="4096513" cy="2308324"/>
          </a:xfrm>
          <a:prstGeom prst="rect">
            <a:avLst/>
          </a:prstGeom>
          <a:noFill/>
        </p:spPr>
        <p:txBody>
          <a:bodyPr wrap="square" rtlCol="0">
            <a:spAutoFit/>
          </a:bodyPr>
          <a:lstStyle/>
          <a:p>
            <a:r>
              <a:rPr lang="en-US" dirty="0">
                <a:latin typeface="Arial" pitchFamily="34" charset="0"/>
                <a:cs typeface="Arial" pitchFamily="34" charset="0"/>
              </a:rPr>
              <a:t>If you </a:t>
            </a:r>
            <a:r>
              <a:rPr lang="en-US" b="1" dirty="0">
                <a:latin typeface="Arial" pitchFamily="34" charset="0"/>
                <a:cs typeface="Arial" pitchFamily="34" charset="0"/>
              </a:rPr>
              <a:t>Pay by Invoice</a:t>
            </a:r>
            <a:r>
              <a:rPr lang="en-US" dirty="0">
                <a:latin typeface="Arial" pitchFamily="34" charset="0"/>
                <a:cs typeface="Arial" pitchFamily="34" charset="0"/>
              </a:rPr>
              <a:t>, SABO Online will bring up a list of Commonly Used Vendors. Review the list – if you are paying one of these vendors, select them on the left. If not, click “Enter the Vendor” at the bottom of the screen to enter the information manually.</a:t>
            </a:r>
          </a:p>
          <a:p>
            <a:endParaRPr lang="en-US" dirty="0"/>
          </a:p>
        </p:txBody>
      </p:sp>
      <p:pic>
        <p:nvPicPr>
          <p:cNvPr id="4" name="Picture 3"/>
          <p:cNvPicPr>
            <a:picLocks noChangeAspect="1"/>
          </p:cNvPicPr>
          <p:nvPr/>
        </p:nvPicPr>
        <p:blipFill>
          <a:blip r:embed="rId3"/>
          <a:stretch>
            <a:fillRect/>
          </a:stretch>
        </p:blipFill>
        <p:spPr>
          <a:xfrm>
            <a:off x="6223872" y="1584173"/>
            <a:ext cx="4791744" cy="5811061"/>
          </a:xfrm>
          <a:prstGeom prst="rect">
            <a:avLst/>
          </a:prstGeom>
        </p:spPr>
      </p:pic>
      <p:pic>
        <p:nvPicPr>
          <p:cNvPr id="5" name="Picture 4"/>
          <p:cNvPicPr>
            <a:picLocks noChangeAspect="1"/>
          </p:cNvPicPr>
          <p:nvPr/>
        </p:nvPicPr>
        <p:blipFill>
          <a:blip r:embed="rId4"/>
          <a:stretch>
            <a:fillRect/>
          </a:stretch>
        </p:blipFill>
        <p:spPr>
          <a:xfrm>
            <a:off x="1142691" y="4770210"/>
            <a:ext cx="4420217" cy="1438476"/>
          </a:xfrm>
          <a:prstGeom prst="rect">
            <a:avLst/>
          </a:prstGeom>
        </p:spPr>
      </p:pic>
    </p:spTree>
    <p:extLst>
      <p:ext uri="{BB962C8B-B14F-4D97-AF65-F5344CB8AC3E}">
        <p14:creationId xmlns:p14="http://schemas.microsoft.com/office/powerpoint/2010/main" val="337122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475232"/>
            <a:ext cx="9144000" cy="5382767"/>
          </a:xfrm>
        </p:spPr>
        <p:txBody>
          <a:bodyPr/>
          <a:lstStyle/>
          <a:p>
            <a:pPr algn="l"/>
            <a:r>
              <a:rPr lang="en-US" sz="3200" b="1" dirty="0"/>
              <a:t>Understanding SABO’s Core Responsibilities:</a:t>
            </a:r>
          </a:p>
          <a:p>
            <a:pPr marL="457200" indent="-457200" algn="l">
              <a:buFont typeface="Wingdings" panose="05000000000000000000" pitchFamily="2" charset="2"/>
              <a:buChar char="Ø"/>
            </a:pPr>
            <a:r>
              <a:rPr lang="en-US" sz="3200" dirty="0"/>
              <a:t>We administer and manage the financial resources of the undergraduate student organizations.</a:t>
            </a:r>
          </a:p>
          <a:p>
            <a:pPr marL="457200" indent="-457200" algn="l">
              <a:buFont typeface="Wingdings" panose="05000000000000000000" pitchFamily="2" charset="2"/>
              <a:buChar char="Ø"/>
            </a:pPr>
            <a:r>
              <a:rPr lang="en-US" sz="3200" dirty="0"/>
              <a:t>We ensure compliance with all University policies and procedures in relation to the use  of student and University funds. </a:t>
            </a:r>
          </a:p>
          <a:p>
            <a:pPr marL="457200" indent="-457200" algn="l">
              <a:buFont typeface="Wingdings" panose="05000000000000000000" pitchFamily="2" charset="2"/>
              <a:buChar char="Ø"/>
            </a:pPr>
            <a:r>
              <a:rPr lang="en-US" sz="3200" dirty="0"/>
              <a:t> We provide the administrative infrastructure (ledger system) for Treasurer/President and Advisor to account for the financial transactions of their organization.</a:t>
            </a:r>
          </a:p>
        </p:txBody>
      </p:sp>
    </p:spTree>
    <p:extLst>
      <p:ext uri="{BB962C8B-B14F-4D97-AF65-F5344CB8AC3E}">
        <p14:creationId xmlns:p14="http://schemas.microsoft.com/office/powerpoint/2010/main" val="28438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88464" y="1411224"/>
            <a:ext cx="6982799" cy="5269992"/>
          </a:xfrm>
          <a:prstGeom prst="rect">
            <a:avLst/>
          </a:prstGeom>
        </p:spPr>
      </p:pic>
    </p:spTree>
    <p:extLst>
      <p:ext uri="{BB962C8B-B14F-4D97-AF65-F5344CB8AC3E}">
        <p14:creationId xmlns:p14="http://schemas.microsoft.com/office/powerpoint/2010/main" val="1150150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Invoice:</a:t>
            </a:r>
          </a:p>
          <a:p>
            <a:pPr marL="457200" indent="-457200" algn="l">
              <a:buFont typeface="Wingdings" panose="05000000000000000000" pitchFamily="2" charset="2"/>
              <a:buChar char="Ø"/>
            </a:pPr>
            <a:r>
              <a:rPr lang="en-US" sz="3200" dirty="0"/>
              <a:t>Invoice from a vendor – Treasurer must submit  a Check Request in the system </a:t>
            </a:r>
            <a:r>
              <a:rPr lang="en-US" sz="3200" i="1" dirty="0"/>
              <a:t>Check Request -&gt; Vendor -&gt; Pay by Invoice</a:t>
            </a:r>
            <a:r>
              <a:rPr lang="en-US" sz="3200" dirty="0"/>
              <a:t>.  </a:t>
            </a:r>
          </a:p>
          <a:p>
            <a:pPr marL="457200" indent="-457200" algn="l">
              <a:buFont typeface="Wingdings" panose="05000000000000000000" pitchFamily="2" charset="2"/>
              <a:buChar char="Ø"/>
            </a:pPr>
            <a:r>
              <a:rPr lang="en-US" sz="3200" dirty="0"/>
              <a:t>Treasurer must E-mail /submit the invoice and W-9 to </a:t>
            </a:r>
            <a:r>
              <a:rPr lang="en-US" sz="3200" u="sng" dirty="0">
                <a:hlinkClick r:id="rId3"/>
              </a:rPr>
              <a:t>SABO@echo.rutgers.edu </a:t>
            </a:r>
            <a:r>
              <a:rPr lang="en-US" sz="3200" dirty="0"/>
              <a:t>with the “C” number in the subject line and cc: Advisor</a:t>
            </a:r>
          </a:p>
          <a:p>
            <a:pPr marL="457200" indent="-457200" algn="l">
              <a:buFont typeface="Wingdings" panose="05000000000000000000" pitchFamily="2" charset="2"/>
              <a:buChar char="Ø"/>
            </a:pPr>
            <a:r>
              <a:rPr lang="en-US" sz="3200" u="sng" dirty="0"/>
              <a:t>Not approvable </a:t>
            </a:r>
            <a:r>
              <a:rPr lang="en-US" sz="3200" dirty="0"/>
              <a:t>if support is a </a:t>
            </a:r>
            <a:r>
              <a:rPr lang="en-US" sz="3200" b="1" dirty="0"/>
              <a:t>Quote</a:t>
            </a:r>
            <a:r>
              <a:rPr lang="en-US" sz="3200" dirty="0"/>
              <a:t> and not an Invoice (Exception: Panera Catering/Consolidus)</a:t>
            </a:r>
          </a:p>
          <a:p>
            <a:pPr algn="l"/>
            <a:endParaRPr lang="en-US" sz="3200" b="1" dirty="0"/>
          </a:p>
          <a:p>
            <a:pPr algn="l"/>
            <a:endParaRPr lang="en-US" sz="3200" b="1" dirty="0"/>
          </a:p>
          <a:p>
            <a:pPr algn="l"/>
            <a:endParaRPr lang="en-US" sz="3200" b="1" dirty="0"/>
          </a:p>
          <a:p>
            <a:pPr algn="l"/>
            <a:endParaRPr lang="en-US" sz="2600" b="1" dirty="0"/>
          </a:p>
        </p:txBody>
      </p:sp>
    </p:spTree>
    <p:extLst>
      <p:ext uri="{BB962C8B-B14F-4D97-AF65-F5344CB8AC3E}">
        <p14:creationId xmlns:p14="http://schemas.microsoft.com/office/powerpoint/2010/main" val="26064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Donation:</a:t>
            </a:r>
          </a:p>
          <a:p>
            <a:pPr marL="457200" indent="-457200" algn="l">
              <a:buFont typeface="Wingdings" panose="05000000000000000000" pitchFamily="2" charset="2"/>
              <a:buChar char="Ø"/>
            </a:pPr>
            <a:r>
              <a:rPr lang="en-US" sz="2600" dirty="0"/>
              <a:t>Student organizations may make donations from their Misc. Generated Revenue line code (137) only.</a:t>
            </a:r>
          </a:p>
          <a:p>
            <a:pPr marL="457200" indent="-457200" algn="l">
              <a:buFont typeface="Wingdings" panose="05000000000000000000" pitchFamily="2" charset="2"/>
              <a:buChar char="Ø"/>
            </a:pPr>
            <a:r>
              <a:rPr lang="en-US" sz="2600" dirty="0"/>
              <a:t>All donations must be made to an approved charity that has 501©(3) status recognized by the IRS.</a:t>
            </a:r>
          </a:p>
          <a:p>
            <a:pPr marL="457200" indent="-457200" algn="l">
              <a:buFont typeface="Wingdings" panose="05000000000000000000" pitchFamily="2" charset="2"/>
              <a:buChar char="Ø"/>
            </a:pPr>
            <a:r>
              <a:rPr lang="en-US" sz="2600" dirty="0"/>
              <a:t>Address needs to match the charity.</a:t>
            </a:r>
          </a:p>
          <a:p>
            <a:pPr marL="457200" indent="-457200" algn="l">
              <a:buFont typeface="Wingdings" panose="05000000000000000000" pitchFamily="2" charset="2"/>
              <a:buChar char="Ø"/>
            </a:pPr>
            <a:r>
              <a:rPr lang="en-US" sz="2600" dirty="0"/>
              <a:t>The charity must be in the United States</a:t>
            </a:r>
          </a:p>
          <a:p>
            <a:pPr marL="457200" indent="-457200" algn="l">
              <a:buFont typeface="Wingdings" panose="05000000000000000000" pitchFamily="2" charset="2"/>
              <a:buChar char="Ø"/>
            </a:pPr>
            <a:r>
              <a:rPr lang="en-US" sz="2600" dirty="0"/>
              <a:t>No documentation is needed* as long as there is a Tax ID # and is found on the IRS website</a:t>
            </a:r>
          </a:p>
          <a:p>
            <a:pPr marL="457200" indent="-457200" algn="l">
              <a:buFont typeface="Wingdings" panose="05000000000000000000" pitchFamily="2" charset="2"/>
              <a:buChar char="Ø"/>
            </a:pPr>
            <a:r>
              <a:rPr lang="en-US" sz="2600" dirty="0"/>
              <a:t>SABO will approve when it is a verified 501©(3) </a:t>
            </a:r>
          </a:p>
          <a:p>
            <a:pPr marL="457200" indent="-457200" algn="l">
              <a:buFont typeface="Wingdings" panose="05000000000000000000" pitchFamily="2" charset="2"/>
              <a:buChar char="Ø"/>
            </a:pPr>
            <a:r>
              <a:rPr lang="en-US" sz="2600" dirty="0"/>
              <a:t>SABO will mail check requesting a receipt/acknowledgment for the donation</a:t>
            </a:r>
          </a:p>
          <a:p>
            <a:pPr algn="l"/>
            <a:endParaRPr lang="en-US" sz="3200" b="1" dirty="0"/>
          </a:p>
        </p:txBody>
      </p:sp>
    </p:spTree>
    <p:extLst>
      <p:ext uri="{BB962C8B-B14F-4D97-AF65-F5344CB8AC3E}">
        <p14:creationId xmlns:p14="http://schemas.microsoft.com/office/powerpoint/2010/main" val="36749228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stretch>
            <a:fillRect/>
          </a:stretch>
        </p:blipFill>
        <p:spPr>
          <a:xfrm>
            <a:off x="569976" y="2014728"/>
            <a:ext cx="4001058" cy="2514951"/>
          </a:xfrm>
          <a:prstGeom prst="rect">
            <a:avLst/>
          </a:prstGeom>
        </p:spPr>
      </p:pic>
      <p:pic>
        <p:nvPicPr>
          <p:cNvPr id="6" name="Picture 5"/>
          <p:cNvPicPr>
            <a:picLocks noChangeAspect="1"/>
          </p:cNvPicPr>
          <p:nvPr/>
        </p:nvPicPr>
        <p:blipFill>
          <a:blip r:embed="rId4"/>
          <a:stretch>
            <a:fillRect/>
          </a:stretch>
        </p:blipFill>
        <p:spPr>
          <a:xfrm>
            <a:off x="4571034" y="1856232"/>
            <a:ext cx="7030431" cy="4191000"/>
          </a:xfrm>
          <a:prstGeom prst="rect">
            <a:avLst/>
          </a:prstGeom>
        </p:spPr>
      </p:pic>
    </p:spTree>
    <p:extLst>
      <p:ext uri="{BB962C8B-B14F-4D97-AF65-F5344CB8AC3E}">
        <p14:creationId xmlns:p14="http://schemas.microsoft.com/office/powerpoint/2010/main" val="90588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Transfer:</a:t>
            </a:r>
          </a:p>
          <a:p>
            <a:pPr marL="457200" indent="-457200" algn="l">
              <a:buFont typeface="Wingdings" panose="05000000000000000000" pitchFamily="2" charset="2"/>
              <a:buChar char="Ø"/>
            </a:pPr>
            <a:r>
              <a:rPr lang="en-US" sz="2800" dirty="0"/>
              <a:t>Select Transfer Request from the Dashboard</a:t>
            </a:r>
          </a:p>
          <a:p>
            <a:pPr marL="457200" indent="-457200" algn="l">
              <a:buFont typeface="Wingdings" panose="05000000000000000000" pitchFamily="2" charset="2"/>
              <a:buChar char="Ø"/>
            </a:pPr>
            <a:r>
              <a:rPr lang="en-US" sz="2800" dirty="0"/>
              <a:t>Enter “From” account and select the Line Code</a:t>
            </a:r>
          </a:p>
          <a:p>
            <a:pPr marL="457200" indent="-457200" algn="l">
              <a:buFont typeface="Wingdings" panose="05000000000000000000" pitchFamily="2" charset="2"/>
              <a:buChar char="Ø"/>
            </a:pPr>
            <a:r>
              <a:rPr lang="en-US" sz="2800" dirty="0"/>
              <a:t>Enter “To” account and select the Line Code</a:t>
            </a:r>
          </a:p>
          <a:p>
            <a:pPr marL="457200" indent="-457200" algn="l">
              <a:buFont typeface="Wingdings" panose="05000000000000000000" pitchFamily="2" charset="2"/>
              <a:buChar char="Ø"/>
            </a:pPr>
            <a:r>
              <a:rPr lang="en-US" sz="2800" dirty="0"/>
              <a:t>Choose Transaction Codes and provide a full description for the Transfer, Enter Amount, Select Approver</a:t>
            </a:r>
          </a:p>
          <a:p>
            <a:pPr marL="457200" indent="-457200" algn="l">
              <a:buFont typeface="Wingdings" panose="05000000000000000000" pitchFamily="2" charset="2"/>
              <a:buChar char="Ø"/>
            </a:pPr>
            <a:r>
              <a:rPr lang="en-US" sz="2800" dirty="0"/>
              <a:t>Review the request, submit if correct, and write down the Transfer number#.</a:t>
            </a:r>
          </a:p>
          <a:p>
            <a:pPr marL="457200" indent="-457200" algn="l">
              <a:buFont typeface="Wingdings" panose="05000000000000000000" pitchFamily="2" charset="2"/>
              <a:buChar char="Ø"/>
            </a:pPr>
            <a:r>
              <a:rPr lang="en-US" sz="2800" dirty="0"/>
              <a:t>If a co-sponsorship, Co-Sponsorship Agreement must be submitted to SABO.</a:t>
            </a:r>
            <a:endParaRPr lang="en-US" sz="2600" b="1" dirty="0"/>
          </a:p>
        </p:txBody>
      </p:sp>
    </p:spTree>
    <p:extLst>
      <p:ext uri="{BB962C8B-B14F-4D97-AF65-F5344CB8AC3E}">
        <p14:creationId xmlns:p14="http://schemas.microsoft.com/office/powerpoint/2010/main" val="182383202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1159" y="1465259"/>
            <a:ext cx="2505425" cy="952633"/>
          </a:xfrm>
          <a:prstGeom prst="rect">
            <a:avLst/>
          </a:prstGeom>
        </p:spPr>
      </p:pic>
      <p:pic>
        <p:nvPicPr>
          <p:cNvPr id="3" name="Picture 2"/>
          <p:cNvPicPr>
            <a:picLocks noChangeAspect="1"/>
          </p:cNvPicPr>
          <p:nvPr/>
        </p:nvPicPr>
        <p:blipFill>
          <a:blip r:embed="rId4"/>
          <a:stretch>
            <a:fillRect/>
          </a:stretch>
        </p:blipFill>
        <p:spPr>
          <a:xfrm>
            <a:off x="3659362" y="1593387"/>
            <a:ext cx="7506748" cy="2086266"/>
          </a:xfrm>
          <a:prstGeom prst="rect">
            <a:avLst/>
          </a:prstGeom>
        </p:spPr>
      </p:pic>
      <p:pic>
        <p:nvPicPr>
          <p:cNvPr id="5" name="Picture 4"/>
          <p:cNvPicPr>
            <a:picLocks noChangeAspect="1"/>
          </p:cNvPicPr>
          <p:nvPr/>
        </p:nvPicPr>
        <p:blipFill>
          <a:blip r:embed="rId5"/>
          <a:stretch>
            <a:fillRect/>
          </a:stretch>
        </p:blipFill>
        <p:spPr>
          <a:xfrm>
            <a:off x="1489186" y="3194171"/>
            <a:ext cx="7506748" cy="4639322"/>
          </a:xfrm>
          <a:prstGeom prst="rect">
            <a:avLst/>
          </a:prstGeom>
        </p:spPr>
      </p:pic>
    </p:spTree>
    <p:extLst>
      <p:ext uri="{BB962C8B-B14F-4D97-AF65-F5344CB8AC3E}">
        <p14:creationId xmlns:p14="http://schemas.microsoft.com/office/powerpoint/2010/main" val="157255098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84416"/>
            <a:ext cx="9456717" cy="5165766"/>
          </a:xfrm>
        </p:spPr>
        <p:txBody>
          <a:bodyPr/>
          <a:lstStyle/>
          <a:p>
            <a:pPr algn="l"/>
            <a:r>
              <a:rPr lang="en-US" b="1" dirty="0"/>
              <a:t>Submission Flow Chart</a:t>
            </a:r>
            <a:endParaRPr lang="en-US" dirty="0">
              <a:latin typeface="Arial" panose="020B0604020202020204" pitchFamily="34" charset="0"/>
              <a:cs typeface="Arial" panose="020B0604020202020204" pitchFamily="34" charset="0"/>
            </a:endParaRPr>
          </a:p>
          <a:p>
            <a:pPr algn="l" fontAlgn="base"/>
            <a:r>
              <a:rPr lang="en-US" b="1" dirty="0"/>
              <a:t> </a:t>
            </a:r>
            <a:endParaRPr lang="en-US" dirty="0"/>
          </a:p>
          <a:p>
            <a:pPr algn="l"/>
            <a:r>
              <a:rPr lang="en-US" dirty="0"/>
              <a:t> </a:t>
            </a:r>
          </a:p>
          <a:p>
            <a:pPr algn="l"/>
            <a:endParaRPr lang="en-US" sz="3200" dirty="0"/>
          </a:p>
          <a:p>
            <a:pPr algn="l"/>
            <a:endParaRPr lang="en-US" sz="3200" dirty="0"/>
          </a:p>
        </p:txBody>
      </p:sp>
      <p:pic>
        <p:nvPicPr>
          <p:cNvPr id="2" name="Picture 1"/>
          <p:cNvPicPr>
            <a:picLocks noChangeAspect="1"/>
          </p:cNvPicPr>
          <p:nvPr/>
        </p:nvPicPr>
        <p:blipFill>
          <a:blip r:embed="rId3"/>
          <a:stretch>
            <a:fillRect/>
          </a:stretch>
        </p:blipFill>
        <p:spPr>
          <a:xfrm>
            <a:off x="1699599" y="1937083"/>
            <a:ext cx="8792802" cy="4247149"/>
          </a:xfrm>
          <a:prstGeom prst="rect">
            <a:avLst/>
          </a:prstGeom>
        </p:spPr>
      </p:pic>
    </p:spTree>
    <p:extLst>
      <p:ext uri="{BB962C8B-B14F-4D97-AF65-F5344CB8AC3E}">
        <p14:creationId xmlns:p14="http://schemas.microsoft.com/office/powerpoint/2010/main" val="1439165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84416"/>
            <a:ext cx="9456717" cy="5165766"/>
          </a:xfrm>
        </p:spPr>
        <p:txBody>
          <a:bodyPr/>
          <a:lstStyle/>
          <a:p>
            <a:pPr algn="l"/>
            <a:r>
              <a:rPr lang="en-US" sz="2800" b="1" dirty="0"/>
              <a:t>Check Request Status in SABO System Ledger:</a:t>
            </a:r>
          </a:p>
          <a:p>
            <a:pPr marL="342900" indent="-342900" algn="l">
              <a:buFont typeface="Wingdings" panose="05000000000000000000" pitchFamily="2" charset="2"/>
              <a:buChar char="Ø"/>
            </a:pPr>
            <a:r>
              <a:rPr lang="en-US" sz="2500" b="1" dirty="0"/>
              <a:t>Pending*</a:t>
            </a:r>
            <a:r>
              <a:rPr lang="en-US" sz="2500" dirty="0"/>
              <a:t> – waiting on your Advisor to approve</a:t>
            </a:r>
          </a:p>
          <a:p>
            <a:pPr marL="342900" indent="-342900" algn="l">
              <a:buFont typeface="Wingdings" panose="05000000000000000000" pitchFamily="2" charset="2"/>
              <a:buChar char="Ø"/>
            </a:pPr>
            <a:r>
              <a:rPr lang="en-US" sz="2500" b="1" dirty="0"/>
              <a:t>Submitted to SABO for Approval*</a:t>
            </a:r>
            <a:r>
              <a:rPr lang="en-US" sz="2500" dirty="0"/>
              <a:t> </a:t>
            </a:r>
            <a:r>
              <a:rPr lang="en-US" sz="2500" b="1" dirty="0"/>
              <a:t>– if it has been more than a week</a:t>
            </a:r>
            <a:r>
              <a:rPr lang="en-US" sz="2500" dirty="0"/>
              <a:t>, please contact SABO.  This may mean we have not received supporting documentation to complete processing</a:t>
            </a:r>
          </a:p>
          <a:p>
            <a:pPr marL="342900" indent="-342900" algn="l">
              <a:buFont typeface="Wingdings" panose="05000000000000000000" pitchFamily="2" charset="2"/>
              <a:buChar char="Ø"/>
            </a:pPr>
            <a:r>
              <a:rPr lang="en-US" sz="2500" b="1" dirty="0"/>
              <a:t>Approved*</a:t>
            </a:r>
            <a:r>
              <a:rPr lang="en-US" sz="2500" dirty="0"/>
              <a:t> – supporting documentation was reviewed and request is approved for payment.  Sometimes, we may approve pending additional information requested (e.g. credit card statement showing charges posted)</a:t>
            </a:r>
          </a:p>
          <a:p>
            <a:pPr marL="342900" indent="-342900" algn="l">
              <a:buFont typeface="Wingdings" panose="05000000000000000000" pitchFamily="2" charset="2"/>
              <a:buChar char="Ø"/>
            </a:pPr>
            <a:r>
              <a:rPr lang="en-US" sz="2500" b="1" dirty="0"/>
              <a:t>Check Cut</a:t>
            </a:r>
            <a:r>
              <a:rPr lang="en-US" sz="2500" dirty="0"/>
              <a:t> – check is printed and will be mailed or check is available for pick up (within 3 days of the check date) **please pick up check at SABO promptly**</a:t>
            </a:r>
          </a:p>
          <a:p>
            <a:pPr algn="l"/>
            <a:endParaRPr lang="en-US" dirty="0">
              <a:latin typeface="Arial" panose="020B0604020202020204" pitchFamily="34" charset="0"/>
              <a:cs typeface="Arial" panose="020B0604020202020204" pitchFamily="34" charset="0"/>
            </a:endParaRPr>
          </a:p>
          <a:p>
            <a:pPr algn="l" fontAlgn="base"/>
            <a:r>
              <a:rPr lang="en-US" b="1" dirty="0"/>
              <a:t> </a:t>
            </a:r>
            <a:endParaRPr lang="en-US" dirty="0"/>
          </a:p>
          <a:p>
            <a:pPr algn="l"/>
            <a:r>
              <a:rPr lang="en-US" dirty="0"/>
              <a:t> </a:t>
            </a:r>
          </a:p>
          <a:p>
            <a:pPr algn="l"/>
            <a:endParaRPr lang="en-US" sz="3200" dirty="0"/>
          </a:p>
          <a:p>
            <a:pPr algn="l"/>
            <a:endParaRPr lang="en-US" sz="3200" dirty="0"/>
          </a:p>
        </p:txBody>
      </p:sp>
    </p:spTree>
    <p:extLst>
      <p:ext uri="{BB962C8B-B14F-4D97-AF65-F5344CB8AC3E}">
        <p14:creationId xmlns:p14="http://schemas.microsoft.com/office/powerpoint/2010/main" val="3971457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84416"/>
            <a:ext cx="9456717" cy="5165766"/>
          </a:xfrm>
        </p:spPr>
        <p:txBody>
          <a:bodyPr/>
          <a:lstStyle/>
          <a:p>
            <a:pPr algn="l"/>
            <a:r>
              <a:rPr lang="en-US" sz="2800" b="1" dirty="0"/>
              <a:t>Depositing into your SABO Account:</a:t>
            </a:r>
          </a:p>
          <a:p>
            <a:pPr marL="34290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A Deposit Slip must be completed for the funds to be properly credited to your SABO Account.</a:t>
            </a:r>
          </a:p>
          <a:p>
            <a:pPr marL="342900" indent="-342900" algn="l">
              <a:buFont typeface="Wingdings" panose="05000000000000000000" pitchFamily="2" charset="2"/>
              <a:buChar char="Ø"/>
            </a:pPr>
            <a:r>
              <a:rPr lang="en-US" sz="2000" b="1" dirty="0">
                <a:latin typeface="Arial" panose="020B0604020202020204" pitchFamily="34" charset="0"/>
                <a:cs typeface="Arial" panose="020B0604020202020204" pitchFamily="34" charset="0"/>
              </a:rPr>
              <a:t>Include on each check:  </a:t>
            </a:r>
            <a:r>
              <a:rPr lang="en-US" sz="2000" dirty="0">
                <a:latin typeface="Arial" panose="020B0604020202020204" pitchFamily="34" charset="0"/>
                <a:cs typeface="Arial" panose="020B0604020202020204" pitchFamily="34" charset="0"/>
              </a:rPr>
              <a:t>Account number, Line Code, and Transaction Code (e.g. “123 | 137 | 061”)</a:t>
            </a:r>
          </a:p>
          <a:p>
            <a:pPr marL="34290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All checks must be made out to “Rutgers University”.</a:t>
            </a:r>
          </a:p>
          <a:p>
            <a:pPr marL="34290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You will receive a receipt after the deposit is made.</a:t>
            </a:r>
          </a:p>
          <a:p>
            <a:pPr marL="34290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All funds deposited will be credited after 5pm.</a:t>
            </a:r>
          </a:p>
          <a:p>
            <a:pPr marL="34290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Any returned checks will be debited (subtracted) from your account.  It is the responsibility of the Treasurer to pursue collection.</a:t>
            </a:r>
          </a:p>
          <a:p>
            <a:pPr marL="34290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Checks that are DONATIONS cannot be deposited directly to your SABO account</a:t>
            </a:r>
            <a:r>
              <a:rPr lang="en-US" sz="2000" i="1" dirty="0">
                <a:latin typeface="Arial" panose="020B0604020202020204" pitchFamily="34" charset="0"/>
                <a:cs typeface="Arial" panose="020B0604020202020204" pitchFamily="34" charset="0"/>
              </a:rPr>
              <a:t>.  Please see Business Manager who will route it to the Foundation for processing.</a:t>
            </a:r>
          </a:p>
          <a:p>
            <a:pPr marL="342900" indent="-342900" algn="l">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gn="l" fontAlgn="base"/>
            <a:r>
              <a:rPr lang="en-US" b="1" dirty="0"/>
              <a:t> </a:t>
            </a:r>
            <a:endParaRPr lang="en-US" dirty="0"/>
          </a:p>
          <a:p>
            <a:pPr algn="l"/>
            <a:r>
              <a:rPr lang="en-US" dirty="0"/>
              <a:t> </a:t>
            </a:r>
          </a:p>
          <a:p>
            <a:pPr algn="l"/>
            <a:endParaRPr lang="en-US" sz="3200" dirty="0"/>
          </a:p>
          <a:p>
            <a:pPr algn="l"/>
            <a:endParaRPr lang="en-US" sz="3200" dirty="0"/>
          </a:p>
        </p:txBody>
      </p:sp>
    </p:spTree>
    <p:extLst>
      <p:ext uri="{BB962C8B-B14F-4D97-AF65-F5344CB8AC3E}">
        <p14:creationId xmlns:p14="http://schemas.microsoft.com/office/powerpoint/2010/main" val="1631252772"/>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84416"/>
            <a:ext cx="9456717" cy="5165766"/>
          </a:xfrm>
        </p:spPr>
        <p:txBody>
          <a:bodyPr/>
          <a:lstStyle/>
          <a:p>
            <a:pPr algn="l"/>
            <a:r>
              <a:rPr lang="en-US" sz="2800" b="1" dirty="0"/>
              <a:t>Deposit Slip:</a:t>
            </a:r>
          </a:p>
          <a:p>
            <a:pPr algn="l"/>
            <a:endParaRPr lang="en-US" sz="2800" b="1"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fontAlgn="base"/>
            <a:r>
              <a:rPr lang="en-US" b="1" dirty="0"/>
              <a:t> </a:t>
            </a:r>
            <a:endParaRPr lang="en-US" dirty="0"/>
          </a:p>
          <a:p>
            <a:pPr algn="l"/>
            <a:r>
              <a:rPr lang="en-US" dirty="0"/>
              <a:t> </a:t>
            </a:r>
          </a:p>
          <a:p>
            <a:pPr algn="l"/>
            <a:endParaRPr lang="en-US" sz="3200" dirty="0"/>
          </a:p>
          <a:p>
            <a:pPr algn="l"/>
            <a:endParaRPr lang="en-US" sz="3200" dirty="0"/>
          </a:p>
        </p:txBody>
      </p:sp>
      <p:pic>
        <p:nvPicPr>
          <p:cNvPr id="4" name="Picture 3"/>
          <p:cNvPicPr>
            <a:picLocks noChangeAspect="1"/>
          </p:cNvPicPr>
          <p:nvPr/>
        </p:nvPicPr>
        <p:blipFill>
          <a:blip r:embed="rId3"/>
          <a:stretch>
            <a:fillRect/>
          </a:stretch>
        </p:blipFill>
        <p:spPr>
          <a:xfrm>
            <a:off x="1352282" y="2538323"/>
            <a:ext cx="9315718" cy="3527626"/>
          </a:xfrm>
          <a:prstGeom prst="rect">
            <a:avLst/>
          </a:prstGeom>
        </p:spPr>
      </p:pic>
    </p:spTree>
    <p:extLst>
      <p:ext uri="{BB962C8B-B14F-4D97-AF65-F5344CB8AC3E}">
        <p14:creationId xmlns:p14="http://schemas.microsoft.com/office/powerpoint/2010/main" val="3987996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698171"/>
            <a:ext cx="9144000" cy="4643252"/>
          </a:xfrm>
        </p:spPr>
        <p:txBody>
          <a:bodyPr/>
          <a:lstStyle/>
          <a:p>
            <a:pPr algn="l"/>
            <a:r>
              <a:rPr lang="en-US" sz="3200" b="1" dirty="0"/>
              <a:t>SABO Staff &amp; Areas of Responsibilities:</a:t>
            </a:r>
          </a:p>
          <a:p>
            <a:pPr lvl="1" algn="l"/>
            <a:r>
              <a:rPr lang="en-US" sz="2800" b="1" dirty="0"/>
              <a:t>Charisse Gutierrez – Director/Business Manager</a:t>
            </a:r>
          </a:p>
          <a:p>
            <a:pPr lvl="1" algn="l"/>
            <a:r>
              <a:rPr lang="en-US" sz="2800" b="1" dirty="0"/>
              <a:t>Geraldine Howard – Accounting Assistant I</a:t>
            </a:r>
          </a:p>
          <a:p>
            <a:pPr lvl="1" algn="l"/>
            <a:r>
              <a:rPr lang="en-US" sz="2800" b="1" dirty="0"/>
              <a:t>	</a:t>
            </a:r>
            <a:r>
              <a:rPr lang="en-US" sz="2800" dirty="0"/>
              <a:t>non-RU Invoices, Contracts, Transfers, 	Allocations/Takebacks</a:t>
            </a:r>
          </a:p>
          <a:p>
            <a:pPr lvl="1" algn="l"/>
            <a:r>
              <a:rPr lang="en-US" sz="2800" b="1" dirty="0"/>
              <a:t>Jill Silverman – Accounting Assistant II</a:t>
            </a:r>
            <a:endParaRPr lang="en-US" sz="2800" b="1" u="sng" dirty="0"/>
          </a:p>
          <a:p>
            <a:pPr lvl="1" algn="l"/>
            <a:r>
              <a:rPr lang="en-US" sz="2800" b="1" dirty="0"/>
              <a:t>	</a:t>
            </a:r>
            <a:r>
              <a:rPr lang="en-US" sz="2800" dirty="0"/>
              <a:t>PERR, System Access, Canvas, List Serv</a:t>
            </a:r>
          </a:p>
          <a:p>
            <a:pPr lvl="1" algn="l"/>
            <a:r>
              <a:rPr lang="en-US" sz="2800" b="1" dirty="0"/>
              <a:t>Gina DiMaria – Head Accounting Clerk</a:t>
            </a:r>
            <a:endParaRPr lang="en-US" sz="2800" b="1" u="sng" dirty="0"/>
          </a:p>
          <a:p>
            <a:pPr lvl="1" algn="l"/>
            <a:r>
              <a:rPr lang="en-US" sz="2800" dirty="0"/>
              <a:t>	RU invoices, Cash Advances, Donations</a:t>
            </a:r>
          </a:p>
          <a:p>
            <a:pPr lvl="1" algn="l"/>
            <a:r>
              <a:rPr lang="en-US" sz="2800" b="1" dirty="0"/>
              <a:t>Federal Student Workers</a:t>
            </a:r>
          </a:p>
          <a:p>
            <a:pPr lvl="1" algn="l"/>
            <a:endParaRPr lang="en-US" b="1" dirty="0"/>
          </a:p>
        </p:txBody>
      </p:sp>
    </p:spTree>
    <p:extLst>
      <p:ext uri="{BB962C8B-B14F-4D97-AF65-F5344CB8AC3E}">
        <p14:creationId xmlns:p14="http://schemas.microsoft.com/office/powerpoint/2010/main" val="142185128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3568" y="1353312"/>
            <a:ext cx="10290048" cy="451104"/>
          </a:xfrm>
        </p:spPr>
        <p:txBody>
          <a:bodyPr/>
          <a:lstStyle/>
          <a:p>
            <a:pPr>
              <a:spcBef>
                <a:spcPct val="50000"/>
              </a:spcBef>
            </a:pPr>
            <a:r>
              <a:rPr lang="en-US" b="1" dirty="0"/>
              <a:t>IMPORTANT - Review your Account Statement Regularly!</a:t>
            </a:r>
          </a:p>
        </p:txBody>
      </p:sp>
      <p:pic>
        <p:nvPicPr>
          <p:cNvPr id="5" name="Picture 4"/>
          <p:cNvPicPr>
            <a:picLocks noChangeAspect="1"/>
          </p:cNvPicPr>
          <p:nvPr/>
        </p:nvPicPr>
        <p:blipFill>
          <a:blip r:embed="rId3"/>
          <a:stretch>
            <a:fillRect/>
          </a:stretch>
        </p:blipFill>
        <p:spPr>
          <a:xfrm>
            <a:off x="679704" y="1804416"/>
            <a:ext cx="5210902" cy="5053584"/>
          </a:xfrm>
          <a:prstGeom prst="rect">
            <a:avLst/>
          </a:prstGeom>
        </p:spPr>
      </p:pic>
      <p:sp>
        <p:nvSpPr>
          <p:cNvPr id="6" name="TextBox 5"/>
          <p:cNvSpPr txBox="1"/>
          <p:nvPr/>
        </p:nvSpPr>
        <p:spPr>
          <a:xfrm>
            <a:off x="6851904" y="1950720"/>
            <a:ext cx="4340352" cy="4939814"/>
          </a:xfrm>
          <a:prstGeom prst="rect">
            <a:avLst/>
          </a:prstGeom>
          <a:noFill/>
        </p:spPr>
        <p:txBody>
          <a:bodyPr wrap="square" rtlCol="0">
            <a:spAutoFit/>
          </a:bodyPr>
          <a:lstStyle/>
          <a:p>
            <a:pPr marL="342900" indent="-342900">
              <a:spcBef>
                <a:spcPct val="50000"/>
              </a:spcBef>
              <a:buFontTx/>
              <a:buAutoNum type="arabicPeriod"/>
            </a:pPr>
            <a:r>
              <a:rPr lang="en-US" dirty="0">
                <a:latin typeface="Arial" panose="020B0604020202020204" pitchFamily="34" charset="0"/>
                <a:cs typeface="Arial" pitchFamily="34" charset="0"/>
              </a:rPr>
              <a:t>Click on “Statements” from the Dashboard </a:t>
            </a:r>
          </a:p>
          <a:p>
            <a:pPr marL="342900" indent="-342900">
              <a:spcBef>
                <a:spcPct val="50000"/>
              </a:spcBef>
              <a:buFontTx/>
              <a:buAutoNum type="arabicPeriod"/>
            </a:pPr>
            <a:r>
              <a:rPr lang="en-US" dirty="0">
                <a:latin typeface="Arial" panose="020B0604020202020204" pitchFamily="34" charset="0"/>
                <a:cs typeface="Arial" pitchFamily="34" charset="0"/>
              </a:rPr>
              <a:t>Enter the Account Number and select either “Account Statement” or “Request Details”.</a:t>
            </a:r>
          </a:p>
          <a:p>
            <a:pPr marL="342900" indent="-342900">
              <a:spcBef>
                <a:spcPct val="50000"/>
              </a:spcBef>
              <a:buFontTx/>
              <a:buAutoNum type="arabicPeriod"/>
            </a:pPr>
            <a:r>
              <a:rPr lang="en-US" dirty="0">
                <a:latin typeface="Arial" panose="020B0604020202020204" pitchFamily="34" charset="0"/>
                <a:cs typeface="Arial" pitchFamily="34" charset="0"/>
              </a:rPr>
              <a:t>Keep the “Year to Date” box checked or unclick it to choose a specific date range.</a:t>
            </a:r>
          </a:p>
          <a:p>
            <a:pPr marL="342900" indent="-342900">
              <a:spcBef>
                <a:spcPct val="50000"/>
              </a:spcBef>
              <a:buFontTx/>
              <a:buAutoNum type="arabicPeriod"/>
            </a:pPr>
            <a:r>
              <a:rPr lang="en-US" dirty="0">
                <a:latin typeface="Arial" panose="020B0604020202020204" pitchFamily="34" charset="0"/>
                <a:cs typeface="Arial" pitchFamily="34" charset="0"/>
              </a:rPr>
              <a:t>Click “Download Report” to generate a .pdf of your specified statement. </a:t>
            </a:r>
          </a:p>
          <a:p>
            <a:endParaRPr lang="en-US" dirty="0">
              <a:latin typeface="Arial" panose="020B0604020202020204" pitchFamily="34" charset="0"/>
              <a:cs typeface="Arial" pitchFamily="34" charset="0"/>
            </a:endParaRPr>
          </a:p>
          <a:p>
            <a:r>
              <a:rPr lang="en-US" dirty="0">
                <a:latin typeface="Arial" panose="020B0604020202020204" pitchFamily="34" charset="0"/>
                <a:cs typeface="Arial" pitchFamily="34" charset="0"/>
              </a:rPr>
              <a:t>Note: </a:t>
            </a:r>
            <a:r>
              <a:rPr lang="en-US" b="1" dirty="0">
                <a:latin typeface="Arial" pitchFamily="34" charset="0"/>
                <a:cs typeface="Arial" pitchFamily="34" charset="0"/>
              </a:rPr>
              <a:t>Statements do not reflect pending transactions</a:t>
            </a:r>
            <a:r>
              <a:rPr lang="en-US" dirty="0">
                <a:latin typeface="Arial" pitchFamily="34" charset="0"/>
                <a:cs typeface="Arial" pitchFamily="34" charset="0"/>
              </a:rPr>
              <a:t>.  Statements reflect only transactions that have been posted to the account.</a:t>
            </a:r>
          </a:p>
          <a:p>
            <a:endParaRPr lang="en-US" dirty="0"/>
          </a:p>
        </p:txBody>
      </p:sp>
    </p:spTree>
    <p:extLst>
      <p:ext uri="{BB962C8B-B14F-4D97-AF65-F5344CB8AC3E}">
        <p14:creationId xmlns:p14="http://schemas.microsoft.com/office/powerpoint/2010/main" val="2214557379"/>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84416"/>
            <a:ext cx="9456717" cy="5165766"/>
          </a:xfrm>
        </p:spPr>
        <p:txBody>
          <a:bodyPr/>
          <a:lstStyle/>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r>
              <a:rPr lang="en-US" sz="7200" b="1" dirty="0">
                <a:solidFill>
                  <a:srgbClr val="FF0000"/>
                </a:solidFill>
                <a:latin typeface="Arial" panose="020B0604020202020204" pitchFamily="34" charset="0"/>
                <a:cs typeface="Arial" panose="020B0604020202020204" pitchFamily="34" charset="0"/>
              </a:rPr>
              <a:t>Special Topics</a:t>
            </a:r>
            <a:r>
              <a:rPr lang="en-US" sz="7200" b="1" dirty="0">
                <a:solidFill>
                  <a:srgbClr val="FF0000"/>
                </a:solidFill>
              </a:rPr>
              <a:t> </a:t>
            </a:r>
          </a:p>
          <a:p>
            <a:pPr algn="l"/>
            <a:endParaRPr lang="en-US" sz="3200" dirty="0"/>
          </a:p>
          <a:p>
            <a:pPr algn="l"/>
            <a:endParaRPr lang="en-US" sz="3200" dirty="0"/>
          </a:p>
        </p:txBody>
      </p:sp>
    </p:spTree>
    <p:extLst>
      <p:ext uri="{BB962C8B-B14F-4D97-AF65-F5344CB8AC3E}">
        <p14:creationId xmlns:p14="http://schemas.microsoft.com/office/powerpoint/2010/main" val="31596633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CONSOLIDUS:</a:t>
            </a:r>
          </a:p>
          <a:p>
            <a:pPr marL="685800" indent="-457200" algn="l">
              <a:spcBef>
                <a:spcPts val="0"/>
              </a:spcBef>
              <a:buFont typeface="Wingdings" panose="05000000000000000000" pitchFamily="2" charset="2"/>
              <a:buChar char="Ø"/>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Rutgers Primary Licensee for Branded Merchandise is CONSOLIDUS  </a:t>
            </a:r>
            <a:r>
              <a:rPr lang="en-US" sz="2800" u="sng" dirty="0">
                <a:solidFill>
                  <a:srgbClr val="000000"/>
                </a:solidFill>
                <a:latin typeface="Arial" panose="020B0604020202020204" pitchFamily="34" charset="0"/>
                <a:ea typeface="Calibri" panose="020F0502020204030204" pitchFamily="34" charset="0"/>
                <a:cs typeface="Arial" panose="020B0604020202020204" pitchFamily="34" charset="0"/>
                <a:hlinkClick r:id="rId3"/>
              </a:rPr>
              <a:t>https://www.swagbyconsolidus.com/</a:t>
            </a:r>
            <a:endParaRPr lang="en-US" sz="2800" u="sng"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457200" algn="l">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It’s the one-stop shop for all promotional and swag/giveaway needs. </a:t>
            </a:r>
          </a:p>
          <a:p>
            <a:pPr marL="685800" indent="-457200" algn="l">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All students can log in and browse using their Net ID.</a:t>
            </a:r>
          </a:p>
          <a:p>
            <a:pPr marL="685800" indent="-457200" algn="l">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Presidents and Treasurers have the authorization to place order. (discuss with Advisor prior to placing order)</a:t>
            </a:r>
          </a:p>
          <a:p>
            <a:pPr marL="685800" indent="-457200" algn="l">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All orders will be paid by invoice directly to Consolidus and will require the Treasurer to submit a check request to SABO. Ensure to also email the invoice with the “C” number in the subject line to SABO@echo.rutgers.edu.</a:t>
            </a:r>
          </a:p>
          <a:p>
            <a:pPr algn="l"/>
            <a:endParaRPr lang="en-US" sz="3200" b="1" dirty="0"/>
          </a:p>
        </p:txBody>
      </p:sp>
    </p:spTree>
    <p:extLst>
      <p:ext uri="{BB962C8B-B14F-4D97-AF65-F5344CB8AC3E}">
        <p14:creationId xmlns:p14="http://schemas.microsoft.com/office/powerpoint/2010/main" val="2140293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CONSOLIDUS WORKFLOW:</a:t>
            </a:r>
          </a:p>
          <a:p>
            <a:pPr algn="l"/>
            <a:endParaRPr lang="en-US" sz="3200" b="1" dirty="0"/>
          </a:p>
        </p:txBody>
      </p:sp>
      <p:pic>
        <p:nvPicPr>
          <p:cNvPr id="2" name="Picture 1"/>
          <p:cNvPicPr>
            <a:picLocks noChangeAspect="1"/>
          </p:cNvPicPr>
          <p:nvPr/>
        </p:nvPicPr>
        <p:blipFill>
          <a:blip r:embed="rId3"/>
          <a:stretch>
            <a:fillRect/>
          </a:stretch>
        </p:blipFill>
        <p:spPr>
          <a:xfrm>
            <a:off x="987552" y="2048256"/>
            <a:ext cx="10590850" cy="4340352"/>
          </a:xfrm>
          <a:prstGeom prst="rect">
            <a:avLst/>
          </a:prstGeom>
        </p:spPr>
      </p:pic>
    </p:spTree>
    <p:extLst>
      <p:ext uri="{BB962C8B-B14F-4D97-AF65-F5344CB8AC3E}">
        <p14:creationId xmlns:p14="http://schemas.microsoft.com/office/powerpoint/2010/main" val="4207817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TRAVEL:</a:t>
            </a:r>
          </a:p>
          <a:p>
            <a:pPr marL="457200" indent="-457200" algn="l">
              <a:buFont typeface="Wingdings" panose="05000000000000000000" pitchFamily="2" charset="2"/>
              <a:buChar char="Ø"/>
            </a:pPr>
            <a:r>
              <a:rPr lang="en-US" sz="3200" dirty="0"/>
              <a:t>No longer required to use DIRECT TRAVEL.</a:t>
            </a:r>
          </a:p>
          <a:p>
            <a:pPr marL="457200" indent="-457200" algn="l">
              <a:buFont typeface="Wingdings" panose="05000000000000000000" pitchFamily="2" charset="2"/>
              <a:buChar char="Ø"/>
            </a:pPr>
            <a:r>
              <a:rPr lang="en-US" sz="3200" dirty="0"/>
              <a:t>No home sharing (</a:t>
            </a:r>
            <a:r>
              <a:rPr lang="en-US" sz="3200" dirty="0" err="1"/>
              <a:t>AirB&amp;B</a:t>
            </a:r>
            <a:r>
              <a:rPr lang="en-US" sz="3200" dirty="0"/>
              <a:t>, VRBO, etc.)</a:t>
            </a:r>
          </a:p>
          <a:p>
            <a:pPr marL="457200" indent="-457200" algn="l">
              <a:buFont typeface="Wingdings" panose="05000000000000000000" pitchFamily="2" charset="2"/>
              <a:buChar char="Ø"/>
            </a:pPr>
            <a:r>
              <a:rPr lang="en-US" sz="3200" dirty="0"/>
              <a:t>Conference Travel – student orgs must plan ahead so that we can pay hotel vendor via check instead of cash advance.</a:t>
            </a:r>
          </a:p>
          <a:p>
            <a:pPr marL="457200" indent="-457200" algn="l">
              <a:buFont typeface="Wingdings" panose="05000000000000000000" pitchFamily="2" charset="2"/>
              <a:buChar char="Ø"/>
            </a:pPr>
            <a:r>
              <a:rPr lang="en-US" sz="3200" dirty="0"/>
              <a:t>Required documents:</a:t>
            </a:r>
          </a:p>
          <a:p>
            <a:pPr marL="914400" lvl="1" indent="-457200" algn="l">
              <a:buFont typeface="Wingdings" panose="05000000000000000000" pitchFamily="2" charset="2"/>
              <a:buChar char="Ø"/>
            </a:pPr>
            <a:r>
              <a:rPr lang="en-US" sz="2800" dirty="0"/>
              <a:t>Booking confirmation</a:t>
            </a:r>
          </a:p>
          <a:p>
            <a:pPr marL="914400" lvl="1" indent="-457200" algn="l">
              <a:buFont typeface="Wingdings" panose="05000000000000000000" pitchFamily="2" charset="2"/>
              <a:buChar char="Ø"/>
            </a:pPr>
            <a:r>
              <a:rPr lang="en-US" sz="2800" dirty="0"/>
              <a:t>Proof of payment with a bank statement verifying the purchase</a:t>
            </a:r>
          </a:p>
          <a:p>
            <a:pPr marL="914400" lvl="1" indent="-457200" algn="l">
              <a:buFont typeface="Wingdings" panose="05000000000000000000" pitchFamily="2" charset="2"/>
              <a:buChar char="Ø"/>
            </a:pPr>
            <a:r>
              <a:rPr lang="en-US" sz="2800" dirty="0"/>
              <a:t>Hotel folio at check-out</a:t>
            </a:r>
          </a:p>
          <a:p>
            <a:pPr marL="457200" indent="-457200" algn="l">
              <a:buFont typeface="Wingdings" panose="05000000000000000000" pitchFamily="2" charset="2"/>
              <a:buChar char="Ø"/>
            </a:pPr>
            <a:endParaRPr lang="en-US" sz="3200" dirty="0"/>
          </a:p>
        </p:txBody>
      </p:sp>
    </p:spTree>
    <p:extLst>
      <p:ext uri="{BB962C8B-B14F-4D97-AF65-F5344CB8AC3E}">
        <p14:creationId xmlns:p14="http://schemas.microsoft.com/office/powerpoint/2010/main" val="3945388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Examples of Non-Reimbursable related to Travel:</a:t>
            </a:r>
          </a:p>
          <a:p>
            <a:pPr marL="457200" indent="-457200" algn="l">
              <a:buFont typeface="Wingdings" panose="05000000000000000000" pitchFamily="2" charset="2"/>
              <a:buChar char="Ø"/>
            </a:pPr>
            <a:r>
              <a:rPr lang="en-US" sz="3200" dirty="0"/>
              <a:t>Fees incurred for changing reservations (e.g. late check out fee, room upgrade)</a:t>
            </a:r>
          </a:p>
          <a:p>
            <a:pPr marL="457200" indent="-457200" algn="l">
              <a:buFont typeface="Wingdings" panose="05000000000000000000" pitchFamily="2" charset="2"/>
              <a:buChar char="Ø"/>
            </a:pPr>
            <a:r>
              <a:rPr lang="en-US" sz="3200" dirty="0"/>
              <a:t>Purchases using personal airline miles is not reimbursable.</a:t>
            </a:r>
          </a:p>
          <a:p>
            <a:pPr marL="457200" indent="-457200" algn="l">
              <a:buFont typeface="Wingdings" panose="05000000000000000000" pitchFamily="2" charset="2"/>
              <a:buChar char="Ø"/>
            </a:pPr>
            <a:r>
              <a:rPr lang="en-US" sz="3200" dirty="0"/>
              <a:t>Meals included in the cost of conference</a:t>
            </a:r>
          </a:p>
          <a:p>
            <a:pPr marL="457200" indent="-457200" algn="l">
              <a:buFont typeface="Wingdings" panose="05000000000000000000" pitchFamily="2" charset="2"/>
              <a:buChar char="Ø"/>
            </a:pPr>
            <a:r>
              <a:rPr lang="en-US" sz="3200" dirty="0"/>
              <a:t>Frequent flyer membership (e.g. air, hotel, preferred seating, “cancel any time” fees).</a:t>
            </a:r>
          </a:p>
        </p:txBody>
      </p:sp>
    </p:spTree>
    <p:extLst>
      <p:ext uri="{BB962C8B-B14F-4D97-AF65-F5344CB8AC3E}">
        <p14:creationId xmlns:p14="http://schemas.microsoft.com/office/powerpoint/2010/main" val="1254924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Mileage Reimbursement</a:t>
            </a:r>
          </a:p>
          <a:p>
            <a:pPr marL="457200" indent="-457200" algn="l">
              <a:buFont typeface="Wingdings" panose="05000000000000000000" pitchFamily="2" charset="2"/>
              <a:buChar char="Ø"/>
            </a:pPr>
            <a:r>
              <a:rPr lang="en-US" sz="3200" dirty="0"/>
              <a:t>Mileage reimbursement covers the wear and tear of operating a personal vehicle for business reasons. </a:t>
            </a:r>
          </a:p>
          <a:p>
            <a:pPr marL="457200" indent="-457200" algn="l">
              <a:buFont typeface="Wingdings" panose="05000000000000000000" pitchFamily="2" charset="2"/>
              <a:buChar char="Ø"/>
            </a:pPr>
            <a:r>
              <a:rPr lang="en-US" sz="3200" dirty="0"/>
              <a:t>For 2024, the IRS mileage reimbursement rate is </a:t>
            </a:r>
            <a:r>
              <a:rPr lang="en-US" sz="3200" b="1" dirty="0"/>
              <a:t>67cents per mile </a:t>
            </a:r>
            <a:r>
              <a:rPr lang="en-US" sz="3200" dirty="0"/>
              <a:t>driven for business use.</a:t>
            </a:r>
          </a:p>
          <a:p>
            <a:pPr marL="457200" indent="-457200" algn="l">
              <a:buFont typeface="Wingdings" panose="05000000000000000000" pitchFamily="2" charset="2"/>
              <a:buChar char="Ø"/>
            </a:pPr>
            <a:r>
              <a:rPr lang="en-US" sz="3200" dirty="0"/>
              <a:t>Business justification 	</a:t>
            </a:r>
          </a:p>
          <a:p>
            <a:pPr marL="457200" indent="-457200" algn="l">
              <a:buFont typeface="Wingdings" panose="05000000000000000000" pitchFamily="2" charset="2"/>
              <a:buChar char="Ø"/>
            </a:pPr>
            <a:r>
              <a:rPr lang="en-US" sz="3200" dirty="0"/>
              <a:t>Google Maps / round-trip</a:t>
            </a:r>
          </a:p>
          <a:p>
            <a:pPr marL="457200" indent="-457200" algn="l">
              <a:buFont typeface="Wingdings" panose="05000000000000000000" pitchFamily="2" charset="2"/>
              <a:buChar char="Ø"/>
            </a:pPr>
            <a:r>
              <a:rPr lang="en-US" sz="3200" i="1" dirty="0"/>
              <a:t>Normal commute must be deducted or not included.</a:t>
            </a:r>
          </a:p>
          <a:p>
            <a:pPr marL="457200" indent="-457200" algn="l">
              <a:buFont typeface="Wingdings" panose="05000000000000000000" pitchFamily="2" charset="2"/>
              <a:buChar char="Ø"/>
            </a:pPr>
            <a:endParaRPr lang="en-US" sz="3200" b="1" dirty="0"/>
          </a:p>
        </p:txBody>
      </p:sp>
    </p:spTree>
    <p:extLst>
      <p:ext uri="{BB962C8B-B14F-4D97-AF65-F5344CB8AC3E}">
        <p14:creationId xmlns:p14="http://schemas.microsoft.com/office/powerpoint/2010/main" val="370830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Meal Limits/Group Meals:</a:t>
            </a:r>
          </a:p>
          <a:p>
            <a:pPr marL="457200" indent="-457200" algn="l">
              <a:buFont typeface="Wingdings" panose="05000000000000000000" pitchFamily="2" charset="2"/>
              <a:buChar char="Ø"/>
            </a:pPr>
            <a:r>
              <a:rPr lang="en-US" altLang="en-US" sz="3200" dirty="0"/>
              <a:t>Current meal reimbursement per person per day </a:t>
            </a:r>
            <a:r>
              <a:rPr lang="en-US" sz="3200" b="1" dirty="0"/>
              <a:t>inclusive of tax and gratuity*.</a:t>
            </a:r>
            <a:endParaRPr lang="en-US" altLang="en-US" sz="3200" dirty="0"/>
          </a:p>
          <a:p>
            <a:pPr marL="914400" lvl="1" indent="-457200" algn="l">
              <a:buFont typeface="Wingdings" panose="05000000000000000000" pitchFamily="2" charset="2"/>
              <a:buChar char="Ø"/>
            </a:pPr>
            <a:r>
              <a:rPr lang="en-US" altLang="en-US" sz="2800" dirty="0"/>
              <a:t>$20 in-state</a:t>
            </a:r>
          </a:p>
          <a:p>
            <a:pPr marL="914400" lvl="1" indent="-457200" algn="l">
              <a:buFont typeface="Wingdings" panose="05000000000000000000" pitchFamily="2" charset="2"/>
              <a:buChar char="Ø"/>
            </a:pPr>
            <a:r>
              <a:rPr lang="en-US" altLang="en-US" sz="2800" dirty="0"/>
              <a:t>$30 out-of-state travel</a:t>
            </a:r>
            <a:endParaRPr lang="en-US" altLang="en-US" sz="3200" dirty="0"/>
          </a:p>
          <a:p>
            <a:pPr marL="457200" indent="-457200" algn="l">
              <a:buFont typeface="Wingdings" panose="05000000000000000000" pitchFamily="2" charset="2"/>
              <a:buChar char="Ø"/>
            </a:pPr>
            <a:r>
              <a:rPr lang="en-US" altLang="en-US" sz="3200" dirty="0"/>
              <a:t>Business Purpose of the Meal has to be stated</a:t>
            </a:r>
          </a:p>
          <a:p>
            <a:pPr marL="457200" indent="-457200" algn="l">
              <a:buFont typeface="Wingdings" panose="05000000000000000000" pitchFamily="2" charset="2"/>
              <a:buChar char="Ø"/>
            </a:pPr>
            <a:r>
              <a:rPr lang="en-US" sz="3200" u="sng" dirty="0"/>
              <a:t>For Group Meals (sit-down meals)</a:t>
            </a:r>
            <a:r>
              <a:rPr lang="en-US" sz="3200" dirty="0"/>
              <a:t>:  List NAMES OF ALL ATTENDEES </a:t>
            </a:r>
            <a:r>
              <a:rPr lang="en-US" sz="3200" u="sng" dirty="0"/>
              <a:t>on the back of the </a:t>
            </a:r>
            <a:r>
              <a:rPr lang="en-US" sz="3200" b="1" u="sng" dirty="0"/>
              <a:t>original, itemized*</a:t>
            </a:r>
            <a:r>
              <a:rPr lang="en-US" sz="3200" u="sng" dirty="0"/>
              <a:t> receipt</a:t>
            </a:r>
            <a:r>
              <a:rPr lang="en-US" sz="3200" dirty="0"/>
              <a:t>. </a:t>
            </a:r>
          </a:p>
          <a:p>
            <a:pPr algn="l"/>
            <a:endParaRPr lang="en-US" sz="3200" b="1" dirty="0"/>
          </a:p>
          <a:p>
            <a:pPr algn="l"/>
            <a:endParaRPr lang="en-US" sz="3200" b="1" dirty="0"/>
          </a:p>
        </p:txBody>
      </p:sp>
    </p:spTree>
    <p:extLst>
      <p:ext uri="{BB962C8B-B14F-4D97-AF65-F5344CB8AC3E}">
        <p14:creationId xmlns:p14="http://schemas.microsoft.com/office/powerpoint/2010/main" val="7750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Prize, Award and Gift Cards</a:t>
            </a:r>
          </a:p>
          <a:p>
            <a:pPr marL="457200" indent="-457200" algn="l">
              <a:buFont typeface="Wingdings" panose="05000000000000000000" pitchFamily="2" charset="2"/>
              <a:buChar char="Ø"/>
            </a:pPr>
            <a:r>
              <a:rPr lang="en-US" sz="3200" dirty="0"/>
              <a:t>All prize, gift cards must be purchased through generated revenue line code (137)</a:t>
            </a:r>
          </a:p>
          <a:p>
            <a:pPr marL="457200" indent="-457200" algn="l">
              <a:buFont typeface="Wingdings" panose="05000000000000000000" pitchFamily="2" charset="2"/>
              <a:buChar char="Ø"/>
            </a:pPr>
            <a:r>
              <a:rPr lang="en-US" sz="3200" dirty="0"/>
              <a:t>Include the name and/or netID of recipients for prizes under $60</a:t>
            </a:r>
          </a:p>
          <a:p>
            <a:pPr marL="457200" indent="-457200" algn="l">
              <a:buFont typeface="Wingdings" panose="05000000000000000000" pitchFamily="2" charset="2"/>
              <a:buChar char="Ø"/>
            </a:pPr>
            <a:r>
              <a:rPr lang="en-US" sz="3200" dirty="0"/>
              <a:t>Submit the Prize and Gift Form for prizes $60 or more, including SSN</a:t>
            </a:r>
          </a:p>
          <a:p>
            <a:pPr marL="457200" lvl="0" indent="-457200" algn="l">
              <a:buFont typeface="Wingdings" panose="05000000000000000000" pitchFamily="2" charset="2"/>
              <a:buChar char="Ø"/>
            </a:pPr>
            <a:r>
              <a:rPr lang="en-US" sz="3200" dirty="0"/>
              <a:t>Purchase made using a gift card, account credits (e.g. Amazon) is not reimbursable</a:t>
            </a:r>
          </a:p>
          <a:p>
            <a:pPr marL="457200" lvl="0" indent="-457200" algn="l">
              <a:buFont typeface="Wingdings" panose="05000000000000000000" pitchFamily="2" charset="2"/>
              <a:buChar char="Ø"/>
            </a:pPr>
            <a:endParaRPr lang="en-US" sz="3200" b="1" dirty="0"/>
          </a:p>
        </p:txBody>
      </p:sp>
    </p:spTree>
    <p:extLst>
      <p:ext uri="{BB962C8B-B14F-4D97-AF65-F5344CB8AC3E}">
        <p14:creationId xmlns:p14="http://schemas.microsoft.com/office/powerpoint/2010/main" val="3603985476"/>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sz="3200" b="1" dirty="0"/>
              <a:t>Specialty Catering/Panera</a:t>
            </a:r>
          </a:p>
          <a:p>
            <a:pPr marL="342900" indent="-342900" algn="l">
              <a:buFont typeface="Arial" panose="020B0604020202020204" pitchFamily="34" charset="0"/>
              <a:buChar char="•"/>
            </a:pPr>
            <a:r>
              <a:rPr lang="en-US" altLang="en-US" b="1" dirty="0"/>
              <a:t>Approved list sent out monthly by OSI to Advisors</a:t>
            </a:r>
            <a:endParaRPr lang="en-US" altLang="en-US" dirty="0"/>
          </a:p>
          <a:p>
            <a:pPr algn="l"/>
            <a:r>
              <a:rPr lang="en-US" altLang="en-US" u="sng" dirty="0"/>
              <a:t>PANERA Catering Procedures</a:t>
            </a:r>
          </a:p>
          <a:p>
            <a:pPr marL="342900" marR="0" lvl="0" indent="-342900" algn="l">
              <a:spcBef>
                <a:spcPts val="0"/>
              </a:spcBef>
              <a:spcAft>
                <a:spcPts val="0"/>
              </a:spcAft>
              <a:buFont typeface="+mj-lt"/>
              <a:buAutoNum type="arabicPeriod"/>
              <a:tabLst>
                <a:tab pos="457200" algn="l"/>
              </a:tabLst>
            </a:pPr>
            <a:r>
              <a:rPr lang="en-US" dirty="0">
                <a:solidFill>
                  <a:srgbClr val="000000"/>
                </a:solidFill>
                <a:ea typeface="Times New Roman" panose="02020603050405020304" pitchFamily="18" charset="0"/>
              </a:rPr>
              <a:t>Student org contact Julio Urrutia (Catering Sales Manager) at least 1-2 weeks in advance at (732) 204-6395 or </a:t>
            </a:r>
            <a:r>
              <a:rPr lang="en-US" u="sng" dirty="0">
                <a:solidFill>
                  <a:srgbClr val="FF0000"/>
                </a:solidFill>
                <a:ea typeface="Times New Roman" panose="02020603050405020304" pitchFamily="18" charset="0"/>
                <a:hlinkClick r:id="rId3"/>
              </a:rPr>
              <a:t>julio.urrutia@panerabread.com</a:t>
            </a:r>
            <a:r>
              <a:rPr lang="en-US" dirty="0">
                <a:solidFill>
                  <a:srgbClr val="000000"/>
                </a:solidFill>
                <a:ea typeface="Times New Roman" panose="02020603050405020304" pitchFamily="18" charset="0"/>
              </a:rPr>
              <a:t> to place your order.</a:t>
            </a:r>
          </a:p>
          <a:p>
            <a:pPr marL="342900" marR="0" lvl="0" indent="-342900" algn="l">
              <a:spcBef>
                <a:spcPts val="0"/>
              </a:spcBef>
              <a:spcAft>
                <a:spcPts val="0"/>
              </a:spcAft>
              <a:buFont typeface="+mj-lt"/>
              <a:buAutoNum type="arabicPeriod"/>
              <a:tabLst>
                <a:tab pos="457200" algn="l"/>
              </a:tabLst>
            </a:pPr>
            <a:r>
              <a:rPr lang="en-US" dirty="0">
                <a:solidFill>
                  <a:srgbClr val="000000"/>
                </a:solidFill>
                <a:ea typeface="Calibri" panose="020F0502020204030204" pitchFamily="34" charset="0"/>
              </a:rPr>
              <a:t>Inform Julio SABO Account Name and Number.</a:t>
            </a:r>
          </a:p>
          <a:p>
            <a:pPr marL="342900" marR="0" lvl="0" indent="-342900" algn="l">
              <a:spcBef>
                <a:spcPts val="0"/>
              </a:spcBef>
              <a:spcAft>
                <a:spcPts val="0"/>
              </a:spcAft>
              <a:buFont typeface="+mj-lt"/>
              <a:buAutoNum type="arabicPeriod"/>
              <a:tabLst>
                <a:tab pos="457200" algn="l"/>
              </a:tabLst>
            </a:pPr>
            <a:r>
              <a:rPr lang="en-US" dirty="0">
                <a:solidFill>
                  <a:srgbClr val="000000"/>
                </a:solidFill>
                <a:ea typeface="Times New Roman" panose="02020603050405020304" pitchFamily="18" charset="0"/>
              </a:rPr>
              <a:t>Julio will send student org an estimate so they can create a check request in SABO system.  </a:t>
            </a:r>
            <a:endParaRPr lang="en-US" dirty="0">
              <a:solidFill>
                <a:srgbClr val="000000"/>
              </a:solidFill>
              <a:ea typeface="Calibri" panose="020F0502020204030204" pitchFamily="34" charset="0"/>
            </a:endParaRPr>
          </a:p>
          <a:p>
            <a:pPr marL="342900" marR="0" lvl="0" indent="-342900" algn="l">
              <a:spcBef>
                <a:spcPts val="0"/>
              </a:spcBef>
              <a:spcAft>
                <a:spcPts val="0"/>
              </a:spcAft>
              <a:buFont typeface="+mj-lt"/>
              <a:buAutoNum type="arabicPeriod"/>
              <a:tabLst>
                <a:tab pos="457200" algn="l"/>
              </a:tabLst>
            </a:pPr>
            <a:r>
              <a:rPr lang="en-US" dirty="0">
                <a:solidFill>
                  <a:srgbClr val="000000"/>
                </a:solidFill>
                <a:ea typeface="Times New Roman" panose="02020603050405020304" pitchFamily="18" charset="0"/>
              </a:rPr>
              <a:t>Treasurer must send the estimate and C# to Advisor to review and approve/sign.</a:t>
            </a:r>
            <a:endParaRPr lang="en-US" dirty="0">
              <a:solidFill>
                <a:srgbClr val="000000"/>
              </a:solidFill>
              <a:ea typeface="Calibri" panose="020F0502020204030204" pitchFamily="34" charset="0"/>
            </a:endParaRPr>
          </a:p>
          <a:p>
            <a:pPr marL="342900" marR="0" lvl="0" indent="-342900" algn="l">
              <a:spcBef>
                <a:spcPts val="0"/>
              </a:spcBef>
              <a:spcAft>
                <a:spcPts val="0"/>
              </a:spcAft>
              <a:buFont typeface="+mj-lt"/>
              <a:buAutoNum type="arabicPeriod"/>
              <a:tabLst>
                <a:tab pos="457200" algn="l"/>
              </a:tabLst>
            </a:pPr>
            <a:r>
              <a:rPr lang="en-US" dirty="0">
                <a:solidFill>
                  <a:srgbClr val="000000"/>
                </a:solidFill>
                <a:ea typeface="Times New Roman" panose="02020603050405020304" pitchFamily="18" charset="0"/>
              </a:rPr>
              <a:t>After Advisor signs the estimate, it must be returned to Julio.</a:t>
            </a:r>
            <a:endParaRPr lang="en-US" dirty="0">
              <a:solidFill>
                <a:srgbClr val="000000"/>
              </a:solidFill>
              <a:ea typeface="Calibri" panose="020F0502020204030204" pitchFamily="34" charset="0"/>
            </a:endParaRPr>
          </a:p>
          <a:p>
            <a:pPr marL="342900" marR="0" lvl="0" indent="-342900" algn="l">
              <a:spcBef>
                <a:spcPts val="0"/>
              </a:spcBef>
              <a:spcAft>
                <a:spcPts val="0"/>
              </a:spcAft>
              <a:buFont typeface="+mj-lt"/>
              <a:buAutoNum type="arabicPeriod"/>
              <a:tabLst>
                <a:tab pos="457200" algn="l"/>
              </a:tabLst>
            </a:pPr>
            <a:r>
              <a:rPr lang="en-US" dirty="0">
                <a:solidFill>
                  <a:srgbClr val="000000"/>
                </a:solidFill>
                <a:ea typeface="Times New Roman" panose="02020603050405020304" pitchFamily="18" charset="0"/>
              </a:rPr>
              <a:t>Julio will send student org a final invoice to submit to SABO.  Treasurer must write the C# on the invoice.</a:t>
            </a:r>
            <a:endParaRPr lang="en-US" dirty="0">
              <a:solidFill>
                <a:srgbClr val="000000"/>
              </a:solidFill>
              <a:ea typeface="Calibri" panose="020F0502020204030204" pitchFamily="34" charset="0"/>
            </a:endParaRPr>
          </a:p>
          <a:p>
            <a:pPr algn="l">
              <a:spcBef>
                <a:spcPts val="0"/>
              </a:spcBef>
            </a:pPr>
            <a:r>
              <a:rPr lang="en-US" b="1" dirty="0">
                <a:solidFill>
                  <a:srgbClr val="003572"/>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rgbClr val="003572"/>
              </a:solidFill>
              <a:latin typeface="Verdana" panose="020B0604030504040204" pitchFamily="34" charset="0"/>
              <a:ea typeface="Calibri" panose="020F0502020204030204" pitchFamily="34" charset="0"/>
              <a:cs typeface="Calibri" panose="020F0502020204030204" pitchFamily="34" charset="0"/>
            </a:endParaRPr>
          </a:p>
          <a:p>
            <a:pPr algn="l"/>
            <a:endParaRPr lang="en-US" b="1" dirty="0"/>
          </a:p>
        </p:txBody>
      </p:sp>
    </p:spTree>
    <p:extLst>
      <p:ext uri="{BB962C8B-B14F-4D97-AF65-F5344CB8AC3E}">
        <p14:creationId xmlns:p14="http://schemas.microsoft.com/office/powerpoint/2010/main" val="364782308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7813-FAA3-A5CE-2417-099374655F2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93091E2-3B8F-63C6-DC85-1A58155226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47920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441324"/>
          </a:xfrm>
        </p:spPr>
        <p:txBody>
          <a:bodyPr/>
          <a:lstStyle/>
          <a:p>
            <a:pPr algn="l"/>
            <a:r>
              <a:rPr lang="en-US" altLang="en-US" sz="3200" b="1" dirty="0"/>
              <a:t>Other Items:</a:t>
            </a:r>
            <a:endParaRPr lang="en-US" altLang="en-US" dirty="0"/>
          </a:p>
          <a:p>
            <a:pPr algn="l"/>
            <a:r>
              <a:rPr lang="en-US" altLang="en-US" sz="1800" b="1" dirty="0"/>
              <a:t>TIX.COM</a:t>
            </a:r>
          </a:p>
          <a:p>
            <a:pPr marL="342900" indent="-342900" algn="l">
              <a:buFont typeface="Wingdings" panose="05000000000000000000" pitchFamily="2" charset="2"/>
              <a:buChar char="Ø"/>
            </a:pPr>
            <a:r>
              <a:rPr lang="en-US" sz="1800" dirty="0"/>
              <a:t>Checklist through getINVOLVED</a:t>
            </a:r>
          </a:p>
          <a:p>
            <a:pPr marL="342900" indent="-342900" algn="l">
              <a:buFont typeface="Wingdings" panose="05000000000000000000" pitchFamily="2" charset="2"/>
              <a:buChar char="Ø"/>
            </a:pPr>
            <a:r>
              <a:rPr lang="en-US" sz="1800" dirty="0"/>
              <a:t>There are </a:t>
            </a:r>
            <a:r>
              <a:rPr lang="en-US" sz="1800" b="1" dirty="0"/>
              <a:t>no refunds</a:t>
            </a:r>
            <a:r>
              <a:rPr lang="en-US" sz="1800" dirty="0"/>
              <a:t> or exchanges.</a:t>
            </a:r>
          </a:p>
          <a:p>
            <a:pPr marL="342900" indent="-342900" algn="l">
              <a:buFont typeface="Wingdings" panose="05000000000000000000" pitchFamily="2" charset="2"/>
              <a:buChar char="Ø"/>
            </a:pPr>
            <a:r>
              <a:rPr lang="en-US" sz="1800" dirty="0"/>
              <a:t>Ticket sale revenue is booked </a:t>
            </a:r>
            <a:r>
              <a:rPr lang="en-US" sz="1800" u="sng" dirty="0"/>
              <a:t>monthly</a:t>
            </a:r>
            <a:r>
              <a:rPr lang="en-US" sz="1800" dirty="0"/>
              <a:t> by SABO in the student org’s account</a:t>
            </a:r>
          </a:p>
          <a:p>
            <a:pPr marL="342900" indent="-342900" algn="l">
              <a:buFont typeface="Wingdings" panose="05000000000000000000" pitchFamily="2" charset="2"/>
              <a:buChar char="Ø"/>
            </a:pPr>
            <a:endParaRPr lang="en-US" altLang="en-US" sz="1800" dirty="0"/>
          </a:p>
          <a:p>
            <a:pPr algn="l"/>
            <a:r>
              <a:rPr lang="en-US" altLang="en-US" sz="1800" b="1" dirty="0"/>
              <a:t>STUDENT CENTER MEETING SPACE AND RESERVATIONS INVOICING</a:t>
            </a:r>
          </a:p>
          <a:p>
            <a:pPr marL="342900" indent="-342900" algn="l">
              <a:buFont typeface="Wingdings" panose="05000000000000000000" pitchFamily="2" charset="2"/>
              <a:buChar char="Ø"/>
            </a:pPr>
            <a:r>
              <a:rPr lang="en-US" altLang="en-US" sz="1800" dirty="0"/>
              <a:t>Final invoices are sent to OSI.  </a:t>
            </a:r>
          </a:p>
          <a:p>
            <a:pPr marL="342900" indent="-342900" algn="l">
              <a:buFont typeface="Wingdings" panose="05000000000000000000" pitchFamily="2" charset="2"/>
              <a:buChar char="Ø"/>
            </a:pPr>
            <a:r>
              <a:rPr lang="en-US" altLang="en-US" sz="1800" dirty="0"/>
              <a:t>OSI student worker enters the invoices and routes to Advisor for approval.</a:t>
            </a:r>
          </a:p>
          <a:p>
            <a:pPr marL="342900" indent="-342900" algn="l">
              <a:buFont typeface="Wingdings" panose="05000000000000000000" pitchFamily="2" charset="2"/>
              <a:buChar char="Ø"/>
            </a:pPr>
            <a:r>
              <a:rPr lang="en-US" altLang="en-US" sz="1800" dirty="0"/>
              <a:t>No need to send invoice with C# to SABO Email</a:t>
            </a:r>
          </a:p>
          <a:p>
            <a:pPr algn="l"/>
            <a:endParaRPr lang="en-US" altLang="en-US" sz="1800" dirty="0"/>
          </a:p>
          <a:p>
            <a:pPr algn="l"/>
            <a:r>
              <a:rPr lang="en-US" altLang="en-US" sz="1800" b="1" dirty="0"/>
              <a:t>END OF SEMESTER GIFTS</a:t>
            </a:r>
          </a:p>
          <a:p>
            <a:pPr lvl="0" algn="l"/>
            <a:r>
              <a:rPr lang="en-US" sz="1800" i="1" dirty="0"/>
              <a:t>Student Organizations are </a:t>
            </a:r>
            <a:r>
              <a:rPr lang="en-US" sz="1800" i="1" u="sng" dirty="0"/>
              <a:t>prohibited</a:t>
            </a:r>
            <a:r>
              <a:rPr lang="en-US" sz="1800" i="1" dirty="0"/>
              <a:t> from submitting reimbursement requests for gift expense to faculty and staff/advisors using SABO funds.  This includes funds from Line Code 137/Misc. Generated Revenue.</a:t>
            </a:r>
            <a:endParaRPr lang="en-US" sz="1800" dirty="0"/>
          </a:p>
          <a:p>
            <a:pPr algn="l">
              <a:spcBef>
                <a:spcPts val="0"/>
              </a:spcBef>
            </a:pPr>
            <a:r>
              <a:rPr lang="en-US" sz="1800" b="1" dirty="0">
                <a:solidFill>
                  <a:srgbClr val="003572"/>
                </a:solidFill>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3572"/>
              </a:solidFill>
              <a:latin typeface="Verdana" panose="020B0604030504040204" pitchFamily="34" charset="0"/>
              <a:ea typeface="Calibri" panose="020F0502020204030204" pitchFamily="34" charset="0"/>
              <a:cs typeface="Calibri" panose="020F0502020204030204" pitchFamily="34" charset="0"/>
            </a:endParaRPr>
          </a:p>
          <a:p>
            <a:pPr algn="l"/>
            <a:endParaRPr lang="en-US" sz="1800" b="1" dirty="0"/>
          </a:p>
        </p:txBody>
      </p:sp>
    </p:spTree>
    <p:extLst>
      <p:ext uri="{BB962C8B-B14F-4D97-AF65-F5344CB8AC3E}">
        <p14:creationId xmlns:p14="http://schemas.microsoft.com/office/powerpoint/2010/main" val="36663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altLang="en-US" sz="3200" b="1" dirty="0"/>
              <a:t>Non-Reimbursable Expenses:</a:t>
            </a:r>
          </a:p>
          <a:p>
            <a:pPr algn="l"/>
            <a:r>
              <a:rPr lang="en-US" sz="2000" b="1" dirty="0"/>
              <a:t>Although not a complete list, this list offers examples of expenses that will not be reimbursed by Rutgers University – Student Activities Business Office (SABO)</a:t>
            </a:r>
            <a:endParaRPr lang="en-US" sz="2000" dirty="0"/>
          </a:p>
          <a:p>
            <a:pPr marL="342900" indent="-342900" algn="l">
              <a:buFont typeface="Wingdings" panose="05000000000000000000" pitchFamily="2" charset="2"/>
              <a:buChar char="Ø"/>
            </a:pPr>
            <a:r>
              <a:rPr lang="en-US" sz="2200" dirty="0"/>
              <a:t>Fees incurred for changing reservations e.g. late check out fee, room upgrade, etc. (unless there is a business justification)</a:t>
            </a:r>
          </a:p>
          <a:p>
            <a:pPr marL="342900" indent="-342900" algn="l">
              <a:buFont typeface="Wingdings" panose="05000000000000000000" pitchFamily="2" charset="2"/>
              <a:buChar char="Ø"/>
            </a:pPr>
            <a:r>
              <a:rPr lang="en-US" sz="2200" dirty="0"/>
              <a:t>Unreasonably expensive meals, lodging. Gratuity is limited to 20%.</a:t>
            </a:r>
          </a:p>
          <a:p>
            <a:pPr marL="342900" indent="-342900" algn="l">
              <a:buFont typeface="Wingdings" panose="05000000000000000000" pitchFamily="2" charset="2"/>
              <a:buChar char="Ø"/>
            </a:pPr>
            <a:r>
              <a:rPr lang="en-US" sz="2200" dirty="0"/>
              <a:t>Any goods or services for student organizations purchased OUTSIDE of the United States (including contracting with an international vendor).</a:t>
            </a:r>
          </a:p>
          <a:p>
            <a:pPr marL="342900" indent="-342900" algn="l">
              <a:buFont typeface="Wingdings" panose="05000000000000000000" pitchFamily="2" charset="2"/>
              <a:buChar char="Ø"/>
            </a:pPr>
            <a:r>
              <a:rPr lang="en-US" sz="2200" dirty="0"/>
              <a:t>Purchases made using a gift card, account credits or using personal airline miles is not reimbursable</a:t>
            </a:r>
          </a:p>
          <a:p>
            <a:pPr marL="342900" indent="-342900" algn="l">
              <a:buFont typeface="Wingdings" panose="05000000000000000000" pitchFamily="2" charset="2"/>
              <a:buChar char="Ø"/>
            </a:pPr>
            <a:r>
              <a:rPr lang="en-US" sz="2200" dirty="0"/>
              <a:t>Branded merchandise, swag, promotional items not purchased through Consolidus. </a:t>
            </a:r>
          </a:p>
        </p:txBody>
      </p:sp>
    </p:spTree>
    <p:extLst>
      <p:ext uri="{BB962C8B-B14F-4D97-AF65-F5344CB8AC3E}">
        <p14:creationId xmlns:p14="http://schemas.microsoft.com/office/powerpoint/2010/main" val="3711107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16676"/>
            <a:ext cx="9456717" cy="5233506"/>
          </a:xfrm>
        </p:spPr>
        <p:txBody>
          <a:bodyPr/>
          <a:lstStyle/>
          <a:p>
            <a:pPr algn="l"/>
            <a:r>
              <a:rPr lang="en-US" altLang="en-US" sz="3200" b="1" dirty="0"/>
              <a:t>Treasurer Responsibilities:</a:t>
            </a:r>
          </a:p>
          <a:p>
            <a:pPr marL="457200" indent="-457200" algn="l">
              <a:buFont typeface="Wingdings" panose="05000000000000000000" pitchFamily="2" charset="2"/>
              <a:buChar char="Ø"/>
            </a:pPr>
            <a:r>
              <a:rPr lang="en-US" sz="2800" dirty="0"/>
              <a:t>Plan, inform, ask before spending</a:t>
            </a:r>
          </a:p>
          <a:p>
            <a:pPr marL="457200" indent="-457200" algn="l">
              <a:buFont typeface="Wingdings" panose="05000000000000000000" pitchFamily="2" charset="2"/>
              <a:buChar char="Ø"/>
            </a:pPr>
            <a:r>
              <a:rPr lang="en-US" sz="2800" dirty="0"/>
              <a:t>Be organized, keep receipts</a:t>
            </a:r>
          </a:p>
          <a:p>
            <a:pPr marL="457200" indent="-457200" algn="l">
              <a:buFont typeface="Wingdings" panose="05000000000000000000" pitchFamily="2" charset="2"/>
              <a:buChar char="Ø"/>
            </a:pPr>
            <a:r>
              <a:rPr lang="en-US" sz="2800" dirty="0"/>
              <a:t>Communicate policies and procedures with fellow E-Board Members.</a:t>
            </a:r>
          </a:p>
          <a:p>
            <a:pPr marL="457200" indent="-457200" algn="l">
              <a:buFont typeface="Wingdings" panose="05000000000000000000" pitchFamily="2" charset="2"/>
              <a:buChar char="Ø"/>
            </a:pPr>
            <a:r>
              <a:rPr lang="en-US" sz="2800" dirty="0"/>
              <a:t>Be timely when submitting expenses for reimbursement</a:t>
            </a:r>
          </a:p>
          <a:p>
            <a:pPr marL="457200" indent="-457200" algn="l">
              <a:buFont typeface="Wingdings" panose="05000000000000000000" pitchFamily="2" charset="2"/>
              <a:buChar char="Ø"/>
            </a:pPr>
            <a:r>
              <a:rPr lang="en-US" sz="2800" dirty="0"/>
              <a:t>Utilize Administrative Advisor as your main point of contact</a:t>
            </a:r>
          </a:p>
          <a:p>
            <a:pPr marL="457200" indent="-457200" algn="l">
              <a:buFont typeface="Wingdings" panose="05000000000000000000" pitchFamily="2" charset="2"/>
              <a:buChar char="Ø"/>
            </a:pPr>
            <a:r>
              <a:rPr lang="en-US" sz="2800" dirty="0"/>
              <a:t>Familiarize yourselves with the various resources available</a:t>
            </a:r>
          </a:p>
          <a:p>
            <a:pPr algn="l"/>
            <a:endParaRPr lang="en-US" altLang="en-US" sz="3200" b="1" dirty="0"/>
          </a:p>
        </p:txBody>
      </p:sp>
    </p:spTree>
    <p:extLst>
      <p:ext uri="{BB962C8B-B14F-4D97-AF65-F5344CB8AC3E}">
        <p14:creationId xmlns:p14="http://schemas.microsoft.com/office/powerpoint/2010/main" val="1544984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316736"/>
            <a:ext cx="9456717" cy="5333446"/>
          </a:xfrm>
        </p:spPr>
        <p:txBody>
          <a:bodyPr/>
          <a:lstStyle/>
          <a:p>
            <a:pPr algn="l"/>
            <a:r>
              <a:rPr lang="en-US" sz="2800" b="1" dirty="0"/>
              <a:t>SABO System Enhancements – </a:t>
            </a:r>
            <a:r>
              <a:rPr lang="en-US" sz="2800" b="1" dirty="0">
                <a:solidFill>
                  <a:srgbClr val="FF0000"/>
                </a:solidFill>
              </a:rPr>
              <a:t>IN PROGRESS</a:t>
            </a:r>
            <a:endParaRPr lang="en-US" sz="2400" dirty="0">
              <a:solidFill>
                <a:srgbClr val="FF0000"/>
              </a:solidFill>
              <a:latin typeface="Arial" panose="020B0604020202020204" pitchFamily="34" charset="0"/>
              <a:cs typeface="Arial" panose="020B0604020202020204" pitchFamily="34" charset="0"/>
            </a:endParaRPr>
          </a:p>
          <a:p>
            <a:pPr marL="457200" indent="-457200" algn="l">
              <a:buAutoNum type="arabicPeriod" startAt="2"/>
            </a:pPr>
            <a:endParaRPr lang="en-US" sz="3200" dirty="0"/>
          </a:p>
          <a:p>
            <a:pPr marL="514350" indent="-514350" algn="l">
              <a:buAutoNum type="arabicPeriod"/>
            </a:pPr>
            <a:r>
              <a:rPr lang="en-US" sz="3200" dirty="0"/>
              <a:t>Ability to upload invoices in SABO System Ledger</a:t>
            </a:r>
          </a:p>
          <a:p>
            <a:pPr marL="514350" indent="-514350" algn="l">
              <a:buAutoNum type="arabicPeriod"/>
            </a:pPr>
            <a:r>
              <a:rPr lang="en-US" sz="3200" dirty="0"/>
              <a:t>Encumber funds before check request approval (pending status) </a:t>
            </a:r>
            <a:r>
              <a:rPr lang="en-US" sz="3200" b="1" dirty="0"/>
              <a:t> </a:t>
            </a:r>
          </a:p>
          <a:p>
            <a:pPr marL="514350" indent="-514350" algn="l">
              <a:buFont typeface="Arial" panose="020B0604020202020204" pitchFamily="34" charset="0"/>
              <a:buAutoNum type="arabicPeriod" startAt="3"/>
            </a:pPr>
            <a:r>
              <a:rPr lang="en-US" sz="3200" dirty="0"/>
              <a:t>Clean-up of vendors in the SABO System Ledger</a:t>
            </a:r>
          </a:p>
          <a:p>
            <a:pPr marL="514350" indent="-514350" algn="l">
              <a:buAutoNum type="arabicPeriod" startAt="3"/>
            </a:pPr>
            <a:endParaRPr lang="en-US" sz="3200" dirty="0"/>
          </a:p>
          <a:p>
            <a:pPr algn="l"/>
            <a:r>
              <a:rPr lang="en-US" sz="3200" dirty="0"/>
              <a:t> </a:t>
            </a:r>
          </a:p>
          <a:p>
            <a:pPr algn="l"/>
            <a:endParaRPr lang="en-US" sz="3200" dirty="0"/>
          </a:p>
          <a:p>
            <a:pPr algn="l"/>
            <a:endParaRPr lang="en-US" sz="3200" dirty="0"/>
          </a:p>
        </p:txBody>
      </p:sp>
    </p:spTree>
    <p:extLst>
      <p:ext uri="{BB962C8B-B14F-4D97-AF65-F5344CB8AC3E}">
        <p14:creationId xmlns:p14="http://schemas.microsoft.com/office/powerpoint/2010/main" val="3256673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316736"/>
            <a:ext cx="9456717" cy="5333446"/>
          </a:xfrm>
        </p:spPr>
        <p:txBody>
          <a:bodyPr/>
          <a:lstStyle/>
          <a:p>
            <a:pPr algn="l"/>
            <a:r>
              <a:rPr lang="en-US" sz="2800" b="1" dirty="0"/>
              <a:t>RESOURCES:</a:t>
            </a:r>
          </a:p>
          <a:p>
            <a:pPr marL="457200" indent="-457200" algn="l">
              <a:buFont typeface="Wingdings" panose="05000000000000000000" pitchFamily="2" charset="2"/>
              <a:buChar char="Ø"/>
            </a:pPr>
            <a:r>
              <a:rPr lang="en-US" dirty="0">
                <a:latin typeface="Arial" panose="020B0604020202020204" pitchFamily="34" charset="0"/>
                <a:cs typeface="Arial" panose="020B0604020202020204" pitchFamily="34" charset="0"/>
              </a:rPr>
              <a:t>Training/Quiz* on CANVAS</a:t>
            </a:r>
          </a:p>
          <a:p>
            <a:pPr marL="457200" indent="-457200" algn="l">
              <a:buFont typeface="Wingdings" panose="05000000000000000000" pitchFamily="2" charset="2"/>
              <a:buChar char="Ø"/>
            </a:pPr>
            <a:r>
              <a:rPr lang="en-US" dirty="0">
                <a:latin typeface="Arial" panose="020B0604020202020204" pitchFamily="34" charset="0"/>
                <a:cs typeface="Arial" panose="020B0604020202020204" pitchFamily="34" charset="0"/>
              </a:rPr>
              <a:t>sabo.rutgers.edu / Treasurer Information</a:t>
            </a:r>
          </a:p>
          <a:p>
            <a:pPr marL="914400" lvl="1"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Treasurer’s Key (handbook)</a:t>
            </a:r>
          </a:p>
          <a:p>
            <a:pPr marL="914400" lvl="1"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Consolidus Workflow</a:t>
            </a:r>
          </a:p>
          <a:p>
            <a:pPr marL="914400" lvl="1"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Tip Sheets</a:t>
            </a:r>
          </a:p>
          <a:p>
            <a:pPr marL="914400" lvl="1"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List of Non-Reimbursable Expenses</a:t>
            </a:r>
          </a:p>
          <a:p>
            <a:pPr marL="457200" indent="-457200" algn="l">
              <a:buFont typeface="Wingdings" panose="05000000000000000000" pitchFamily="2" charset="2"/>
              <a:buChar char="Ø"/>
            </a:pPr>
            <a:r>
              <a:rPr lang="en-US" dirty="0">
                <a:latin typeface="Arial" panose="020B0604020202020204" pitchFamily="34" charset="0"/>
                <a:cs typeface="Arial" panose="020B0604020202020204" pitchFamily="34" charset="0"/>
              </a:rPr>
              <a:t>Forms</a:t>
            </a:r>
          </a:p>
          <a:p>
            <a:pPr marL="914400" lvl="1"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Deposit Slip</a:t>
            </a:r>
          </a:p>
          <a:p>
            <a:pPr marL="914400" lvl="1"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Prize, Award and Gift Card Information</a:t>
            </a:r>
          </a:p>
          <a:p>
            <a:pPr marL="914400" lvl="1"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Lost Receipt Certification</a:t>
            </a:r>
          </a:p>
          <a:p>
            <a:pPr marL="914400" lvl="1" indent="-4572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Consent to Reimburse</a:t>
            </a:r>
          </a:p>
          <a:p>
            <a:pPr marL="800100" lvl="1" indent="-342900" algn="l">
              <a:buFont typeface="Wingdings" panose="05000000000000000000" pitchFamily="2" charset="2"/>
              <a:buChar char="Ø"/>
            </a:pPr>
            <a:r>
              <a:rPr lang="en-US" sz="2400" dirty="0">
                <a:latin typeface="Arial" panose="020B0604020202020204" pitchFamily="34" charset="0"/>
                <a:cs typeface="Arial" panose="020B0604020202020204" pitchFamily="34" charset="0"/>
              </a:rPr>
              <a:t>  Fillable W-9		</a:t>
            </a:r>
          </a:p>
          <a:p>
            <a:pPr lvl="1" algn="l"/>
            <a:endParaRPr lang="en-US" sz="240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fontAlgn="base"/>
            <a:r>
              <a:rPr lang="en-US" b="1" dirty="0"/>
              <a:t> </a:t>
            </a:r>
            <a:endParaRPr lang="en-US" dirty="0"/>
          </a:p>
          <a:p>
            <a:pPr algn="l"/>
            <a:r>
              <a:rPr lang="en-US" dirty="0"/>
              <a:t> </a:t>
            </a:r>
          </a:p>
          <a:p>
            <a:pPr algn="l"/>
            <a:endParaRPr lang="en-US" sz="3200" dirty="0"/>
          </a:p>
          <a:p>
            <a:pPr algn="l"/>
            <a:endParaRPr lang="en-US" sz="3200" dirty="0"/>
          </a:p>
        </p:txBody>
      </p:sp>
    </p:spTree>
    <p:extLst>
      <p:ext uri="{BB962C8B-B14F-4D97-AF65-F5344CB8AC3E}">
        <p14:creationId xmlns:p14="http://schemas.microsoft.com/office/powerpoint/2010/main" val="1511029831"/>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2371" y="1308026"/>
            <a:ext cx="10541805" cy="5549974"/>
          </a:xfrm>
        </p:spPr>
        <p:txBody>
          <a:bodyPr/>
          <a:lstStyle/>
          <a:p>
            <a:pPr algn="l"/>
            <a:r>
              <a:rPr lang="en-US" sz="3200" b="1" dirty="0"/>
              <a:t>How to Access SABO Services?</a:t>
            </a:r>
          </a:p>
          <a:p>
            <a:pPr marL="514350" indent="-514350" algn="l">
              <a:buAutoNum type="arabicPeriod"/>
            </a:pPr>
            <a:r>
              <a:rPr lang="en-US" sz="2800" b="1" dirty="0"/>
              <a:t>In-person</a:t>
            </a:r>
          </a:p>
          <a:p>
            <a:pPr lvl="1" algn="l"/>
            <a:r>
              <a:rPr lang="en-US" sz="2800" dirty="0"/>
              <a:t>Student Activities Center (SAC) – College Ave Campus</a:t>
            </a:r>
          </a:p>
          <a:p>
            <a:pPr lvl="1" algn="l"/>
            <a:r>
              <a:rPr lang="en-US" sz="2800" dirty="0"/>
              <a:t>613 George St (Lower Level)</a:t>
            </a:r>
          </a:p>
          <a:p>
            <a:pPr lvl="1" algn="l"/>
            <a:r>
              <a:rPr lang="en-US" sz="2800" dirty="0"/>
              <a:t>SABO Window Hours*: Monday-Friday 9am-4:30pm</a:t>
            </a:r>
          </a:p>
          <a:p>
            <a:pPr lvl="1" algn="l"/>
            <a:r>
              <a:rPr lang="en-US" sz="2800" dirty="0"/>
              <a:t>Main Office: 848-932-6981</a:t>
            </a:r>
          </a:p>
          <a:p>
            <a:pPr algn="l"/>
            <a:r>
              <a:rPr lang="en-US" sz="2800" b="1" dirty="0"/>
              <a:t>2. On-line (SABO System Ledger)</a:t>
            </a:r>
          </a:p>
          <a:p>
            <a:pPr lvl="1" algn="l"/>
            <a:r>
              <a:rPr lang="en-US" sz="2800" b="1" dirty="0">
                <a:hlinkClick r:id="rId3" action="ppaction://hlinkfile"/>
              </a:rPr>
              <a:t>sabo.rutgers.edu</a:t>
            </a:r>
            <a:endParaRPr lang="en-US" sz="2800" b="1" dirty="0"/>
          </a:p>
          <a:p>
            <a:pPr algn="l"/>
            <a:r>
              <a:rPr lang="en-US" sz="2800" b="1" dirty="0"/>
              <a:t>3. Email - </a:t>
            </a:r>
            <a:r>
              <a:rPr lang="en-US" sz="2800" b="1" dirty="0">
                <a:latin typeface="Arial" charset="0"/>
              </a:rPr>
              <a:t>Reference your SABO Account Name and Number,    including the voucher C# in the subject line of your E-mail.</a:t>
            </a:r>
          </a:p>
          <a:p>
            <a:pPr lvl="1" algn="l"/>
            <a:r>
              <a:rPr lang="en-US" sz="2800" b="1" dirty="0">
                <a:hlinkClick r:id="rId4"/>
              </a:rPr>
              <a:t>sabo@echo.rutgers.edu</a:t>
            </a:r>
            <a:endParaRPr lang="en-US" sz="2800" b="1" dirty="0"/>
          </a:p>
          <a:p>
            <a:pPr lvl="1" algn="l"/>
            <a:endParaRPr lang="en-US" sz="2800" b="1" dirty="0"/>
          </a:p>
          <a:p>
            <a:pPr lvl="1" algn="l"/>
            <a:endParaRPr lang="en-US" sz="2800" b="1" dirty="0"/>
          </a:p>
        </p:txBody>
      </p:sp>
    </p:spTree>
    <p:extLst>
      <p:ext uri="{BB962C8B-B14F-4D97-AF65-F5344CB8AC3E}">
        <p14:creationId xmlns:p14="http://schemas.microsoft.com/office/powerpoint/2010/main" val="2039136829"/>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698170"/>
            <a:ext cx="9456717" cy="569542"/>
          </a:xfrm>
        </p:spPr>
        <p:txBody>
          <a:bodyPr/>
          <a:lstStyle/>
          <a:p>
            <a:pPr lvl="1" algn="l"/>
            <a:r>
              <a:rPr lang="en-US" sz="2800" b="1" dirty="0">
                <a:latin typeface="Arial" panose="020B0604020202020204" pitchFamily="34" charset="0"/>
                <a:cs typeface="Arial" panose="020B0604020202020204" pitchFamily="34" charset="0"/>
              </a:rPr>
              <a:t>Canvas – Treasurer Training</a:t>
            </a:r>
            <a:endParaRPr lang="en-US" sz="2800" b="1" dirty="0"/>
          </a:p>
        </p:txBody>
      </p:sp>
      <p:pic>
        <p:nvPicPr>
          <p:cNvPr id="4" name="Picture 3"/>
          <p:cNvPicPr>
            <a:picLocks noChangeAspect="1"/>
          </p:cNvPicPr>
          <p:nvPr/>
        </p:nvPicPr>
        <p:blipFill>
          <a:blip r:embed="rId3"/>
          <a:stretch>
            <a:fillRect/>
          </a:stretch>
        </p:blipFill>
        <p:spPr>
          <a:xfrm>
            <a:off x="1495608" y="2267712"/>
            <a:ext cx="8888065" cy="1695687"/>
          </a:xfrm>
          <a:prstGeom prst="rect">
            <a:avLst/>
          </a:prstGeom>
        </p:spPr>
      </p:pic>
    </p:spTree>
    <p:extLst>
      <p:ext uri="{BB962C8B-B14F-4D97-AF65-F5344CB8AC3E}">
        <p14:creationId xmlns:p14="http://schemas.microsoft.com/office/powerpoint/2010/main" val="1149082662"/>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698170"/>
            <a:ext cx="9456717" cy="4952012"/>
          </a:xfrm>
        </p:spPr>
        <p:txBody>
          <a:bodyPr/>
          <a:lstStyle/>
          <a:p>
            <a:pPr algn="l"/>
            <a:r>
              <a:rPr lang="en-US" sz="3200" b="1" dirty="0"/>
              <a:t>Weekly SABO Drop-In Office Hour via Zoom (or in person)</a:t>
            </a:r>
          </a:p>
          <a:p>
            <a:pPr lvl="1" algn="l"/>
            <a:endParaRPr lang="en-US" sz="3200" dirty="0"/>
          </a:p>
          <a:p>
            <a:pPr lvl="1" algn="l"/>
            <a:r>
              <a:rPr lang="en-US" sz="3200" dirty="0"/>
              <a:t>Mondays  9:30-10:30 am **beginning 9/9/24</a:t>
            </a:r>
          </a:p>
          <a:p>
            <a:pPr lvl="1" algn="l"/>
            <a:r>
              <a:rPr lang="en-US" sz="3200" dirty="0"/>
              <a:t>Tuesdays  2-3 pm **beginning 9/24/24</a:t>
            </a:r>
          </a:p>
          <a:p>
            <a:pPr lvl="1" algn="l"/>
            <a:endParaRPr lang="en-US" sz="3200" dirty="0"/>
          </a:p>
          <a:p>
            <a:pPr lvl="1" algn="l"/>
            <a:r>
              <a:rPr lang="en-US" sz="3200" u="sng" dirty="0"/>
              <a:t>Sign in to your Rutgers Zoom Account</a:t>
            </a:r>
          </a:p>
          <a:p>
            <a:pPr lvl="1" algn="l"/>
            <a:r>
              <a:rPr lang="en-US" sz="3200" dirty="0"/>
              <a:t>Zoom Meeting ID: 538 538 3149</a:t>
            </a:r>
          </a:p>
          <a:p>
            <a:pPr lvl="1" algn="l"/>
            <a:r>
              <a:rPr lang="en-US" sz="3200" dirty="0"/>
              <a:t>Zoom Meeting Password: 630856</a:t>
            </a:r>
          </a:p>
          <a:p>
            <a:pPr lvl="1" algn="l"/>
            <a:endParaRPr lang="en-US" sz="2800" b="1" dirty="0"/>
          </a:p>
        </p:txBody>
      </p:sp>
    </p:spTree>
    <p:extLst>
      <p:ext uri="{BB962C8B-B14F-4D97-AF65-F5344CB8AC3E}">
        <p14:creationId xmlns:p14="http://schemas.microsoft.com/office/powerpoint/2010/main" val="113181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484416"/>
            <a:ext cx="9456717" cy="5165766"/>
          </a:xfrm>
        </p:spPr>
        <p:txBody>
          <a:bodyPr/>
          <a:lstStyle/>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r>
              <a:rPr lang="en-US" sz="7200" b="1" dirty="0">
                <a:solidFill>
                  <a:srgbClr val="FF0000"/>
                </a:solidFill>
                <a:latin typeface="Arial" panose="020B0604020202020204" pitchFamily="34" charset="0"/>
                <a:cs typeface="Arial" panose="020B0604020202020204" pitchFamily="34" charset="0"/>
              </a:rPr>
              <a:t>Q&amp;A</a:t>
            </a:r>
          </a:p>
          <a:p>
            <a:endParaRPr lang="en-US" sz="7200" b="1" dirty="0">
              <a:solidFill>
                <a:srgbClr val="FF0000"/>
              </a:solidFill>
              <a:latin typeface="Arial" panose="020B0604020202020204" pitchFamily="34" charset="0"/>
              <a:cs typeface="Arial" panose="020B0604020202020204" pitchFamily="34" charset="0"/>
            </a:endParaRPr>
          </a:p>
          <a:p>
            <a:pPr fontAlgn="base"/>
            <a:r>
              <a:rPr lang="en-US" sz="7200" b="1" dirty="0">
                <a:solidFill>
                  <a:srgbClr val="FF0000"/>
                </a:solidFill>
              </a:rPr>
              <a:t> Thank you!</a:t>
            </a:r>
          </a:p>
          <a:p>
            <a:r>
              <a:rPr lang="en-US" sz="7200" b="1" dirty="0">
                <a:solidFill>
                  <a:srgbClr val="FF0000"/>
                </a:solidFill>
              </a:rPr>
              <a:t> </a:t>
            </a:r>
          </a:p>
          <a:p>
            <a:pPr algn="l"/>
            <a:endParaRPr lang="en-US" sz="3200" dirty="0"/>
          </a:p>
          <a:p>
            <a:pPr algn="l"/>
            <a:endParaRPr lang="en-US" sz="3200" dirty="0"/>
          </a:p>
        </p:txBody>
      </p:sp>
    </p:spTree>
    <p:extLst>
      <p:ext uri="{BB962C8B-B14F-4D97-AF65-F5344CB8AC3E}">
        <p14:creationId xmlns:p14="http://schemas.microsoft.com/office/powerpoint/2010/main" val="28866202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0C08-DDC3-FD9E-E4FC-8D79173C817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B686C65-3CCB-A68C-DE2B-46A3E6E3B2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53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698171"/>
            <a:ext cx="9144000" cy="4643252"/>
          </a:xfrm>
        </p:spPr>
        <p:txBody>
          <a:bodyPr/>
          <a:lstStyle/>
          <a:p>
            <a:pPr algn="l"/>
            <a:r>
              <a:rPr lang="en-US" sz="3200" b="1" dirty="0"/>
              <a:t>SABO Location and Hours:</a:t>
            </a:r>
          </a:p>
          <a:p>
            <a:pPr marL="457200" indent="-457200" algn="l">
              <a:buFont typeface="Wingdings" panose="05000000000000000000" pitchFamily="2" charset="2"/>
              <a:buChar char="Ø"/>
            </a:pPr>
            <a:r>
              <a:rPr lang="en-US" sz="3200" dirty="0"/>
              <a:t>We are located on the lower level of the Student Activities Center (SAC) on the College Ave. Campus, 613 George St.</a:t>
            </a:r>
          </a:p>
          <a:p>
            <a:pPr marL="457200" indent="-457200" algn="l">
              <a:buFont typeface="Wingdings" panose="05000000000000000000" pitchFamily="2" charset="2"/>
              <a:buChar char="Ø"/>
            </a:pPr>
            <a:r>
              <a:rPr lang="en-US" sz="3200" dirty="0"/>
              <a:t>During fall and spring semesters, we are open Monday-Friday from 8:30 am to 5:00 pm</a:t>
            </a:r>
          </a:p>
          <a:p>
            <a:pPr marL="457200" indent="-457200" algn="l">
              <a:buFont typeface="Wingdings" panose="05000000000000000000" pitchFamily="2" charset="2"/>
              <a:buChar char="Ø"/>
            </a:pPr>
            <a:r>
              <a:rPr lang="en-US" sz="3200" dirty="0"/>
              <a:t>Window Hours Monday-Friday from 9 am to 4:30 pm</a:t>
            </a:r>
          </a:p>
        </p:txBody>
      </p:sp>
    </p:spTree>
    <p:extLst>
      <p:ext uri="{BB962C8B-B14F-4D97-AF65-F5344CB8AC3E}">
        <p14:creationId xmlns:p14="http://schemas.microsoft.com/office/powerpoint/2010/main" val="107301915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532586"/>
            <a:ext cx="9456717" cy="5117596"/>
          </a:xfrm>
        </p:spPr>
        <p:txBody>
          <a:bodyPr/>
          <a:lstStyle/>
          <a:p>
            <a:pPr algn="l"/>
            <a:r>
              <a:rPr lang="en-US" sz="3200" b="1" dirty="0"/>
              <a:t>SABO Online:</a:t>
            </a:r>
          </a:p>
          <a:p>
            <a:pPr algn="l"/>
            <a:endParaRPr lang="en-US" sz="3200" b="1" dirty="0"/>
          </a:p>
        </p:txBody>
      </p:sp>
      <p:pic>
        <p:nvPicPr>
          <p:cNvPr id="2" name="Picture 1"/>
          <p:cNvPicPr>
            <a:picLocks noChangeAspect="1"/>
          </p:cNvPicPr>
          <p:nvPr/>
        </p:nvPicPr>
        <p:blipFill>
          <a:blip r:embed="rId3"/>
          <a:stretch>
            <a:fillRect/>
          </a:stretch>
        </p:blipFill>
        <p:spPr>
          <a:xfrm>
            <a:off x="1470967" y="2109603"/>
            <a:ext cx="7093156" cy="2023485"/>
          </a:xfrm>
          <a:prstGeom prst="rect">
            <a:avLst/>
          </a:prstGeom>
        </p:spPr>
      </p:pic>
      <p:pic>
        <p:nvPicPr>
          <p:cNvPr id="4" name="Picture 3"/>
          <p:cNvPicPr>
            <a:picLocks noChangeAspect="1"/>
          </p:cNvPicPr>
          <p:nvPr/>
        </p:nvPicPr>
        <p:blipFill>
          <a:blip r:embed="rId4"/>
          <a:stretch>
            <a:fillRect/>
          </a:stretch>
        </p:blipFill>
        <p:spPr>
          <a:xfrm>
            <a:off x="2972189" y="4243712"/>
            <a:ext cx="5934903" cy="2295845"/>
          </a:xfrm>
          <a:prstGeom prst="rect">
            <a:avLst/>
          </a:prstGeom>
        </p:spPr>
      </p:pic>
      <p:sp>
        <p:nvSpPr>
          <p:cNvPr id="5" name="TextBox 4"/>
          <p:cNvSpPr txBox="1"/>
          <p:nvPr/>
        </p:nvSpPr>
        <p:spPr>
          <a:xfrm>
            <a:off x="9156192" y="3255264"/>
            <a:ext cx="2767584" cy="1200329"/>
          </a:xfrm>
          <a:prstGeom prst="rect">
            <a:avLst/>
          </a:prstGeom>
          <a:noFill/>
        </p:spPr>
        <p:txBody>
          <a:bodyPr wrap="square" rtlCol="0">
            <a:spAutoFit/>
          </a:bodyPr>
          <a:lstStyle/>
          <a:p>
            <a:r>
              <a:rPr lang="en-US" dirty="0"/>
              <a:t>To log in to SABO Online use your Rutgers NetID. You must be a registered user to enter the system. </a:t>
            </a:r>
          </a:p>
        </p:txBody>
      </p:sp>
      <p:sp>
        <p:nvSpPr>
          <p:cNvPr id="6" name="TextBox 5"/>
          <p:cNvSpPr txBox="1"/>
          <p:nvPr/>
        </p:nvSpPr>
        <p:spPr>
          <a:xfrm>
            <a:off x="4303776" y="1532586"/>
            <a:ext cx="7376160" cy="923330"/>
          </a:xfrm>
          <a:prstGeom prst="rect">
            <a:avLst/>
          </a:prstGeom>
          <a:noFill/>
        </p:spPr>
        <p:txBody>
          <a:bodyPr wrap="square" rtlCol="0">
            <a:spAutoFit/>
          </a:bodyPr>
          <a:lstStyle/>
          <a:p>
            <a:r>
              <a:rPr lang="en-US" dirty="0"/>
              <a:t>To enter the SABO Online system, click the “SABO Online” link from our website. </a:t>
            </a:r>
          </a:p>
          <a:p>
            <a:endParaRPr lang="en-US" dirty="0"/>
          </a:p>
        </p:txBody>
      </p:sp>
    </p:spTree>
    <p:extLst>
      <p:ext uri="{BB962C8B-B14F-4D97-AF65-F5344CB8AC3E}">
        <p14:creationId xmlns:p14="http://schemas.microsoft.com/office/powerpoint/2010/main" val="319133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1283" y="1532586"/>
            <a:ext cx="9456717" cy="5117596"/>
          </a:xfrm>
        </p:spPr>
        <p:txBody>
          <a:bodyPr/>
          <a:lstStyle/>
          <a:p>
            <a:pPr algn="l"/>
            <a:r>
              <a:rPr lang="en-US" sz="3200" b="1" dirty="0"/>
              <a:t>SABO Online Dashboard:</a:t>
            </a:r>
          </a:p>
          <a:p>
            <a:pPr algn="l"/>
            <a:endParaRPr lang="en-US" sz="3200" b="1" dirty="0"/>
          </a:p>
        </p:txBody>
      </p:sp>
      <p:pic>
        <p:nvPicPr>
          <p:cNvPr id="2" name="Picture 1"/>
          <p:cNvPicPr>
            <a:picLocks noChangeAspect="1"/>
          </p:cNvPicPr>
          <p:nvPr/>
        </p:nvPicPr>
        <p:blipFill>
          <a:blip r:embed="rId3"/>
          <a:stretch>
            <a:fillRect/>
          </a:stretch>
        </p:blipFill>
        <p:spPr>
          <a:xfrm>
            <a:off x="3192302" y="2021983"/>
            <a:ext cx="8383170" cy="4520485"/>
          </a:xfrm>
          <a:prstGeom prst="rect">
            <a:avLst/>
          </a:prstGeom>
        </p:spPr>
      </p:pic>
      <p:sp>
        <p:nvSpPr>
          <p:cNvPr id="4" name="TextBox 3"/>
          <p:cNvSpPr txBox="1"/>
          <p:nvPr/>
        </p:nvSpPr>
        <p:spPr>
          <a:xfrm>
            <a:off x="193183" y="2150772"/>
            <a:ext cx="2846231" cy="3893374"/>
          </a:xfrm>
          <a:prstGeom prst="rect">
            <a:avLst/>
          </a:prstGeom>
          <a:noFill/>
        </p:spPr>
        <p:txBody>
          <a:bodyPr wrap="square" rtlCol="0">
            <a:spAutoFit/>
          </a:bodyPr>
          <a:lstStyle/>
          <a:p>
            <a:pPr>
              <a:spcBef>
                <a:spcPct val="50000"/>
              </a:spcBef>
            </a:pPr>
            <a:r>
              <a:rPr lang="en-US" sz="2200" dirty="0">
                <a:latin typeface="Arial" panose="020B0604020202020204" pitchFamily="34" charset="0"/>
                <a:cs typeface="Arial" panose="020B0604020202020204" pitchFamily="34" charset="0"/>
              </a:rPr>
              <a:t>Your Dashboard displays:</a:t>
            </a:r>
          </a:p>
          <a:p>
            <a:pPr lvl="1">
              <a:spcBef>
                <a:spcPct val="50000"/>
              </a:spcBef>
              <a:buFont typeface="Arial" pitchFamily="34" charset="0"/>
              <a:buChar char="•"/>
            </a:pPr>
            <a:r>
              <a:rPr lang="en-US" sz="1600" b="1" dirty="0">
                <a:latin typeface="Arial" pitchFamily="34" charset="0"/>
                <a:cs typeface="Arial" pitchFamily="34" charset="0"/>
              </a:rPr>
              <a:t> Account Balances</a:t>
            </a:r>
          </a:p>
          <a:p>
            <a:pPr>
              <a:spcBef>
                <a:spcPct val="50000"/>
              </a:spcBef>
            </a:pPr>
            <a:r>
              <a:rPr lang="en-US" sz="2200" dirty="0">
                <a:latin typeface="Arial" panose="020B0604020202020204" pitchFamily="34" charset="0"/>
                <a:cs typeface="Arial" panose="020B0604020202020204" pitchFamily="34" charset="0"/>
              </a:rPr>
              <a:t>And has links to:</a:t>
            </a:r>
          </a:p>
          <a:p>
            <a:pPr lvl="1">
              <a:spcBef>
                <a:spcPct val="50000"/>
              </a:spcBef>
              <a:buFont typeface="Arial" pitchFamily="34" charset="0"/>
              <a:buChar char="•"/>
            </a:pPr>
            <a:r>
              <a:rPr lang="en-US" sz="1600" b="1" dirty="0">
                <a:latin typeface="Arial" panose="020B0604020202020204" pitchFamily="34" charset="0"/>
                <a:cs typeface="Arial" panose="020B0604020202020204" pitchFamily="34" charset="0"/>
              </a:rPr>
              <a:t> Start a Check request </a:t>
            </a:r>
          </a:p>
          <a:p>
            <a:pPr lvl="1">
              <a:spcBef>
                <a:spcPct val="50000"/>
              </a:spcBef>
              <a:buFont typeface="Arial" pitchFamily="34" charset="0"/>
              <a:buChar char="•"/>
            </a:pPr>
            <a:r>
              <a:rPr lang="en-US" sz="1600" b="1" dirty="0">
                <a:latin typeface="Arial" panose="020B0604020202020204" pitchFamily="34" charset="0"/>
                <a:cs typeface="Arial" panose="020B0604020202020204" pitchFamily="34" charset="0"/>
              </a:rPr>
              <a:t> Start a Transfer</a:t>
            </a:r>
          </a:p>
          <a:p>
            <a:pPr lvl="1">
              <a:spcBef>
                <a:spcPct val="50000"/>
              </a:spcBef>
              <a:buFont typeface="Arial" pitchFamily="34" charset="0"/>
              <a:buChar char="•"/>
            </a:pPr>
            <a:r>
              <a:rPr lang="en-US" sz="1600" b="1" dirty="0">
                <a:latin typeface="Arial" panose="020B0604020202020204" pitchFamily="34" charset="0"/>
                <a:cs typeface="Arial" panose="020B0604020202020204" pitchFamily="34" charset="0"/>
              </a:rPr>
              <a:t> Generate your     Account Statement</a:t>
            </a:r>
          </a:p>
          <a:p>
            <a:pPr lvl="1">
              <a:spcBef>
                <a:spcPct val="50000"/>
              </a:spcBef>
              <a:buFont typeface="Arial" pitchFamily="34" charset="0"/>
              <a:buChar char="•"/>
            </a:pPr>
            <a:r>
              <a:rPr lang="en-US" sz="1600" b="1" dirty="0">
                <a:latin typeface="Arial" panose="020B0604020202020204" pitchFamily="34" charset="0"/>
                <a:cs typeface="Arial" panose="020B0604020202020204" pitchFamily="34" charset="0"/>
              </a:rPr>
              <a:t> Search Requests </a:t>
            </a:r>
          </a:p>
          <a:p>
            <a:endParaRPr lang="en-US" dirty="0"/>
          </a:p>
        </p:txBody>
      </p:sp>
    </p:spTree>
    <p:extLst>
      <p:ext uri="{BB962C8B-B14F-4D97-AF65-F5344CB8AC3E}">
        <p14:creationId xmlns:p14="http://schemas.microsoft.com/office/powerpoint/2010/main" val="2522226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RU Custom 1">
      <a:dk1>
        <a:sysClr val="windowText" lastClr="000000"/>
      </a:dk1>
      <a:lt1>
        <a:sysClr val="window" lastClr="FFFFFF"/>
      </a:lt1>
      <a:dk2>
        <a:srgbClr val="5F6A72"/>
      </a:dk2>
      <a:lt2>
        <a:srgbClr val="E7E6E6"/>
      </a:lt2>
      <a:accent1>
        <a:srgbClr val="CC0033"/>
      </a:accent1>
      <a:accent2>
        <a:srgbClr val="EBB600"/>
      </a:accent2>
      <a:accent3>
        <a:srgbClr val="007FAC"/>
      </a:accent3>
      <a:accent4>
        <a:srgbClr val="E76F00"/>
      </a:accent4>
      <a:accent5>
        <a:srgbClr val="00626D"/>
      </a:accent5>
      <a:accent6>
        <a:srgbClr val="9EA900"/>
      </a:accent6>
      <a:hlink>
        <a:srgbClr val="CC0033"/>
      </a:hlink>
      <a:folHlink>
        <a:srgbClr val="C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f4adbc1-facf-41bb-95f4-6685a102a2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25E04ECE214A4581C5A26569A1E4DA" ma:contentTypeVersion="18" ma:contentTypeDescription="Create a new document." ma:contentTypeScope="" ma:versionID="f69e52e45894e730edca9216ddcdafd1">
  <xsd:schema xmlns:xsd="http://www.w3.org/2001/XMLSchema" xmlns:xs="http://www.w3.org/2001/XMLSchema" xmlns:p="http://schemas.microsoft.com/office/2006/metadata/properties" xmlns:ns3="1f4adbc1-facf-41bb-95f4-6685a102a2f2" xmlns:ns4="acb18bc3-9995-4269-a249-fe8ef7f5f85b" targetNamespace="http://schemas.microsoft.com/office/2006/metadata/properties" ma:root="true" ma:fieldsID="bac4d0cb4397c93d33351c56d5f9e5f4" ns3:_="" ns4:_="">
    <xsd:import namespace="1f4adbc1-facf-41bb-95f4-6685a102a2f2"/>
    <xsd:import namespace="acb18bc3-9995-4269-a249-fe8ef7f5f85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adbc1-facf-41bb-95f4-6685a102a2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b18bc3-9995-4269-a249-fe8ef7f5f8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F32A96-EA5E-4362-9CF0-DFB70D94EDE7}">
  <ds:schemaRefs>
    <ds:schemaRef ds:uri="http://schemas.microsoft.com/office/2006/documentManagement/types"/>
    <ds:schemaRef ds:uri="http://purl.org/dc/elements/1.1/"/>
    <ds:schemaRef ds:uri="http://schemas.microsoft.com/office/2006/metadata/properties"/>
    <ds:schemaRef ds:uri="acb18bc3-9995-4269-a249-fe8ef7f5f85b"/>
    <ds:schemaRef ds:uri="http://purl.org/dc/terms/"/>
    <ds:schemaRef ds:uri="http://schemas.openxmlformats.org/package/2006/metadata/core-properties"/>
    <ds:schemaRef ds:uri="http://purl.org/dc/dcmitype/"/>
    <ds:schemaRef ds:uri="http://schemas.microsoft.com/office/infopath/2007/PartnerControls"/>
    <ds:schemaRef ds:uri="1f4adbc1-facf-41bb-95f4-6685a102a2f2"/>
    <ds:schemaRef ds:uri="http://www.w3.org/XML/1998/namespace"/>
  </ds:schemaRefs>
</ds:datastoreItem>
</file>

<file path=customXml/itemProps2.xml><?xml version="1.0" encoding="utf-8"?>
<ds:datastoreItem xmlns:ds="http://schemas.openxmlformats.org/officeDocument/2006/customXml" ds:itemID="{511298DF-87AB-4C6B-B60F-2C700284491D}">
  <ds:schemaRefs>
    <ds:schemaRef ds:uri="http://schemas.microsoft.com/sharepoint/v3/contenttype/forms"/>
  </ds:schemaRefs>
</ds:datastoreItem>
</file>

<file path=customXml/itemProps3.xml><?xml version="1.0" encoding="utf-8"?>
<ds:datastoreItem xmlns:ds="http://schemas.openxmlformats.org/officeDocument/2006/customXml" ds:itemID="{0458BFF8-4567-4B8F-8A5D-FA4136246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adbc1-facf-41bb-95f4-6685a102a2f2"/>
    <ds:schemaRef ds:uri="acb18bc3-9995-4269-a249-fe8ef7f5f8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1427</TotalTime>
  <Words>4507</Words>
  <Application>Microsoft Office PowerPoint</Application>
  <PresentationFormat>Widescreen</PresentationFormat>
  <Paragraphs>460</Paragraphs>
  <Slides>58</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 Black</vt:lpstr>
      <vt:lpstr>Calibri</vt:lpstr>
      <vt:lpstr>Courier New</vt:lpstr>
      <vt:lpstr>Times New Roman</vt:lpstr>
      <vt:lpstr>Verdana</vt:lpstr>
      <vt:lpstr>Wingdings</vt:lpstr>
      <vt:lpstr>Office Theme</vt:lpstr>
      <vt:lpstr>Student Activities Business Office (SABO)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Abdallah</dc:creator>
  <cp:lastModifiedBy>Charisse Gutierrez</cp:lastModifiedBy>
  <cp:revision>145</cp:revision>
  <dcterms:created xsi:type="dcterms:W3CDTF">2021-04-21T12:14:58Z</dcterms:created>
  <dcterms:modified xsi:type="dcterms:W3CDTF">2024-09-06T16:26:56Z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0x0101000225E04ECE214A4581C5A26569A1E4DA</vt:lpwstr>
  </property>
</Properties>
</file>