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57"/>
  </p:notesMasterIdLst>
  <p:handoutMasterIdLst>
    <p:handoutMasterId r:id="rId58"/>
  </p:handoutMasterIdLst>
  <p:sldIdLst>
    <p:sldId id="256" r:id="rId5"/>
    <p:sldId id="387" r:id="rId6"/>
    <p:sldId id="258" r:id="rId7"/>
    <p:sldId id="373" r:id="rId8"/>
    <p:sldId id="374" r:id="rId9"/>
    <p:sldId id="372" r:id="rId10"/>
    <p:sldId id="320" r:id="rId11"/>
    <p:sldId id="388" r:id="rId12"/>
    <p:sldId id="376" r:id="rId13"/>
    <p:sldId id="375" r:id="rId14"/>
    <p:sldId id="345" r:id="rId15"/>
    <p:sldId id="347" r:id="rId16"/>
    <p:sldId id="302" r:id="rId17"/>
    <p:sldId id="310" r:id="rId18"/>
    <p:sldId id="359" r:id="rId19"/>
    <p:sldId id="360" r:id="rId20"/>
    <p:sldId id="361" r:id="rId21"/>
    <p:sldId id="334" r:id="rId22"/>
    <p:sldId id="363" r:id="rId23"/>
    <p:sldId id="364" r:id="rId24"/>
    <p:sldId id="346" r:id="rId25"/>
    <p:sldId id="365" r:id="rId26"/>
    <p:sldId id="350" r:id="rId27"/>
    <p:sldId id="352" r:id="rId28"/>
    <p:sldId id="353" r:id="rId29"/>
    <p:sldId id="311" r:id="rId30"/>
    <p:sldId id="312" r:id="rId31"/>
    <p:sldId id="313" r:id="rId32"/>
    <p:sldId id="366" r:id="rId33"/>
    <p:sldId id="266" r:id="rId34"/>
    <p:sldId id="355" r:id="rId35"/>
    <p:sldId id="369" r:id="rId36"/>
    <p:sldId id="378" r:id="rId37"/>
    <p:sldId id="309" r:id="rId38"/>
    <p:sldId id="379" r:id="rId39"/>
    <p:sldId id="370" r:id="rId40"/>
    <p:sldId id="371" r:id="rId41"/>
    <p:sldId id="264" r:id="rId42"/>
    <p:sldId id="382" r:id="rId43"/>
    <p:sldId id="383" r:id="rId44"/>
    <p:sldId id="385" r:id="rId45"/>
    <p:sldId id="391" r:id="rId46"/>
    <p:sldId id="386" r:id="rId47"/>
    <p:sldId id="394" r:id="rId48"/>
    <p:sldId id="389" r:id="rId49"/>
    <p:sldId id="384" r:id="rId50"/>
    <p:sldId id="393" r:id="rId51"/>
    <p:sldId id="381" r:id="rId52"/>
    <p:sldId id="390" r:id="rId53"/>
    <p:sldId id="358" r:id="rId54"/>
    <p:sldId id="392" r:id="rId55"/>
    <p:sldId id="380"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Tarrant" initials="ET" lastIdx="0" clrIdx="0">
    <p:extLst>
      <p:ext uri="{19B8F6BF-5375-455C-9EA6-DF929625EA0E}">
        <p15:presenceInfo xmlns:p15="http://schemas.microsoft.com/office/powerpoint/2012/main" userId="S-1-5-21-2530155766-3205165593-2705797412-5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330" autoAdjust="0"/>
    <p:restoredTop sz="80349" autoAdjust="0"/>
  </p:normalViewPr>
  <p:slideViewPr>
    <p:cSldViewPr>
      <p:cViewPr varScale="1">
        <p:scale>
          <a:sx n="92" d="100"/>
          <a:sy n="92" d="100"/>
        </p:scale>
        <p:origin x="17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765" eaLnBrk="0" hangingPunct="0">
              <a:defRPr sz="1200"/>
            </a:lvl1pPr>
          </a:lstStyle>
          <a:p>
            <a:pPr>
              <a:defRPr/>
            </a:pPr>
            <a:endParaRPr lang="en-US" dirty="0"/>
          </a:p>
        </p:txBody>
      </p:sp>
      <p:sp>
        <p:nvSpPr>
          <p:cNvPr id="60419"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765" eaLnBrk="0" hangingPunct="0">
              <a:defRPr sz="1200"/>
            </a:lvl1pPr>
          </a:lstStyle>
          <a:p>
            <a:pPr>
              <a:defRPr/>
            </a:pPr>
            <a:fld id="{0DB853EA-E28C-41BF-BCFE-E7CD949720EB}" type="datetimeFigureOut">
              <a:rPr lang="en-US"/>
              <a:pPr>
                <a:defRPr/>
              </a:pPr>
              <a:t>1/26/2024</a:t>
            </a:fld>
            <a:endParaRPr lang="en-US" dirty="0"/>
          </a:p>
        </p:txBody>
      </p:sp>
      <p:sp>
        <p:nvSpPr>
          <p:cNvPr id="6042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765" eaLnBrk="0" hangingPunct="0">
              <a:defRPr sz="1200"/>
            </a:lvl1pPr>
          </a:lstStyle>
          <a:p>
            <a:pPr>
              <a:defRPr/>
            </a:pPr>
            <a:endParaRPr lang="en-US" dirty="0"/>
          </a:p>
        </p:txBody>
      </p:sp>
      <p:sp>
        <p:nvSpPr>
          <p:cNvPr id="6042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765" eaLnBrk="0" hangingPunct="0">
              <a:defRPr sz="1200"/>
            </a:lvl1pPr>
          </a:lstStyle>
          <a:p>
            <a:pPr>
              <a:defRPr/>
            </a:pPr>
            <a:fld id="{E2D52F6D-B96D-4F92-B4EC-14C9C4E9F964}" type="slidenum">
              <a:rPr lang="en-US"/>
              <a:pPr>
                <a:defRPr/>
              </a:pPr>
              <a:t>‹#›</a:t>
            </a:fld>
            <a:endParaRPr lang="en-US" dirty="0"/>
          </a:p>
        </p:txBody>
      </p:sp>
    </p:spTree>
    <p:extLst>
      <p:ext uri="{BB962C8B-B14F-4D97-AF65-F5344CB8AC3E}">
        <p14:creationId xmlns:p14="http://schemas.microsoft.com/office/powerpoint/2010/main" val="376449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931765">
              <a:defRPr sz="1200"/>
            </a:lvl1pPr>
          </a:lstStyle>
          <a:p>
            <a:pPr>
              <a:defRPr/>
            </a:pPr>
            <a:endParaRPr lang="en-US" dirty="0"/>
          </a:p>
        </p:txBody>
      </p:sp>
      <p:sp>
        <p:nvSpPr>
          <p:cNvPr id="3" name="Date Placeholder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931765">
              <a:defRPr sz="1200"/>
            </a:lvl1pPr>
          </a:lstStyle>
          <a:p>
            <a:pPr>
              <a:defRPr/>
            </a:pPr>
            <a:fld id="{002CE503-957C-4F7F-9A0F-0292F84E12C2}" type="datetimeFigureOut">
              <a:rPr lang="en-US"/>
              <a:pPr>
                <a:defRPr/>
              </a:pPr>
              <a:t>1/26/2024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pPr lvl="0"/>
            <a:endParaRPr lang="en-US" noProof="0" dirty="0"/>
          </a:p>
        </p:txBody>
      </p:sp>
      <p:sp>
        <p:nvSpPr>
          <p:cNvPr id="5" name="Notes Placeholder 4"/>
          <p:cNvSpPr>
            <a:spLocks noGrp="1"/>
          </p:cNvSpPr>
          <p:nvPr>
            <p:ph type="body" sz="quarter" idx="3"/>
          </p:nvPr>
        </p:nvSpPr>
        <p:spPr bwMode="auto">
          <a:xfrm>
            <a:off x="701675" y="4416427"/>
            <a:ext cx="5607050" cy="4183063"/>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8829675"/>
            <a:ext cx="3038475" cy="4651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931765">
              <a:defRPr sz="1200"/>
            </a:lvl1pPr>
          </a:lstStyle>
          <a:p>
            <a:pPr>
              <a:defRPr/>
            </a:pPr>
            <a:endParaRPr lang="en-US" dirty="0"/>
          </a:p>
        </p:txBody>
      </p:sp>
      <p:sp>
        <p:nvSpPr>
          <p:cNvPr id="7" name="Slide Number Placeholder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931765">
              <a:defRPr sz="1200"/>
            </a:lvl1pPr>
          </a:lstStyle>
          <a:p>
            <a:pPr>
              <a:defRPr/>
            </a:pPr>
            <a:fld id="{DE734EA8-9548-4258-8E7F-855B0971AA29}" type="slidenum">
              <a:rPr lang="en-US"/>
              <a:pPr>
                <a:defRPr/>
              </a:pPr>
              <a:t>‹#›</a:t>
            </a:fld>
            <a:endParaRPr lang="en-US" dirty="0"/>
          </a:p>
        </p:txBody>
      </p:sp>
    </p:spTree>
    <p:extLst>
      <p:ext uri="{BB962C8B-B14F-4D97-AF65-F5344CB8AC3E}">
        <p14:creationId xmlns:p14="http://schemas.microsoft.com/office/powerpoint/2010/main" val="3018975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nam02.safelinks.protection.outlook.com/?url=https%3A%2F%2Fwww.swagbyconsolidus.com%2F&amp;data=05%7C01%7Ccharisse.gutierrez%40rutgers.edu%7Ca6b7f37d690b4a9ca66308db20b9934a%7Cb92d2b234d35447093ff69aca6632ffe%7C1%7C0%7C638139753823431345%7CUnknown%7CTWFpbGZsb3d8eyJWIjoiMC4wLjAwMDAiLCJQIjoiV2luMzIiLCJBTiI6Ik1haWwiLCJXVCI6Mn0%3D%7C3000%7C%7C%7C&amp;sdata=R%2F2ERw94A8X765NpvaVEpkyy7u93hwMfNgKaHOXHy8Q%3D&amp;reserved=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a:noFill/>
          <a:ln/>
        </p:spPr>
        <p:txBody>
          <a:bodyPr/>
          <a:lstStyle/>
          <a:p>
            <a:pPr eaLnBrk="1" hangingPunct="1">
              <a:spcBef>
                <a:spcPct val="0"/>
              </a:spcBef>
            </a:pPr>
            <a:endParaRPr lang="en-US" sz="1600" dirty="0"/>
          </a:p>
        </p:txBody>
      </p:sp>
      <p:sp>
        <p:nvSpPr>
          <p:cNvPr id="30724" name="Slide Number Placeholder 3"/>
          <p:cNvSpPr>
            <a:spLocks noGrp="1"/>
          </p:cNvSpPr>
          <p:nvPr>
            <p:ph type="sldNum" sz="quarter" idx="5"/>
          </p:nvPr>
        </p:nvSpPr>
        <p:spPr>
          <a:noFill/>
        </p:spPr>
        <p:txBody>
          <a:bodyPr/>
          <a:lstStyle/>
          <a:p>
            <a:pPr defTabSz="930275"/>
            <a:fld id="{389651AD-E9D0-4E10-88EF-88B461C8D2A2}" type="slidenum">
              <a:rPr lang="en-US" smtClean="0"/>
              <a:pPr defTabSz="930275"/>
              <a:t>1</a:t>
            </a:fld>
            <a:endParaRPr lang="en-US" dirty="0"/>
          </a:p>
        </p:txBody>
      </p:sp>
    </p:spTree>
    <p:extLst>
      <p:ext uri="{BB962C8B-B14F-4D97-AF65-F5344CB8AC3E}">
        <p14:creationId xmlns:p14="http://schemas.microsoft.com/office/powerpoint/2010/main" val="26046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noFill/>
          <a:ln/>
        </p:spPr>
        <p:txBody>
          <a:bodyPr/>
          <a:lstStyle/>
          <a:p>
            <a:pPr eaLnBrk="1" hangingPunct="1">
              <a:spcBef>
                <a:spcPct val="0"/>
              </a:spcBef>
            </a:pPr>
            <a:r>
              <a:rPr lang="en-US" sz="1200" kern="1200" dirty="0" smtClean="0">
                <a:solidFill>
                  <a:schemeClr val="tx1"/>
                </a:solidFill>
                <a:effectLst/>
                <a:latin typeface="+mn-lt"/>
                <a:ea typeface="+mn-ea"/>
                <a:cs typeface="+mn-cs"/>
              </a:rPr>
              <a:t>If you think your allocation amount is incorrect or has not been entered in your SABO account, please check with your Advising area</a:t>
            </a:r>
            <a:r>
              <a:rPr lang="en-US" sz="1200" kern="1200" baseline="0" dirty="0" smtClean="0">
                <a:solidFill>
                  <a:schemeClr val="tx1"/>
                </a:solidFill>
                <a:effectLst/>
                <a:latin typeface="+mn-lt"/>
                <a:ea typeface="+mn-ea"/>
                <a:cs typeface="+mn-cs"/>
              </a:rPr>
              <a:t> or Governing Council.</a:t>
            </a:r>
          </a:p>
          <a:p>
            <a:pPr eaLnBrk="1" hangingPunct="1">
              <a:spcBef>
                <a:spcPct val="0"/>
              </a:spcBef>
            </a:pPr>
            <a:endParaRPr lang="en-US" sz="1200" b="0" kern="1200" baseline="0" dirty="0" smtClean="0">
              <a:solidFill>
                <a:schemeClr val="tx1"/>
              </a:solidFill>
              <a:effectLst/>
              <a:latin typeface="+mn-lt"/>
              <a:ea typeface="+mn-ea"/>
              <a:cs typeface="+mn-cs"/>
            </a:endParaRPr>
          </a:p>
          <a:p>
            <a:pPr eaLnBrk="1" hangingPunct="1">
              <a:spcBef>
                <a:spcPct val="0"/>
              </a:spcBef>
            </a:pPr>
            <a:endParaRPr lang="en-US" b="0" baseline="0" dirty="0" smtClean="0"/>
          </a:p>
        </p:txBody>
      </p:sp>
      <p:sp>
        <p:nvSpPr>
          <p:cNvPr id="36868" name="Slide Number Placeholder 3"/>
          <p:cNvSpPr>
            <a:spLocks noGrp="1"/>
          </p:cNvSpPr>
          <p:nvPr>
            <p:ph type="sldNum" sz="quarter" idx="5"/>
          </p:nvPr>
        </p:nvSpPr>
        <p:spPr>
          <a:noFill/>
        </p:spPr>
        <p:txBody>
          <a:bodyPr/>
          <a:lstStyle/>
          <a:p>
            <a:pPr defTabSz="930275"/>
            <a:fld id="{3D14B05E-77EE-49F4-8BD3-93D464BD0979}" type="slidenum">
              <a:rPr lang="en-US" smtClean="0"/>
              <a:pPr defTabSz="930275"/>
              <a:t>10</a:t>
            </a:fld>
            <a:endParaRPr lang="en-US" dirty="0"/>
          </a:p>
        </p:txBody>
      </p:sp>
    </p:spTree>
    <p:extLst>
      <p:ext uri="{BB962C8B-B14F-4D97-AF65-F5344CB8AC3E}">
        <p14:creationId xmlns:p14="http://schemas.microsoft.com/office/powerpoint/2010/main" val="319639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r>
              <a:rPr lang="en-US" b="0" dirty="0"/>
              <a:t>Know who you are paying,</a:t>
            </a:r>
            <a:r>
              <a:rPr lang="en-US" b="0" baseline="0" dirty="0"/>
              <a:t> Know what you are requesting</a:t>
            </a:r>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11</a:t>
            </a:fld>
            <a:endParaRPr lang="en-US" dirty="0"/>
          </a:p>
        </p:txBody>
      </p:sp>
    </p:spTree>
    <p:extLst>
      <p:ext uri="{BB962C8B-B14F-4D97-AF65-F5344CB8AC3E}">
        <p14:creationId xmlns:p14="http://schemas.microsoft.com/office/powerpoint/2010/main" val="194900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Please enter your account number in the space</a:t>
            </a:r>
            <a:r>
              <a:rPr lang="en-US" sz="1600" b="0" baseline="0" dirty="0"/>
              <a:t> provided</a:t>
            </a:r>
            <a:r>
              <a:rPr lang="en-US" b="0" baseline="0" dirty="0"/>
              <a:t>.</a:t>
            </a:r>
            <a:endParaRPr lang="en-US" b="0"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12</a:t>
            </a:fld>
            <a:endParaRPr lang="en-US" dirty="0"/>
          </a:p>
        </p:txBody>
      </p:sp>
    </p:spTree>
    <p:extLst>
      <p:ext uri="{BB962C8B-B14F-4D97-AF65-F5344CB8AC3E}">
        <p14:creationId xmlns:p14="http://schemas.microsoft.com/office/powerpoint/2010/main" val="309648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r>
              <a:rPr lang="en-US" b="0" baseline="0" dirty="0"/>
              <a:t>There </a:t>
            </a:r>
            <a:r>
              <a:rPr lang="en-US" b="0" baseline="0" dirty="0" smtClean="0"/>
              <a:t>are questions </a:t>
            </a:r>
            <a:r>
              <a:rPr lang="en-US" b="0" baseline="0" dirty="0"/>
              <a:t>for you to answer to guide you through the request process. Depending on who you are paying will determine the type of transaction to do.</a:t>
            </a:r>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13</a:t>
            </a:fld>
            <a:endParaRPr lang="en-US" dirty="0"/>
          </a:p>
        </p:txBody>
      </p:sp>
    </p:spTree>
    <p:extLst>
      <p:ext uri="{BB962C8B-B14F-4D97-AF65-F5344CB8AC3E}">
        <p14:creationId xmlns:p14="http://schemas.microsoft.com/office/powerpoint/2010/main" val="2267141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r>
              <a:rPr lang="en-US" dirty="0"/>
              <a:t>There</a:t>
            </a:r>
            <a:r>
              <a:rPr lang="en-US" baseline="0" dirty="0"/>
              <a:t> are </a:t>
            </a:r>
            <a:r>
              <a:rPr lang="en-US" baseline="0" dirty="0" smtClean="0"/>
              <a:t>three ways </a:t>
            </a:r>
            <a:r>
              <a:rPr lang="en-US" baseline="0" dirty="0"/>
              <a:t>a </a:t>
            </a:r>
            <a:r>
              <a:rPr lang="en-US" baseline="0" dirty="0" smtClean="0"/>
              <a:t>person </a:t>
            </a:r>
            <a:r>
              <a:rPr lang="en-US" baseline="0" dirty="0"/>
              <a:t>can be paid .  </a:t>
            </a:r>
            <a:r>
              <a:rPr lang="en-US" baseline="0" dirty="0" smtClean="0"/>
              <a:t>Cash Advance, PERR </a:t>
            </a:r>
            <a:r>
              <a:rPr lang="en-US" baseline="0" dirty="0"/>
              <a:t>personal expense reimbursement and Contracted Individual.  </a:t>
            </a:r>
            <a:endParaRPr lang="en-US" dirty="0"/>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14</a:t>
            </a:fld>
            <a:endParaRPr lang="en-US" dirty="0"/>
          </a:p>
        </p:txBody>
      </p:sp>
    </p:spTree>
    <p:extLst>
      <p:ext uri="{BB962C8B-B14F-4D97-AF65-F5344CB8AC3E}">
        <p14:creationId xmlns:p14="http://schemas.microsoft.com/office/powerpoint/2010/main" val="203497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2 types of cash advances (1) related to your event (2) Travel  – when your org is going away on a conference,</a:t>
            </a:r>
            <a:r>
              <a:rPr lang="en-US" baseline="0" dirty="0" smtClean="0"/>
              <a:t> trip or event.</a:t>
            </a:r>
          </a:p>
          <a:p>
            <a:endParaRPr lang="en-US" baseline="0" dirty="0" smtClean="0"/>
          </a:p>
          <a:p>
            <a:r>
              <a:rPr lang="en-US" baseline="0" dirty="0" smtClean="0"/>
              <a:t>3 Steps:  (1) Request the Advance (2) Cash and spend the funds (3) Reconcile the advance.</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In the past, we’ve had students submit receipts significantly above the original amount.  This year, we are capping that to no more than 10% of original amount.  So budgeting/estimating on the part of the student organization is important.  The student has the option to submit a PERR form for expenses outside their original budget.</a:t>
            </a:r>
          </a:p>
          <a:p>
            <a:endParaRPr lang="en-US" baseline="0" dirty="0" smtClean="0">
              <a:latin typeface="Arial" panose="020B0604020202020204" pitchFamily="34" charset="0"/>
            </a:endParaRPr>
          </a:p>
          <a:p>
            <a:r>
              <a:rPr lang="en-US" baseline="0" dirty="0" smtClean="0">
                <a:latin typeface="Arial" panose="020B0604020202020204" pitchFamily="34" charset="0"/>
              </a:rPr>
              <a:t>To illustrate: Cash Advance amount $100 x 10% = $10.  You cannot submit receipts over $110.  </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15</a:t>
            </a:fld>
            <a:endParaRPr lang="en-US" dirty="0"/>
          </a:p>
        </p:txBody>
      </p:sp>
    </p:spTree>
    <p:extLst>
      <p:ext uri="{BB962C8B-B14F-4D97-AF65-F5344CB8AC3E}">
        <p14:creationId xmlns:p14="http://schemas.microsoft.com/office/powerpoint/2010/main" val="45223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latin typeface="Arial" panose="020B0604020202020204" pitchFamily="34" charset="0"/>
              </a:rPr>
              <a:t>Reconciliations are not seen by the Advisor.  Only SABO sees and compares it to what was budgeted.  If anything doesn’t look reasonable, we will always reach out to Treasurer/Advisor.</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16</a:t>
            </a:fld>
            <a:endParaRPr lang="en-US" dirty="0"/>
          </a:p>
        </p:txBody>
      </p:sp>
    </p:spTree>
    <p:extLst>
      <p:ext uri="{BB962C8B-B14F-4D97-AF65-F5344CB8AC3E}">
        <p14:creationId xmlns:p14="http://schemas.microsoft.com/office/powerpoint/2010/main" val="111700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PERR Personal Expense Reimbursement Report. Show</a:t>
            </a:r>
            <a:r>
              <a:rPr lang="en-US" baseline="0" dirty="0" smtClean="0"/>
              <a:t> example of Amazon receipt and proof of payment (credit card transaction).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I use an App called “ADOBE SCAN”.  You can scan using App and convert it to PDF which you can then Email it to your Advisor/SABO from your phone.</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17</a:t>
            </a:fld>
            <a:endParaRPr lang="en-US" dirty="0"/>
          </a:p>
        </p:txBody>
      </p:sp>
    </p:spTree>
    <p:extLst>
      <p:ext uri="{BB962C8B-B14F-4D97-AF65-F5344CB8AC3E}">
        <p14:creationId xmlns:p14="http://schemas.microsoft.com/office/powerpoint/2010/main" val="314985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PERR form review.</a:t>
            </a:r>
            <a:r>
              <a:rPr lang="en-US" baseline="0" dirty="0"/>
              <a:t>  Once reviewed hit submit.</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18</a:t>
            </a:fld>
            <a:endParaRPr lang="en-US" dirty="0"/>
          </a:p>
        </p:txBody>
      </p:sp>
    </p:spTree>
    <p:extLst>
      <p:ext uri="{BB962C8B-B14F-4D97-AF65-F5344CB8AC3E}">
        <p14:creationId xmlns:p14="http://schemas.microsoft.com/office/powerpoint/2010/main" val="101832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 of the Voucher#</a:t>
            </a:r>
            <a:r>
              <a:rPr lang="en-US" baseline="0" dirty="0" smtClean="0"/>
              <a:t> or C#</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19</a:t>
            </a:fld>
            <a:endParaRPr lang="en-US" dirty="0"/>
          </a:p>
        </p:txBody>
      </p:sp>
    </p:spTree>
    <p:extLst>
      <p:ext uri="{BB962C8B-B14F-4D97-AF65-F5344CB8AC3E}">
        <p14:creationId xmlns:p14="http://schemas.microsoft.com/office/powerpoint/2010/main" val="32333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marL="342900" indent="-342900" eaLnBrk="1" hangingPunct="1">
              <a:buFont typeface="Arial" panose="020B0604020202020204" pitchFamily="34" charset="0"/>
              <a:buChar char="•"/>
            </a:pPr>
            <a:r>
              <a:rPr lang="en-US" altLang="en-US" sz="2400" dirty="0" smtClean="0"/>
              <a:t>SABO Online / Basic Navigation</a:t>
            </a:r>
          </a:p>
          <a:p>
            <a:pPr marL="800100" lvl="1" indent="-342900">
              <a:buFont typeface="Arial" panose="020B0604020202020204" pitchFamily="34" charset="0"/>
              <a:buChar char="•"/>
            </a:pPr>
            <a:r>
              <a:rPr lang="en-US" altLang="en-US" sz="2400" dirty="0" smtClean="0"/>
              <a:t>Various type of check requests/transactions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35844" name="Slide Number Placeholder 3"/>
          <p:cNvSpPr>
            <a:spLocks noGrp="1"/>
          </p:cNvSpPr>
          <p:nvPr>
            <p:ph type="sldNum" sz="quarter" idx="5"/>
          </p:nvPr>
        </p:nvSpPr>
        <p:spPr>
          <a:noFill/>
        </p:spPr>
        <p:txBody>
          <a:bodyPr/>
          <a:lstStyle/>
          <a:p>
            <a:pPr defTabSz="930275"/>
            <a:fld id="{1C47D32E-6633-4CB6-A082-B0DCFE06A63A}" type="slidenum">
              <a:rPr lang="en-US" smtClean="0"/>
              <a:pPr defTabSz="930275"/>
              <a:t>2</a:t>
            </a:fld>
            <a:endParaRPr lang="en-US" dirty="0"/>
          </a:p>
        </p:txBody>
      </p:sp>
    </p:spTree>
    <p:extLst>
      <p:ext uri="{BB962C8B-B14F-4D97-AF65-F5344CB8AC3E}">
        <p14:creationId xmlns:p14="http://schemas.microsoft.com/office/powerpoint/2010/main" val="245745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PERR form review.</a:t>
            </a:r>
            <a:r>
              <a:rPr lang="en-US" baseline="0" dirty="0"/>
              <a:t>  Once reviewed hit submit.</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20</a:t>
            </a:fld>
            <a:endParaRPr lang="en-US" dirty="0"/>
          </a:p>
        </p:txBody>
      </p:sp>
    </p:spTree>
    <p:extLst>
      <p:ext uri="{BB962C8B-B14F-4D97-AF65-F5344CB8AC3E}">
        <p14:creationId xmlns:p14="http://schemas.microsoft.com/office/powerpoint/2010/main" val="1361995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a:t>
            </a:r>
            <a:r>
              <a:rPr lang="en-US" baseline="0" dirty="0"/>
              <a:t> type of PERSON payment is a CONTRACT</a:t>
            </a:r>
            <a:r>
              <a:rPr lang="en-US" baseline="0" dirty="0" smtClean="0"/>
              <a:t>.</a:t>
            </a:r>
          </a:p>
          <a:p>
            <a:endParaRPr lang="en-US" baseline="0" dirty="0" smtClean="0"/>
          </a:p>
          <a:p>
            <a:r>
              <a:rPr lang="en-US" b="1" baseline="0" dirty="0" smtClean="0"/>
              <a:t>Ensure that the information entered in the contract checklist matches the information on the W-9.</a:t>
            </a:r>
            <a:endParaRPr lang="en-US" b="1"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21</a:t>
            </a:fld>
            <a:endParaRPr lang="en-US" dirty="0"/>
          </a:p>
        </p:txBody>
      </p:sp>
    </p:spTree>
    <p:extLst>
      <p:ext uri="{BB962C8B-B14F-4D97-AF65-F5344CB8AC3E}">
        <p14:creationId xmlns:p14="http://schemas.microsoft.com/office/powerpoint/2010/main" val="98486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cannot pay a Rutgers employee through</a:t>
            </a:r>
            <a:r>
              <a:rPr lang="en-US" baseline="0" dirty="0" smtClean="0"/>
              <a:t> SABO.  It must go through Payroll.</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22</a:t>
            </a:fld>
            <a:endParaRPr lang="en-US" dirty="0"/>
          </a:p>
        </p:txBody>
      </p:sp>
    </p:spTree>
    <p:extLst>
      <p:ext uri="{BB962C8B-B14F-4D97-AF65-F5344CB8AC3E}">
        <p14:creationId xmlns:p14="http://schemas.microsoft.com/office/powerpoint/2010/main" val="2460131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r>
              <a:rPr lang="en-US" dirty="0" smtClean="0"/>
              <a:t>vendors, </a:t>
            </a:r>
            <a:r>
              <a:rPr lang="en-US" dirty="0"/>
              <a:t>including Rutgers </a:t>
            </a:r>
            <a:r>
              <a:rPr lang="en-US" dirty="0" smtClean="0"/>
              <a:t>vendors, must </a:t>
            </a:r>
            <a:r>
              <a:rPr lang="en-US" dirty="0"/>
              <a:t>be filled in completely.  Also on </a:t>
            </a:r>
            <a:r>
              <a:rPr lang="en-US" dirty="0" smtClean="0"/>
              <a:t>invoices </a:t>
            </a:r>
            <a:r>
              <a:rPr lang="en-US" dirty="0"/>
              <a:t>you receive</a:t>
            </a:r>
            <a:r>
              <a:rPr lang="en-US" baseline="0" dirty="0"/>
              <a:t> from a </a:t>
            </a:r>
            <a:r>
              <a:rPr lang="en-US" baseline="0" dirty="0" smtClean="0"/>
              <a:t>vendor, </a:t>
            </a:r>
            <a:r>
              <a:rPr lang="en-US" baseline="0" dirty="0"/>
              <a:t>an </a:t>
            </a:r>
            <a:r>
              <a:rPr lang="en-US" b="1" baseline="0" dirty="0"/>
              <a:t>invoice number must be indicated</a:t>
            </a:r>
            <a:r>
              <a:rPr lang="en-US" baseline="0" dirty="0"/>
              <a:t>.  </a:t>
            </a:r>
            <a:r>
              <a:rPr lang="en-US" baseline="0" dirty="0" smtClean="0"/>
              <a:t>Always </a:t>
            </a:r>
            <a:r>
              <a:rPr lang="en-US" baseline="0" dirty="0"/>
              <a:t>put in the purpose of request.  Then the transaction description  which describes the expense.  And finally full description</a:t>
            </a:r>
            <a:r>
              <a:rPr lang="en-US" baseline="0" dirty="0" smtClean="0"/>
              <a:t>.  Make sure the Payee information matches information on the Invoice.</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25</a:t>
            </a:fld>
            <a:endParaRPr lang="en-US" dirty="0"/>
          </a:p>
        </p:txBody>
      </p:sp>
    </p:spTree>
    <p:extLst>
      <p:ext uri="{BB962C8B-B14F-4D97-AF65-F5344CB8AC3E}">
        <p14:creationId xmlns:p14="http://schemas.microsoft.com/office/powerpoint/2010/main" val="1064882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endParaRPr lang="en-US" dirty="0"/>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26</a:t>
            </a:fld>
            <a:endParaRPr lang="en-US" dirty="0"/>
          </a:p>
        </p:txBody>
      </p:sp>
    </p:spTree>
    <p:extLst>
      <p:ext uri="{BB962C8B-B14F-4D97-AF65-F5344CB8AC3E}">
        <p14:creationId xmlns:p14="http://schemas.microsoft.com/office/powerpoint/2010/main" val="1940066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endParaRPr lang="en-US" dirty="0"/>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27</a:t>
            </a:fld>
            <a:endParaRPr lang="en-US" dirty="0"/>
          </a:p>
        </p:txBody>
      </p:sp>
    </p:spTree>
    <p:extLst>
      <p:ext uri="{BB962C8B-B14F-4D97-AF65-F5344CB8AC3E}">
        <p14:creationId xmlns:p14="http://schemas.microsoft.com/office/powerpoint/2010/main" val="3005874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r>
              <a:rPr lang="en-US" dirty="0" smtClean="0"/>
              <a:t>We</a:t>
            </a:r>
            <a:r>
              <a:rPr lang="en-US" baseline="0" dirty="0" smtClean="0"/>
              <a:t> do not pay on Quotes or Estimates (except for Consolidus and Panera).  Please ensure vendor has issued a final Invoice.</a:t>
            </a:r>
          </a:p>
          <a:p>
            <a:pPr eaLnBrk="1" hangingPunct="1">
              <a:spcBef>
                <a:spcPct val="0"/>
              </a:spcBef>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Our</a:t>
            </a:r>
            <a:r>
              <a:rPr lang="en-US" baseline="0" dirty="0" smtClean="0"/>
              <a:t> list of commonly Used Vendors does not mean that they are an approved vendor for you to use.  Example:  Krispy Pizza </a:t>
            </a:r>
            <a:endParaRPr lang="en-US" dirty="0" smtClean="0"/>
          </a:p>
          <a:p>
            <a:pPr eaLnBrk="1" hangingPunct="1">
              <a:spcBef>
                <a:spcPct val="0"/>
              </a:spcBef>
            </a:pPr>
            <a:endParaRPr lang="en-US" dirty="0"/>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28</a:t>
            </a:fld>
            <a:endParaRPr lang="en-US" dirty="0"/>
          </a:p>
        </p:txBody>
      </p:sp>
    </p:spTree>
    <p:extLst>
      <p:ext uri="{BB962C8B-B14F-4D97-AF65-F5344CB8AC3E}">
        <p14:creationId xmlns:p14="http://schemas.microsoft.com/office/powerpoint/2010/main" val="403756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pPr eaLnBrk="1" hangingPunct="1">
              <a:spcBef>
                <a:spcPct val="0"/>
              </a:spcBef>
            </a:pPr>
            <a:endParaRPr lang="en-US" dirty="0"/>
          </a:p>
        </p:txBody>
      </p:sp>
      <p:sp>
        <p:nvSpPr>
          <p:cNvPr id="37892" name="Slide Number Placeholder 3"/>
          <p:cNvSpPr>
            <a:spLocks noGrp="1"/>
          </p:cNvSpPr>
          <p:nvPr>
            <p:ph type="sldNum" sz="quarter" idx="5"/>
          </p:nvPr>
        </p:nvSpPr>
        <p:spPr>
          <a:noFill/>
        </p:spPr>
        <p:txBody>
          <a:bodyPr/>
          <a:lstStyle/>
          <a:p>
            <a:pPr defTabSz="930275"/>
            <a:fld id="{3152BB3F-2F51-4071-A1C5-3266C01DE677}" type="slidenum">
              <a:rPr lang="en-US" smtClean="0"/>
              <a:pPr defTabSz="930275"/>
              <a:t>29</a:t>
            </a:fld>
            <a:endParaRPr lang="en-US" dirty="0"/>
          </a:p>
        </p:txBody>
      </p:sp>
    </p:spTree>
    <p:extLst>
      <p:ext uri="{BB962C8B-B14F-4D97-AF65-F5344CB8AC3E}">
        <p14:creationId xmlns:p14="http://schemas.microsoft.com/office/powerpoint/2010/main" val="2120761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a:lstStyle/>
          <a:p>
            <a:pPr eaLnBrk="1" hangingPunct="1">
              <a:spcBef>
                <a:spcPct val="0"/>
              </a:spcBef>
            </a:pPr>
            <a:endParaRPr lang="en-US" dirty="0"/>
          </a:p>
        </p:txBody>
      </p:sp>
      <p:sp>
        <p:nvSpPr>
          <p:cNvPr id="41988" name="Slide Number Placeholder 3"/>
          <p:cNvSpPr>
            <a:spLocks noGrp="1"/>
          </p:cNvSpPr>
          <p:nvPr>
            <p:ph type="sldNum" sz="quarter" idx="5"/>
          </p:nvPr>
        </p:nvSpPr>
        <p:spPr>
          <a:noFill/>
        </p:spPr>
        <p:txBody>
          <a:bodyPr/>
          <a:lstStyle/>
          <a:p>
            <a:pPr defTabSz="930275"/>
            <a:fld id="{4C68B545-4238-49D8-996B-FD42EAF735B2}" type="slidenum">
              <a:rPr lang="en-US" smtClean="0"/>
              <a:pPr defTabSz="930275"/>
              <a:t>30</a:t>
            </a:fld>
            <a:endParaRPr lang="en-US" dirty="0"/>
          </a:p>
        </p:txBody>
      </p:sp>
    </p:spTree>
    <p:extLst>
      <p:ext uri="{BB962C8B-B14F-4D97-AF65-F5344CB8AC3E}">
        <p14:creationId xmlns:p14="http://schemas.microsoft.com/office/powerpoint/2010/main" val="3460761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check is</a:t>
            </a:r>
            <a:r>
              <a:rPr lang="en-US" baseline="0" dirty="0" smtClean="0"/>
              <a:t> more than $10,000, additional approval by the Assistant Vice Chancellor of Finance and Administration is needed prior to release of check.</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33</a:t>
            </a:fld>
            <a:endParaRPr lang="en-US" dirty="0"/>
          </a:p>
        </p:txBody>
      </p:sp>
    </p:spTree>
    <p:extLst>
      <p:ext uri="{BB962C8B-B14F-4D97-AF65-F5344CB8AC3E}">
        <p14:creationId xmlns:p14="http://schemas.microsoft.com/office/powerpoint/2010/main" val="185908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35844" name="Slide Number Placeholder 3"/>
          <p:cNvSpPr>
            <a:spLocks noGrp="1"/>
          </p:cNvSpPr>
          <p:nvPr>
            <p:ph type="sldNum" sz="quarter" idx="5"/>
          </p:nvPr>
        </p:nvSpPr>
        <p:spPr>
          <a:noFill/>
        </p:spPr>
        <p:txBody>
          <a:bodyPr/>
          <a:lstStyle/>
          <a:p>
            <a:pPr defTabSz="930275"/>
            <a:fld id="{1C47D32E-6633-4CB6-A082-B0DCFE06A63A}" type="slidenum">
              <a:rPr lang="en-US" smtClean="0"/>
              <a:pPr defTabSz="930275"/>
              <a:t>3</a:t>
            </a:fld>
            <a:endParaRPr lang="en-US" dirty="0"/>
          </a:p>
        </p:txBody>
      </p:sp>
    </p:spTree>
    <p:extLst>
      <p:ext uri="{BB962C8B-B14F-4D97-AF65-F5344CB8AC3E}">
        <p14:creationId xmlns:p14="http://schemas.microsoft.com/office/powerpoint/2010/main" val="34995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noFill/>
          <a:ln/>
        </p:spPr>
        <p:txBody>
          <a:bodyPr/>
          <a:lstStyle/>
          <a:p>
            <a:pPr eaLnBrk="1" hangingPunct="1">
              <a:spcBef>
                <a:spcPct val="0"/>
              </a:spcBef>
            </a:pPr>
            <a:r>
              <a:rPr lang="en-US" dirty="0" smtClean="0"/>
              <a:t>Just remember again that </a:t>
            </a:r>
            <a:r>
              <a:rPr lang="en-US" dirty="0" smtClean="0"/>
              <a:t>PENDING/SUBMITTED TO SABO FOR APPROVAL </a:t>
            </a:r>
            <a:r>
              <a:rPr lang="en-US" dirty="0" smtClean="0"/>
              <a:t>transaction</a:t>
            </a:r>
            <a:r>
              <a:rPr lang="en-US" baseline="0" dirty="0" smtClean="0"/>
              <a:t> amounts </a:t>
            </a:r>
            <a:r>
              <a:rPr lang="en-US" dirty="0" smtClean="0"/>
              <a:t>have not been subtracted</a:t>
            </a:r>
            <a:r>
              <a:rPr lang="en-US" baseline="0" dirty="0" smtClean="0"/>
              <a:t> from your account balance!  Only after it has been APPROVED by SABO will your account balance reflect correctly.</a:t>
            </a:r>
            <a:endParaRPr lang="en-US" dirty="0"/>
          </a:p>
        </p:txBody>
      </p:sp>
      <p:sp>
        <p:nvSpPr>
          <p:cNvPr id="38916" name="Slide Number Placeholder 3"/>
          <p:cNvSpPr>
            <a:spLocks noGrp="1"/>
          </p:cNvSpPr>
          <p:nvPr>
            <p:ph type="sldNum" sz="quarter" idx="5"/>
          </p:nvPr>
        </p:nvSpPr>
        <p:spPr>
          <a:noFill/>
        </p:spPr>
        <p:txBody>
          <a:bodyPr/>
          <a:lstStyle/>
          <a:p>
            <a:pPr defTabSz="930275"/>
            <a:fld id="{586969CF-9933-4C2C-BAFC-30B6B08F5C22}" type="slidenum">
              <a:rPr lang="en-US" smtClean="0"/>
              <a:pPr defTabSz="930275"/>
              <a:t>34</a:t>
            </a:fld>
            <a:endParaRPr lang="en-US" dirty="0"/>
          </a:p>
        </p:txBody>
      </p:sp>
    </p:spTree>
    <p:extLst>
      <p:ext uri="{BB962C8B-B14F-4D97-AF65-F5344CB8AC3E}">
        <p14:creationId xmlns:p14="http://schemas.microsoft.com/office/powerpoint/2010/main" val="2446467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noFill/>
          <a:ln/>
        </p:spPr>
        <p:txBody>
          <a:bodyPr/>
          <a:lstStyle/>
          <a:p>
            <a:pPr eaLnBrk="1" hangingPunct="1">
              <a:spcBef>
                <a:spcPct val="0"/>
              </a:spcBef>
            </a:pPr>
            <a:r>
              <a:rPr lang="en-US" dirty="0" smtClean="0"/>
              <a:t>To illustrate:</a:t>
            </a:r>
          </a:p>
          <a:p>
            <a:pPr eaLnBrk="1" hangingPunct="1">
              <a:spcBef>
                <a:spcPct val="0"/>
              </a:spcBef>
            </a:pPr>
            <a:r>
              <a:rPr lang="en-US" dirty="0" smtClean="0"/>
              <a:t>If you </a:t>
            </a:r>
            <a:r>
              <a:rPr lang="en-US" dirty="0" smtClean="0"/>
              <a:t>do</a:t>
            </a:r>
            <a:r>
              <a:rPr lang="en-US" baseline="0" dirty="0" smtClean="0"/>
              <a:t> </a:t>
            </a:r>
            <a:r>
              <a:rPr lang="en-US" dirty="0" smtClean="0"/>
              <a:t>not </a:t>
            </a:r>
            <a:r>
              <a:rPr lang="en-US" dirty="0" smtClean="0"/>
              <a:t>have enough funds in your O/H or Program lines, but you do in Misc. G/R, you can transfer out however, you cannot transfer from 317/345 to 137.</a:t>
            </a:r>
            <a:endParaRPr lang="en-US" dirty="0"/>
          </a:p>
        </p:txBody>
      </p:sp>
      <p:sp>
        <p:nvSpPr>
          <p:cNvPr id="38916" name="Slide Number Placeholder 3"/>
          <p:cNvSpPr>
            <a:spLocks noGrp="1"/>
          </p:cNvSpPr>
          <p:nvPr>
            <p:ph type="sldNum" sz="quarter" idx="5"/>
          </p:nvPr>
        </p:nvSpPr>
        <p:spPr>
          <a:noFill/>
        </p:spPr>
        <p:txBody>
          <a:bodyPr/>
          <a:lstStyle/>
          <a:p>
            <a:pPr defTabSz="930275"/>
            <a:fld id="{586969CF-9933-4C2C-BAFC-30B6B08F5C22}" type="slidenum">
              <a:rPr lang="en-US" smtClean="0"/>
              <a:pPr defTabSz="930275"/>
              <a:t>35</a:t>
            </a:fld>
            <a:endParaRPr lang="en-US" dirty="0"/>
          </a:p>
        </p:txBody>
      </p:sp>
    </p:spTree>
    <p:extLst>
      <p:ext uri="{BB962C8B-B14F-4D97-AF65-F5344CB8AC3E}">
        <p14:creationId xmlns:p14="http://schemas.microsoft.com/office/powerpoint/2010/main" val="370270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Donation receipts</a:t>
            </a:r>
            <a:r>
              <a:rPr lang="en-US" baseline="0" dirty="0" smtClean="0"/>
              <a:t> must flow through the RU Foundation.  It will ultimately get deposited to your SABO account.</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36</a:t>
            </a:fld>
            <a:endParaRPr lang="en-US" dirty="0"/>
          </a:p>
        </p:txBody>
      </p:sp>
    </p:spTree>
    <p:extLst>
      <p:ext uri="{BB962C8B-B14F-4D97-AF65-F5344CB8AC3E}">
        <p14:creationId xmlns:p14="http://schemas.microsoft.com/office/powerpoint/2010/main" val="2971678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37</a:t>
            </a:fld>
            <a:endParaRPr lang="en-US" dirty="0"/>
          </a:p>
        </p:txBody>
      </p:sp>
    </p:spTree>
    <p:extLst>
      <p:ext uri="{BB962C8B-B14F-4D97-AF65-F5344CB8AC3E}">
        <p14:creationId xmlns:p14="http://schemas.microsoft.com/office/powerpoint/2010/main" val="791337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noFill/>
          <a:ln/>
        </p:spPr>
        <p:txBody>
          <a:bodyPr/>
          <a:lstStyle/>
          <a:p>
            <a:pPr eaLnBrk="1" hangingPunct="1">
              <a:spcBef>
                <a:spcPct val="0"/>
              </a:spcBef>
            </a:pPr>
            <a:r>
              <a:rPr lang="en-US" dirty="0" smtClean="0"/>
              <a:t>Review</a:t>
            </a:r>
            <a:r>
              <a:rPr lang="en-US" baseline="0" dirty="0" smtClean="0"/>
              <a:t> for COMPLETENESS:  </a:t>
            </a:r>
            <a:r>
              <a:rPr lang="en-US" dirty="0" smtClean="0"/>
              <a:t>Make</a:t>
            </a:r>
            <a:r>
              <a:rPr lang="en-US" baseline="0" dirty="0" smtClean="0"/>
              <a:t> sure all your revenues (income) and expenses are reflected in your account.  If missing, follow up!</a:t>
            </a:r>
          </a:p>
          <a:p>
            <a:pPr eaLnBrk="1" hangingPunct="1">
              <a:spcBef>
                <a:spcPct val="0"/>
              </a:spcBef>
            </a:pPr>
            <a:endParaRPr lang="en-US" baseline="0" dirty="0" smtClean="0"/>
          </a:p>
          <a:p>
            <a:pPr eaLnBrk="1" hangingPunct="1">
              <a:spcBef>
                <a:spcPct val="0"/>
              </a:spcBef>
            </a:pPr>
            <a:r>
              <a:rPr lang="en-US" baseline="0" dirty="0" smtClean="0"/>
              <a:t>Review for ACCURACY:  Do you have pending transactions that have not been approved?  Are you accounting for these expense amounts?</a:t>
            </a:r>
            <a:endParaRPr lang="en-US" dirty="0"/>
          </a:p>
        </p:txBody>
      </p:sp>
      <p:sp>
        <p:nvSpPr>
          <p:cNvPr id="47108" name="Slide Number Placeholder 3"/>
          <p:cNvSpPr>
            <a:spLocks noGrp="1"/>
          </p:cNvSpPr>
          <p:nvPr>
            <p:ph type="sldNum" sz="quarter" idx="5"/>
          </p:nvPr>
        </p:nvSpPr>
        <p:spPr>
          <a:noFill/>
        </p:spPr>
        <p:txBody>
          <a:bodyPr/>
          <a:lstStyle/>
          <a:p>
            <a:pPr defTabSz="930275"/>
            <a:fld id="{4669F73B-E24A-4756-A3E2-F6A7B98C8ACF}" type="slidenum">
              <a:rPr lang="en-US" smtClean="0"/>
              <a:pPr defTabSz="930275"/>
              <a:t>38</a:t>
            </a:fld>
            <a:endParaRPr lang="en-US" dirty="0"/>
          </a:p>
        </p:txBody>
      </p:sp>
    </p:spTree>
    <p:extLst>
      <p:ext uri="{BB962C8B-B14F-4D97-AF65-F5344CB8AC3E}">
        <p14:creationId xmlns:p14="http://schemas.microsoft.com/office/powerpoint/2010/main" val="3664709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latin typeface="Arial" panose="020B0604020202020204" pitchFamily="34" charset="0"/>
              </a:rPr>
              <a:t>There are still a many student organizations who are booking air using other non Rutgers travel booking sites like Hopper, United Airlines, Kayak, etc.</a:t>
            </a:r>
          </a:p>
          <a:p>
            <a:pPr lvl="0"/>
            <a:endParaRPr lang="en-US" sz="1200" b="1" u="sng" kern="1200" dirty="0" smtClean="0">
              <a:solidFill>
                <a:schemeClr val="tx1"/>
              </a:solidFill>
              <a:effectLst/>
              <a:latin typeface="Arial" charset="0"/>
              <a:ea typeface="+mn-ea"/>
              <a:cs typeface="+mn-cs"/>
            </a:endParaRPr>
          </a:p>
          <a:p>
            <a:pPr lvl="0"/>
            <a:r>
              <a:rPr lang="en-US" sz="1200" b="1" u="sng" kern="1200" dirty="0" smtClean="0">
                <a:solidFill>
                  <a:schemeClr val="tx1"/>
                </a:solidFill>
                <a:effectLst/>
                <a:latin typeface="Arial" charset="0"/>
                <a:ea typeface="+mn-ea"/>
                <a:cs typeface="+mn-cs"/>
              </a:rPr>
              <a:t>TRAVEL FUNDING/EXPENSES</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Remember to discuss with your Advisor payment options for lodging, transportation and food </a:t>
            </a:r>
            <a:r>
              <a:rPr lang="en-US" sz="1200" b="1" u="sng" kern="1200" dirty="0" smtClean="0">
                <a:solidFill>
                  <a:schemeClr val="tx1"/>
                </a:solidFill>
                <a:effectLst/>
                <a:latin typeface="Arial" charset="0"/>
                <a:ea typeface="+mn-ea"/>
                <a:cs typeface="+mn-cs"/>
              </a:rPr>
              <a:t>before</a:t>
            </a:r>
            <a:r>
              <a:rPr lang="en-US" sz="1200" kern="1200" dirty="0" smtClean="0">
                <a:solidFill>
                  <a:schemeClr val="tx1"/>
                </a:solidFill>
                <a:effectLst/>
                <a:latin typeface="Arial" charset="0"/>
                <a:ea typeface="+mn-ea"/>
                <a:cs typeface="+mn-cs"/>
              </a:rPr>
              <a:t> booking.  </a:t>
            </a:r>
          </a:p>
          <a:p>
            <a:endParaRPr lang="en-US" sz="1200" kern="1200" dirty="0" smtClean="0">
              <a:solidFill>
                <a:schemeClr val="tx1"/>
              </a:solidFill>
              <a:effectLst/>
              <a:latin typeface="Arial" charset="0"/>
              <a:ea typeface="+mn-ea"/>
              <a:cs typeface="+mn-cs"/>
            </a:endParaRPr>
          </a:p>
          <a:p>
            <a:r>
              <a:rPr lang="en-US" sz="1200" b="1" u="sng" kern="1200" dirty="0" smtClean="0">
                <a:solidFill>
                  <a:schemeClr val="tx1"/>
                </a:solidFill>
                <a:effectLst/>
                <a:latin typeface="Arial" charset="0"/>
                <a:ea typeface="+mn-ea"/>
                <a:cs typeface="+mn-cs"/>
              </a:rPr>
              <a:t>Airbnb/VRBO/Home-Sharing </a:t>
            </a:r>
            <a:endParaRPr lang="en-US" sz="1200" kern="1200" dirty="0" smtClean="0">
              <a:solidFill>
                <a:schemeClr val="tx1"/>
              </a:solidFill>
              <a:effectLst/>
              <a:latin typeface="Arial" charset="0"/>
              <a:ea typeface="+mn-ea"/>
              <a:cs typeface="+mn-cs"/>
            </a:endParaRPr>
          </a:p>
          <a:p>
            <a:pPr fontAlgn="base"/>
            <a:r>
              <a:rPr lang="en-US" sz="1200" kern="1200" dirty="0" smtClean="0">
                <a:solidFill>
                  <a:schemeClr val="tx1"/>
                </a:solidFill>
                <a:effectLst/>
                <a:latin typeface="Arial" charset="0"/>
                <a:ea typeface="+mn-ea"/>
                <a:cs typeface="+mn-cs"/>
              </a:rPr>
              <a:t>Rutgers’ duty of care obligations extend to ensuring the safety and security of all student residences, including student travel residences.  Rutgers cannot uphold those obligations with Airbnb, VRBO or other home-share providers.  Therefore, effective immediately, student organizations are not permitted to book this type of accommodation, for any reason, for Rutgers-related travel.  </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If your trip is funded by student fees,</a:t>
            </a:r>
            <a:r>
              <a:rPr lang="en-US" altLang="en-US" baseline="0" dirty="0" smtClean="0">
                <a:latin typeface="Arial" panose="020B0604020202020204" pitchFamily="34" charset="0"/>
              </a:rPr>
              <a:t> it is Rutgers-related travel.</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39</a:t>
            </a:fld>
            <a:endParaRPr lang="en-US" dirty="0"/>
          </a:p>
        </p:txBody>
      </p:sp>
    </p:spTree>
    <p:extLst>
      <p:ext uri="{BB962C8B-B14F-4D97-AF65-F5344CB8AC3E}">
        <p14:creationId xmlns:p14="http://schemas.microsoft.com/office/powerpoint/2010/main" val="1749333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CUSTOM INK, JERSEY FRESH, SCARLET FEVER</a:t>
            </a:r>
            <a:r>
              <a:rPr lang="en-US" sz="1200" dirty="0" smtClean="0"/>
              <a:t> </a:t>
            </a:r>
            <a:r>
              <a:rPr lang="en-US" sz="1200" b="1" u="sng" dirty="0" smtClean="0"/>
              <a:t>are not approved Rutgers vendors</a:t>
            </a:r>
            <a:r>
              <a:rPr lang="en-US" sz="1200" dirty="0" smtClean="0"/>
              <a:t>. Rutgers Primary Licensee for Branded Merchandise is CONSOLIDUS, LLC.  </a:t>
            </a:r>
            <a:r>
              <a:rPr lang="en-US" sz="1200" u="sng" dirty="0" smtClean="0">
                <a:hlinkClick r:id="rId3"/>
              </a:rPr>
              <a:t>https://www.swagbyconsolidus.com/</a:t>
            </a:r>
            <a:endParaRPr lang="en-US" sz="1200" dirty="0" smtClean="0"/>
          </a:p>
          <a:p>
            <a:r>
              <a:rPr lang="en-US" sz="1200" dirty="0" smtClean="0"/>
              <a:t> </a:t>
            </a:r>
            <a:endParaRPr lang="en-US" altLang="en-US" dirty="0" smtClean="0">
              <a:latin typeface="Arial" panose="020B0604020202020204" pitchFamily="34" charset="0"/>
            </a:endParaRPr>
          </a:p>
          <a:p>
            <a:r>
              <a:rPr lang="en-US" sz="1200" i="1" dirty="0" smtClean="0"/>
              <a:t>Lindsey Myers, Senior Program Director | Key Accounts, Rutgers</a:t>
            </a:r>
            <a:endParaRPr lang="en-US" sz="1200" dirty="0" smtClean="0"/>
          </a:p>
          <a:p>
            <a:r>
              <a:rPr lang="en-US" sz="1200" b="1" dirty="0" smtClean="0"/>
              <a:t>swag.rutgers.edu</a:t>
            </a:r>
          </a:p>
          <a:p>
            <a:endParaRPr lang="en-US" sz="1200" b="1" dirty="0" smtClean="0"/>
          </a:p>
          <a:p>
            <a:r>
              <a:rPr lang="en-US" sz="1200" b="1" dirty="0" smtClean="0"/>
              <a:t>A</a:t>
            </a:r>
            <a:r>
              <a:rPr lang="en-US" sz="1200" b="1" baseline="0" dirty="0" smtClean="0"/>
              <a:t> step by step workflow is available on our website and/or the swag portal.</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40</a:t>
            </a:fld>
            <a:endParaRPr lang="en-US" dirty="0"/>
          </a:p>
        </p:txBody>
      </p:sp>
    </p:spTree>
    <p:extLst>
      <p:ext uri="{BB962C8B-B14F-4D97-AF65-F5344CB8AC3E}">
        <p14:creationId xmlns:p14="http://schemas.microsoft.com/office/powerpoint/2010/main" val="2556967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Gerlanda’s</a:t>
            </a:r>
            <a:r>
              <a:rPr lang="en-US" dirty="0" smtClean="0"/>
              <a:t>,</a:t>
            </a:r>
            <a:r>
              <a:rPr lang="en-US" baseline="0" dirty="0" smtClean="0"/>
              <a:t> Szechuan Ichiban – PAY BY INVOICE, NOT OUT-OF-POCKET - you need to let them know that you are a student organization (provide account name and number).  They will send you an invoice.  You will need to create a check request and submit invoice to SABO with the C# written on it.</a:t>
            </a:r>
          </a:p>
          <a:p>
            <a:endParaRPr lang="en-US" baseline="0" dirty="0" smtClean="0"/>
          </a:p>
          <a:p>
            <a:r>
              <a:rPr lang="en-US" baseline="0" dirty="0" smtClean="0"/>
              <a:t>Specialty Catering for ethnic food vendors – OSI has a list updated monthly and distributed by Susan Romano, Associate Director.  Check with your Administrative Advisor before ordering.</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41</a:t>
            </a:fld>
            <a:endParaRPr lang="en-US" dirty="0"/>
          </a:p>
        </p:txBody>
      </p:sp>
    </p:spTree>
    <p:extLst>
      <p:ext uri="{BB962C8B-B14F-4D97-AF65-F5344CB8AC3E}">
        <p14:creationId xmlns:p14="http://schemas.microsoft.com/office/powerpoint/2010/main" val="4181398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now, these are the reimbursement limits.</a:t>
            </a:r>
          </a:p>
          <a:p>
            <a:endParaRPr lang="en-US" dirty="0" smtClean="0"/>
          </a:p>
          <a:p>
            <a:r>
              <a:rPr lang="en-US" dirty="0" smtClean="0"/>
              <a:t>*not</a:t>
            </a:r>
            <a:r>
              <a:rPr lang="en-US" baseline="0" dirty="0" smtClean="0"/>
              <a:t> the signature page of the receipt.  Detail required.</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42</a:t>
            </a:fld>
            <a:endParaRPr lang="en-US" dirty="0"/>
          </a:p>
        </p:txBody>
      </p:sp>
    </p:spTree>
    <p:extLst>
      <p:ext uri="{BB962C8B-B14F-4D97-AF65-F5344CB8AC3E}">
        <p14:creationId xmlns:p14="http://schemas.microsoft.com/office/powerpoint/2010/main" val="3886450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43</a:t>
            </a:fld>
            <a:endParaRPr lang="en-US" dirty="0"/>
          </a:p>
        </p:txBody>
      </p:sp>
    </p:spTree>
    <p:extLst>
      <p:ext uri="{BB962C8B-B14F-4D97-AF65-F5344CB8AC3E}">
        <p14:creationId xmlns:p14="http://schemas.microsoft.com/office/powerpoint/2010/main" val="127052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If you Email us after 5pm</a:t>
            </a:r>
            <a:r>
              <a:rPr lang="en-US" baseline="0" dirty="0" smtClean="0"/>
              <a:t> or</a:t>
            </a:r>
            <a:r>
              <a:rPr lang="en-US" dirty="0" smtClean="0"/>
              <a:t> on the</a:t>
            </a:r>
            <a:r>
              <a:rPr lang="en-US" baseline="0" dirty="0" smtClean="0"/>
              <a:t> weekend, we will not respond until the next business day.</a:t>
            </a:r>
            <a:endParaRPr lang="en-US" dirty="0"/>
          </a:p>
        </p:txBody>
      </p:sp>
      <p:sp>
        <p:nvSpPr>
          <p:cNvPr id="35844" name="Slide Number Placeholder 3"/>
          <p:cNvSpPr>
            <a:spLocks noGrp="1"/>
          </p:cNvSpPr>
          <p:nvPr>
            <p:ph type="sldNum" sz="quarter" idx="5"/>
          </p:nvPr>
        </p:nvSpPr>
        <p:spPr>
          <a:noFill/>
        </p:spPr>
        <p:txBody>
          <a:bodyPr/>
          <a:lstStyle/>
          <a:p>
            <a:pPr defTabSz="930275"/>
            <a:fld id="{1C47D32E-6633-4CB6-A082-B0DCFE06A63A}" type="slidenum">
              <a:rPr lang="en-US" smtClean="0"/>
              <a:pPr defTabSz="930275"/>
              <a:t>4</a:t>
            </a:fld>
            <a:endParaRPr lang="en-US" dirty="0"/>
          </a:p>
        </p:txBody>
      </p:sp>
    </p:spTree>
    <p:extLst>
      <p:ext uri="{BB962C8B-B14F-4D97-AF65-F5344CB8AC3E}">
        <p14:creationId xmlns:p14="http://schemas.microsoft.com/office/powerpoint/2010/main" val="2044975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 baskets follow</a:t>
            </a:r>
            <a:r>
              <a:rPr lang="en-US" baseline="0" dirty="0" smtClean="0"/>
              <a:t> the same.  If worth $60 or more, need Prize Form.</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44</a:t>
            </a:fld>
            <a:endParaRPr lang="en-US" dirty="0"/>
          </a:p>
        </p:txBody>
      </p:sp>
    </p:spTree>
    <p:extLst>
      <p:ext uri="{BB962C8B-B14F-4D97-AF65-F5344CB8AC3E}">
        <p14:creationId xmlns:p14="http://schemas.microsoft.com/office/powerpoint/2010/main" val="3958172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45</a:t>
            </a:fld>
            <a:endParaRPr lang="en-US" dirty="0"/>
          </a:p>
        </p:txBody>
      </p:sp>
    </p:spTree>
    <p:extLst>
      <p:ext uri="{BB962C8B-B14F-4D97-AF65-F5344CB8AC3E}">
        <p14:creationId xmlns:p14="http://schemas.microsoft.com/office/powerpoint/2010/main" val="1915263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46</a:t>
            </a:fld>
            <a:endParaRPr lang="en-US" dirty="0"/>
          </a:p>
        </p:txBody>
      </p:sp>
    </p:spTree>
    <p:extLst>
      <p:ext uri="{BB962C8B-B14F-4D97-AF65-F5344CB8AC3E}">
        <p14:creationId xmlns:p14="http://schemas.microsoft.com/office/powerpoint/2010/main" val="26485881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47</a:t>
            </a:fld>
            <a:endParaRPr lang="en-US" dirty="0"/>
          </a:p>
        </p:txBody>
      </p:sp>
    </p:spTree>
    <p:extLst>
      <p:ext uri="{BB962C8B-B14F-4D97-AF65-F5344CB8AC3E}">
        <p14:creationId xmlns:p14="http://schemas.microsoft.com/office/powerpoint/2010/main" val="1498288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48</a:t>
            </a:fld>
            <a:endParaRPr lang="en-US" dirty="0"/>
          </a:p>
        </p:txBody>
      </p:sp>
    </p:spTree>
    <p:extLst>
      <p:ext uri="{BB962C8B-B14F-4D97-AF65-F5344CB8AC3E}">
        <p14:creationId xmlns:p14="http://schemas.microsoft.com/office/powerpoint/2010/main" val="1595830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here</a:t>
            </a:r>
            <a:r>
              <a:rPr lang="en-US" baseline="0" dirty="0" smtClean="0"/>
              <a:t> to support you!  Please familiarize yourself with the many resources we offer for support.</a:t>
            </a:r>
          </a:p>
          <a:p>
            <a:endParaRPr lang="en-US" baseline="0" dirty="0" smtClean="0"/>
          </a:p>
          <a:p>
            <a:r>
              <a:rPr lang="en-US" baseline="0" dirty="0" smtClean="0"/>
              <a:t>For the </a:t>
            </a:r>
            <a:r>
              <a:rPr lang="en-US" baseline="0" dirty="0" err="1" smtClean="0"/>
              <a:t>ListServ</a:t>
            </a:r>
            <a:r>
              <a:rPr lang="en-US" baseline="0" dirty="0" smtClean="0"/>
              <a:t> – pay attention to this Email.  We compile some of the issues we observed during the past week and clarify the policy and procedures.</a:t>
            </a:r>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49</a:t>
            </a:fld>
            <a:endParaRPr lang="en-US" dirty="0"/>
          </a:p>
        </p:txBody>
      </p:sp>
    </p:spTree>
    <p:extLst>
      <p:ext uri="{BB962C8B-B14F-4D97-AF65-F5344CB8AC3E}">
        <p14:creationId xmlns:p14="http://schemas.microsoft.com/office/powerpoint/2010/main" val="2637575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a:noFill/>
          <a:ln/>
        </p:spPr>
        <p:txBody>
          <a:bodyPr/>
          <a:lstStyle/>
          <a:p>
            <a:pPr eaLnBrk="1" hangingPunct="1">
              <a:spcBef>
                <a:spcPct val="0"/>
              </a:spcBef>
            </a:pPr>
            <a:endParaRPr lang="en-US" dirty="0"/>
          </a:p>
        </p:txBody>
      </p:sp>
      <p:sp>
        <p:nvSpPr>
          <p:cNvPr id="46084" name="Slide Number Placeholder 3"/>
          <p:cNvSpPr>
            <a:spLocks noGrp="1"/>
          </p:cNvSpPr>
          <p:nvPr>
            <p:ph type="sldNum" sz="quarter" idx="5"/>
          </p:nvPr>
        </p:nvSpPr>
        <p:spPr>
          <a:noFill/>
        </p:spPr>
        <p:txBody>
          <a:bodyPr/>
          <a:lstStyle/>
          <a:p>
            <a:pPr defTabSz="930275"/>
            <a:fld id="{A4347D53-01A6-4066-BC48-33A1D0038ABD}" type="slidenum">
              <a:rPr lang="en-US" smtClean="0"/>
              <a:pPr defTabSz="930275"/>
              <a:t>50</a:t>
            </a:fld>
            <a:endParaRPr lang="en-US" dirty="0"/>
          </a:p>
        </p:txBody>
      </p:sp>
    </p:spTree>
    <p:extLst>
      <p:ext uri="{BB962C8B-B14F-4D97-AF65-F5344CB8AC3E}">
        <p14:creationId xmlns:p14="http://schemas.microsoft.com/office/powerpoint/2010/main" val="2730970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After review of the Treasurer’s Key</a:t>
            </a:r>
            <a:r>
              <a:rPr lang="en-US" sz="1200" b="0" i="0" kern="1200" baseline="0" dirty="0" smtClean="0">
                <a:solidFill>
                  <a:schemeClr val="tx1"/>
                </a:solidFill>
                <a:effectLst/>
                <a:latin typeface="+mn-lt"/>
                <a:ea typeface="+mn-ea"/>
                <a:cs typeface="+mn-cs"/>
              </a:rPr>
              <a:t> Handbook, Treasurer</a:t>
            </a:r>
            <a:r>
              <a:rPr lang="en-US" sz="1200" b="0" i="0" kern="1200" dirty="0" smtClean="0">
                <a:solidFill>
                  <a:schemeClr val="tx1"/>
                </a:solidFill>
                <a:effectLst/>
                <a:latin typeface="+mn-lt"/>
                <a:ea typeface="+mn-ea"/>
                <a:cs typeface="+mn-cs"/>
              </a:rPr>
              <a:t> Training PowerPoint and Tip Sheets please take the mandatory quiz. You will be given three (3) tries and must have a score of 80 or higher to pass, which is equivalent to a score of 16 points out of 20 or greater.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Returning</a:t>
            </a:r>
            <a:r>
              <a:rPr lang="en-US" sz="1200" b="0" i="0" kern="1200" baseline="0" dirty="0" smtClean="0">
                <a:solidFill>
                  <a:schemeClr val="tx1"/>
                </a:solidFill>
                <a:effectLst/>
                <a:latin typeface="+mn-lt"/>
                <a:ea typeface="+mn-ea"/>
                <a:cs typeface="+mn-cs"/>
              </a:rPr>
              <a:t> Treasurers who have taken the quiz in the past must re-take the quiz every year.</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E734EA8-9548-4258-8E7F-855B0971AA29}" type="slidenum">
              <a:rPr lang="en-US" smtClean="0"/>
              <a:pPr>
                <a:defRPr/>
              </a:pPr>
              <a:t>51</a:t>
            </a:fld>
            <a:endParaRPr lang="en-US" dirty="0"/>
          </a:p>
        </p:txBody>
      </p:sp>
    </p:spTree>
    <p:extLst>
      <p:ext uri="{BB962C8B-B14F-4D97-AF65-F5344CB8AC3E}">
        <p14:creationId xmlns:p14="http://schemas.microsoft.com/office/powerpoint/2010/main" val="1239339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Arial" charset="0"/>
                <a:ea typeface="+mn-ea"/>
                <a:cs typeface="+mn-cs"/>
              </a:rPr>
              <a:t>Reference your SABO Account Name and Number, including the voucher C# in the subject line of your E-mail.</a:t>
            </a:r>
          </a:p>
          <a:p>
            <a:pPr eaLnBrk="1" hangingPunct="1">
              <a:spcBef>
                <a:spcPct val="0"/>
              </a:spcBef>
            </a:pPr>
            <a:endParaRPr lang="en-US" dirty="0"/>
          </a:p>
        </p:txBody>
      </p:sp>
      <p:sp>
        <p:nvSpPr>
          <p:cNvPr id="46084" name="Slide Number Placeholder 3"/>
          <p:cNvSpPr>
            <a:spLocks noGrp="1"/>
          </p:cNvSpPr>
          <p:nvPr>
            <p:ph type="sldNum" sz="quarter" idx="5"/>
          </p:nvPr>
        </p:nvSpPr>
        <p:spPr>
          <a:noFill/>
        </p:spPr>
        <p:txBody>
          <a:bodyPr/>
          <a:lstStyle/>
          <a:p>
            <a:pPr defTabSz="930275"/>
            <a:fld id="{A4347D53-01A6-4066-BC48-33A1D0038ABD}" type="slidenum">
              <a:rPr lang="en-US" smtClean="0"/>
              <a:pPr defTabSz="930275"/>
              <a:t>52</a:t>
            </a:fld>
            <a:endParaRPr lang="en-US" dirty="0"/>
          </a:p>
        </p:txBody>
      </p:sp>
    </p:spTree>
    <p:extLst>
      <p:ext uri="{BB962C8B-B14F-4D97-AF65-F5344CB8AC3E}">
        <p14:creationId xmlns:p14="http://schemas.microsoft.com/office/powerpoint/2010/main" val="19127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eaLnBrk="1" hangingPunct="1"/>
            <a:r>
              <a:rPr lang="en-US" altLang="en-US" sz="1200" dirty="0" smtClean="0">
                <a:cs typeface="Arial" panose="020B0604020202020204" pitchFamily="34" charset="0"/>
              </a:rPr>
              <a:t>SABO’s core function is accounts payable (A/P) &amp; student expense reimbursements.  Faculty and staff cannot be reimbursed from SABO student org account.</a:t>
            </a:r>
          </a:p>
          <a:p>
            <a:pPr eaLnBrk="1" hangingPunct="1"/>
            <a:endParaRPr lang="en-US" altLang="en-US" sz="1200" dirty="0" smtClean="0">
              <a:cs typeface="Arial" panose="020B0604020202020204" pitchFamily="34" charset="0"/>
            </a:endParaRPr>
          </a:p>
          <a:p>
            <a:pPr eaLnBrk="1" hangingPunct="1"/>
            <a:r>
              <a:rPr lang="en-US" altLang="en-US" sz="1200" dirty="0" smtClean="0">
                <a:cs typeface="Arial" panose="020B0604020202020204" pitchFamily="34" charset="0"/>
              </a:rPr>
              <a:t>We do not do advising.</a:t>
            </a:r>
            <a:r>
              <a:rPr lang="en-US" altLang="en-US" sz="1200" baseline="0" dirty="0" smtClean="0">
                <a:cs typeface="Arial" panose="020B0604020202020204" pitchFamily="34" charset="0"/>
              </a:rPr>
              <a:t>  Instead, w</a:t>
            </a:r>
            <a:r>
              <a:rPr lang="en-US" altLang="en-US" sz="1200" dirty="0" smtClean="0">
                <a:cs typeface="Arial" panose="020B0604020202020204" pitchFamily="34" charset="0"/>
              </a:rPr>
              <a:t>e partner with OSI Administrative Advisors.</a:t>
            </a:r>
            <a:r>
              <a:rPr lang="en-US" altLang="en-US" sz="1200" baseline="0" dirty="0" smtClean="0">
                <a:cs typeface="Arial" panose="020B0604020202020204" pitchFamily="34" charset="0"/>
              </a:rPr>
              <a:t>  Your Advisors </a:t>
            </a:r>
            <a:r>
              <a:rPr lang="en-US" altLang="en-US" sz="1200" b="1" baseline="0" dirty="0" smtClean="0">
                <a:cs typeface="Arial" panose="020B0604020202020204" pitchFamily="34" charset="0"/>
              </a:rPr>
              <a:t>must</a:t>
            </a:r>
            <a:r>
              <a:rPr lang="en-US" altLang="en-US" sz="1200" baseline="0" dirty="0" smtClean="0">
                <a:cs typeface="Arial" panose="020B0604020202020204" pitchFamily="34" charset="0"/>
              </a:rPr>
              <a:t> be your first point of contact!</a:t>
            </a:r>
            <a:endParaRPr lang="en-US" altLang="en-US" sz="1200" dirty="0">
              <a:cs typeface="Arial" panose="020B0604020202020204" pitchFamily="34" charset="0"/>
            </a:endParaRPr>
          </a:p>
        </p:txBody>
      </p:sp>
      <p:sp>
        <p:nvSpPr>
          <p:cNvPr id="35844" name="Slide Number Placeholder 3"/>
          <p:cNvSpPr>
            <a:spLocks noGrp="1"/>
          </p:cNvSpPr>
          <p:nvPr>
            <p:ph type="sldNum" sz="quarter" idx="5"/>
          </p:nvPr>
        </p:nvSpPr>
        <p:spPr>
          <a:noFill/>
        </p:spPr>
        <p:txBody>
          <a:bodyPr/>
          <a:lstStyle/>
          <a:p>
            <a:pPr defTabSz="930275"/>
            <a:fld id="{1C47D32E-6633-4CB6-A082-B0DCFE06A63A}" type="slidenum">
              <a:rPr lang="en-US" smtClean="0"/>
              <a:pPr defTabSz="930275"/>
              <a:t>5</a:t>
            </a:fld>
            <a:endParaRPr lang="en-US" dirty="0"/>
          </a:p>
        </p:txBody>
      </p:sp>
    </p:spTree>
    <p:extLst>
      <p:ext uri="{BB962C8B-B14F-4D97-AF65-F5344CB8AC3E}">
        <p14:creationId xmlns:p14="http://schemas.microsoft.com/office/powerpoint/2010/main" val="187673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mn-lt"/>
                <a:ea typeface="+mn-ea"/>
                <a:cs typeface="+mn-cs"/>
              </a:rPr>
              <a:t>At this time, all new registered Treasurers* for 2023-2024 should have access to the SABO System Ledger On-line</a:t>
            </a:r>
            <a:r>
              <a:rPr lang="en-US" sz="1200" kern="1200" dirty="0" smtClean="0">
                <a:solidFill>
                  <a:schemeClr val="tx1"/>
                </a:solidFill>
                <a:effectLst/>
                <a:latin typeface="+mn-lt"/>
                <a:ea typeface="+mn-ea"/>
                <a:cs typeface="+mn-cs"/>
              </a:rPr>
              <a:t>.  However, no transactions can be entered until you’ve completed the mandatory Treasurer’s Training (RUSA, RBGA, SEBS organizations only).  Presidents now have READ ONLY access.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t>Please try and access the system using your phones:  sabo.Rutgers.edu</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If you cannot</a:t>
            </a:r>
            <a:r>
              <a:rPr lang="en-US" baseline="0" dirty="0" smtClean="0"/>
              <a:t> log in, please Email SABO@echo.Rutgers.edu  [Reference your Account Name and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If there was a change in officer since your initial registration, did you complete a Change of Officer form and submit to OSI?  OSI informs SABO.  SABO makes the change.</a:t>
            </a: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35844" name="Slide Number Placeholder 3"/>
          <p:cNvSpPr>
            <a:spLocks noGrp="1"/>
          </p:cNvSpPr>
          <p:nvPr>
            <p:ph type="sldNum" sz="quarter" idx="5"/>
          </p:nvPr>
        </p:nvSpPr>
        <p:spPr>
          <a:noFill/>
        </p:spPr>
        <p:txBody>
          <a:bodyPr/>
          <a:lstStyle/>
          <a:p>
            <a:pPr defTabSz="930275"/>
            <a:fld id="{1C47D32E-6633-4CB6-A082-B0DCFE06A63A}" type="slidenum">
              <a:rPr lang="en-US" smtClean="0"/>
              <a:pPr defTabSz="930275"/>
              <a:t>6</a:t>
            </a:fld>
            <a:endParaRPr lang="en-US" dirty="0"/>
          </a:p>
        </p:txBody>
      </p:sp>
    </p:spTree>
    <p:extLst>
      <p:ext uri="{BB962C8B-B14F-4D97-AF65-F5344CB8AC3E}">
        <p14:creationId xmlns:p14="http://schemas.microsoft.com/office/powerpoint/2010/main" val="11574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noFill/>
          <a:ln/>
        </p:spPr>
        <p:txBody>
          <a:bodyPr/>
          <a:lstStyle/>
          <a:p>
            <a:pPr eaLnBrk="1" hangingPunct="1">
              <a:spcBef>
                <a:spcPct val="0"/>
              </a:spcBef>
            </a:pPr>
            <a:r>
              <a:rPr lang="en-US" b="0" dirty="0" smtClean="0"/>
              <a:t>From your dashboard, you can see all accounts</a:t>
            </a:r>
            <a:r>
              <a:rPr lang="en-US" b="0" baseline="0" dirty="0" smtClean="0"/>
              <a:t> that you have access to, have the ability to submit requests, be able to search transactions as well as view your statement on-line or print.  You can also view your pending/all requests submitted.</a:t>
            </a:r>
          </a:p>
        </p:txBody>
      </p:sp>
      <p:sp>
        <p:nvSpPr>
          <p:cNvPr id="36868" name="Slide Number Placeholder 3"/>
          <p:cNvSpPr>
            <a:spLocks noGrp="1"/>
          </p:cNvSpPr>
          <p:nvPr>
            <p:ph type="sldNum" sz="quarter" idx="5"/>
          </p:nvPr>
        </p:nvSpPr>
        <p:spPr>
          <a:noFill/>
        </p:spPr>
        <p:txBody>
          <a:bodyPr/>
          <a:lstStyle/>
          <a:p>
            <a:pPr defTabSz="930275"/>
            <a:fld id="{3D14B05E-77EE-49F4-8BD3-93D464BD0979}" type="slidenum">
              <a:rPr lang="en-US" smtClean="0"/>
              <a:pPr defTabSz="930275"/>
              <a:t>7</a:t>
            </a:fld>
            <a:endParaRPr lang="en-US" dirty="0"/>
          </a:p>
        </p:txBody>
      </p:sp>
    </p:spTree>
    <p:extLst>
      <p:ext uri="{BB962C8B-B14F-4D97-AF65-F5344CB8AC3E}">
        <p14:creationId xmlns:p14="http://schemas.microsoft.com/office/powerpoint/2010/main" val="291738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noFill/>
          <a:ln/>
        </p:spPr>
        <p:txBody>
          <a:bodyPr/>
          <a:lstStyle/>
          <a:p>
            <a:pPr eaLnBrk="1" hangingPunct="1">
              <a:spcBef>
                <a:spcPct val="0"/>
              </a:spcBef>
            </a:pPr>
            <a:endParaRPr lang="en-US" b="0" baseline="0" dirty="0" smtClean="0"/>
          </a:p>
        </p:txBody>
      </p:sp>
      <p:sp>
        <p:nvSpPr>
          <p:cNvPr id="36868" name="Slide Number Placeholder 3"/>
          <p:cNvSpPr>
            <a:spLocks noGrp="1"/>
          </p:cNvSpPr>
          <p:nvPr>
            <p:ph type="sldNum" sz="quarter" idx="5"/>
          </p:nvPr>
        </p:nvSpPr>
        <p:spPr>
          <a:noFill/>
        </p:spPr>
        <p:txBody>
          <a:bodyPr/>
          <a:lstStyle/>
          <a:p>
            <a:pPr defTabSz="930275"/>
            <a:fld id="{3D14B05E-77EE-49F4-8BD3-93D464BD0979}" type="slidenum">
              <a:rPr lang="en-US" smtClean="0"/>
              <a:pPr defTabSz="930275"/>
              <a:t>8</a:t>
            </a:fld>
            <a:endParaRPr lang="en-US" dirty="0"/>
          </a:p>
        </p:txBody>
      </p:sp>
    </p:spTree>
    <p:extLst>
      <p:ext uri="{BB962C8B-B14F-4D97-AF65-F5344CB8AC3E}">
        <p14:creationId xmlns:p14="http://schemas.microsoft.com/office/powerpoint/2010/main" val="288965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noFill/>
          <a:ln/>
        </p:spPr>
        <p:txBody>
          <a:bodyPr/>
          <a:lstStyle/>
          <a:p>
            <a:pPr eaLnBrk="1" hangingPunct="1">
              <a:spcBef>
                <a:spcPct val="0"/>
              </a:spcBef>
            </a:pPr>
            <a:r>
              <a:rPr lang="en-US" b="1" baseline="0" dirty="0" smtClean="0"/>
              <a:t>We observed many instances where a student is a Treasurer in one organization and President in another.  We can only enter 1 role in the system so they will be coded as TREASURER for both.</a:t>
            </a:r>
          </a:p>
        </p:txBody>
      </p:sp>
      <p:sp>
        <p:nvSpPr>
          <p:cNvPr id="36868" name="Slide Number Placeholder 3"/>
          <p:cNvSpPr>
            <a:spLocks noGrp="1"/>
          </p:cNvSpPr>
          <p:nvPr>
            <p:ph type="sldNum" sz="quarter" idx="5"/>
          </p:nvPr>
        </p:nvSpPr>
        <p:spPr>
          <a:noFill/>
        </p:spPr>
        <p:txBody>
          <a:bodyPr/>
          <a:lstStyle/>
          <a:p>
            <a:pPr defTabSz="930275"/>
            <a:fld id="{3D14B05E-77EE-49F4-8BD3-93D464BD0979}" type="slidenum">
              <a:rPr lang="en-US" smtClean="0"/>
              <a:pPr defTabSz="930275"/>
              <a:t>9</a:t>
            </a:fld>
            <a:endParaRPr lang="en-US" dirty="0"/>
          </a:p>
        </p:txBody>
      </p:sp>
    </p:spTree>
    <p:extLst>
      <p:ext uri="{BB962C8B-B14F-4D97-AF65-F5344CB8AC3E}">
        <p14:creationId xmlns:p14="http://schemas.microsoft.com/office/powerpoint/2010/main" val="707194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D9D2515-ABF5-4AC8-900B-8319F2B9F5E9}" type="datetime1">
              <a:rPr lang="en-US"/>
              <a:pPr>
                <a:defRPr/>
              </a:pPr>
              <a:t>1/26/2024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8AB452-1282-430D-B21F-D4AE73DCD0E0}" type="slidenum">
              <a:rPr lang="en-US"/>
              <a:pPr>
                <a:defRPr/>
              </a:pPr>
              <a:t>‹#›</a:t>
            </a:fld>
            <a:endParaRPr lang="en-US" dirty="0"/>
          </a:p>
        </p:txBody>
      </p:sp>
      <p:pic>
        <p:nvPicPr>
          <p:cNvPr id="7" name="Picture 4" descr="RU_units-banner_red2"/>
          <p:cNvPicPr>
            <a:picLocks noChangeAspect="1" noChangeArrowheads="1"/>
          </p:cNvPicPr>
          <p:nvPr userDrawn="1"/>
        </p:nvPicPr>
        <p:blipFill>
          <a:blip r:embed="rId2" cstate="print"/>
          <a:srcRect/>
          <a:stretch>
            <a:fillRect/>
          </a:stretch>
        </p:blipFill>
        <p:spPr bwMode="auto">
          <a:xfrm>
            <a:off x="0" y="0"/>
            <a:ext cx="9172575" cy="6191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2241F41-CF76-451A-88F3-0D622A9CC5DA}" type="datetime1">
              <a:rPr lang="en-US"/>
              <a:pPr>
                <a:defRPr/>
              </a:pPr>
              <a:t>1/26/2024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06B3B4-4C5E-4B10-97DD-49273F50229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3E6A58-2C50-418F-B6AB-1CA3655C6F20}" type="datetime1">
              <a:rPr lang="en-US"/>
              <a:pPr>
                <a:defRPr/>
              </a:pPr>
              <a:t>1/26/2024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D109B2-60EE-4271-B5C2-E44850C434E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0E274BF-6D8B-4614-9BC0-45161E95877F}" type="datetime1">
              <a:rPr lang="en-US"/>
              <a:pPr>
                <a:defRPr/>
              </a:pPr>
              <a:t>1/26/2024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4DE874-28B7-424C-ABBF-320B0DCA413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44C5AD3-898D-414F-AE82-F3EB744E2938}" type="datetime1">
              <a:rPr lang="en-US"/>
              <a:pPr>
                <a:defRPr/>
              </a:pPr>
              <a:t>1/26/2024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3BE5D4-E40F-4E5A-BB4D-97E6338A61E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9125907-3C36-43A1-BA33-5756AEF3BC7C}" type="datetime1">
              <a:rPr lang="en-US"/>
              <a:pPr>
                <a:defRPr/>
              </a:pPr>
              <a:t>1/26/2024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E90F008-6D69-40C6-AF93-0E21C73D1C5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8B4F64C-4D5F-4D6A-9B58-36030325CB81}" type="datetime1">
              <a:rPr lang="en-US"/>
              <a:pPr>
                <a:defRPr/>
              </a:pPr>
              <a:t>1/26/2024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E88947B-488B-477E-BA9D-408855DDD5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7E08899-51DE-4F51-AA54-0F0FD0C1E940}" type="datetime1">
              <a:rPr lang="en-US"/>
              <a:pPr>
                <a:defRPr/>
              </a:pPr>
              <a:t>1/26/2024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F8937C6-F890-4D8B-99CE-C0DE39F51B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689CD68-CE2C-4BA5-AD1C-F8C94C4EDC36}" type="datetime1">
              <a:rPr lang="en-US"/>
              <a:pPr>
                <a:defRPr/>
              </a:pPr>
              <a:t>1/26/2024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3E7115D-61D4-4E1A-AC2B-588775DD442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E22A72-D9A2-49D7-88A9-451097EF10D7}" type="datetime1">
              <a:rPr lang="en-US"/>
              <a:pPr>
                <a:defRPr/>
              </a:pPr>
              <a:t>1/26/2024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A97E12A-2768-4097-9CF8-9425BC7C51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95B756-A1D5-4157-8B25-DD80853E45CE}" type="datetime1">
              <a:rPr lang="en-US"/>
              <a:pPr>
                <a:defRPr/>
              </a:pPr>
              <a:t>1/26/2024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7AE093B-BFB4-4A78-A5C5-64E80195CC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C1EFCD2-2342-48F5-BA0F-FB46C5FA411E}" type="datetime1">
              <a:rPr lang="en-US"/>
              <a:pPr>
                <a:defRPr/>
              </a:pPr>
              <a:t>1/26/2024</a:t>
            </a:fld>
            <a:endParaRPr lang="en-US" dirty="0"/>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95D6463-8B34-4C1E-ABCE-BC3DFAAE0B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swagbyconsolidus.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megan.disney@panerabread.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jfif"/></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381000" y="914400"/>
            <a:ext cx="8382000" cy="1066800"/>
          </a:xfrm>
          <a:solidFill>
            <a:schemeClr val="tx1"/>
          </a:solidFill>
        </p:spPr>
        <p:txBody>
          <a:bodyPr/>
          <a:lstStyle/>
          <a:p>
            <a:pPr algn="l" eaLnBrk="1" hangingPunct="1"/>
            <a:r>
              <a:rPr lang="en-US" sz="3200" dirty="0">
                <a:solidFill>
                  <a:schemeClr val="bg1"/>
                </a:solidFill>
              </a:rPr>
              <a:t>	</a:t>
            </a:r>
            <a:br>
              <a:rPr lang="en-US" sz="3200" dirty="0">
                <a:solidFill>
                  <a:schemeClr val="bg1"/>
                </a:solidFill>
              </a:rPr>
            </a:br>
            <a:r>
              <a:rPr lang="en-US" sz="3200" dirty="0">
                <a:solidFill>
                  <a:schemeClr val="bg1"/>
                </a:solidFill>
              </a:rPr>
              <a:t>	Rutgers University</a:t>
            </a:r>
            <a:r>
              <a:rPr lang="en-US" sz="2000" dirty="0">
                <a:solidFill>
                  <a:schemeClr val="bg1"/>
                </a:solidFill>
              </a:rPr>
              <a:t/>
            </a:r>
            <a:br>
              <a:rPr lang="en-US" sz="2000" dirty="0">
                <a:solidFill>
                  <a:schemeClr val="bg1"/>
                </a:solidFill>
              </a:rPr>
            </a:br>
            <a:r>
              <a:rPr lang="en-US" sz="2000" dirty="0">
                <a:solidFill>
                  <a:schemeClr val="bg1"/>
                </a:solidFill>
              </a:rPr>
              <a:t>	</a:t>
            </a:r>
            <a:r>
              <a:rPr lang="en-US" sz="1800" dirty="0">
                <a:solidFill>
                  <a:schemeClr val="bg1"/>
                </a:solidFill>
              </a:rPr>
              <a:t>Student Activities Business Office</a:t>
            </a:r>
            <a:r>
              <a:rPr lang="en-US" sz="2800" dirty="0">
                <a:solidFill>
                  <a:schemeClr val="bg1"/>
                </a:solidFill>
              </a:rPr>
              <a:t/>
            </a:r>
            <a:br>
              <a:rPr lang="en-US" sz="2800" dirty="0">
                <a:solidFill>
                  <a:schemeClr val="bg1"/>
                </a:solidFill>
              </a:rPr>
            </a:br>
            <a:endParaRPr lang="en-US" sz="2400" b="1" dirty="0">
              <a:solidFill>
                <a:schemeClr val="bg1"/>
              </a:solidFill>
            </a:endParaRPr>
          </a:p>
        </p:txBody>
      </p:sp>
      <p:pic>
        <p:nvPicPr>
          <p:cNvPr id="2084" name="Picture 36" descr="C:\Documents and Settings\tuhrich\Local Settings\Temporary Internet Files\Content.IE5\J4SZT9VV\MP900433178[1].jpg"/>
          <p:cNvPicPr>
            <a:picLocks noChangeAspect="1" noChangeArrowheads="1"/>
          </p:cNvPicPr>
          <p:nvPr/>
        </p:nvPicPr>
        <p:blipFill>
          <a:blip r:embed="rId3" cstate="print"/>
          <a:srcRect/>
          <a:stretch>
            <a:fillRect/>
          </a:stretch>
        </p:blipFill>
        <p:spPr bwMode="auto">
          <a:xfrm>
            <a:off x="2590800" y="2133600"/>
            <a:ext cx="3437433" cy="3124200"/>
          </a:xfrm>
          <a:prstGeom prst="rect">
            <a:avLst/>
          </a:prstGeom>
          <a:noFill/>
        </p:spPr>
      </p:pic>
      <p:sp>
        <p:nvSpPr>
          <p:cNvPr id="38" name="TextBox 37"/>
          <p:cNvSpPr txBox="1"/>
          <p:nvPr/>
        </p:nvSpPr>
        <p:spPr>
          <a:xfrm>
            <a:off x="7391400" y="1524000"/>
            <a:ext cx="1371600" cy="5078313"/>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9" name="TextBox 38"/>
          <p:cNvSpPr txBox="1"/>
          <p:nvPr/>
        </p:nvSpPr>
        <p:spPr>
          <a:xfrm>
            <a:off x="609600" y="5257800"/>
            <a:ext cx="7772400" cy="369332"/>
          </a:xfrm>
          <a:prstGeom prst="rect">
            <a:avLst/>
          </a:prstGeom>
          <a:noFill/>
        </p:spPr>
        <p:txBody>
          <a:bodyPr wrap="square" rtlCol="0">
            <a:spAutoFit/>
          </a:bodyPr>
          <a:lstStyle/>
          <a:p>
            <a:endParaRPr lang="en-US" dirty="0"/>
          </a:p>
        </p:txBody>
      </p:sp>
      <p:sp>
        <p:nvSpPr>
          <p:cNvPr id="36" name="TextBox 35"/>
          <p:cNvSpPr txBox="1"/>
          <p:nvPr/>
        </p:nvSpPr>
        <p:spPr>
          <a:xfrm>
            <a:off x="381000" y="5257800"/>
            <a:ext cx="8077200" cy="1323439"/>
          </a:xfrm>
          <a:prstGeom prst="rect">
            <a:avLst/>
          </a:prstGeom>
          <a:solidFill>
            <a:schemeClr val="accent3">
              <a:lumMod val="50000"/>
            </a:schemeClr>
          </a:solidFill>
        </p:spPr>
        <p:txBody>
          <a:bodyPr wrap="square" rtlCol="0">
            <a:spAutoFit/>
          </a:bodyPr>
          <a:lstStyle/>
          <a:p>
            <a:pPr algn="ctr"/>
            <a:r>
              <a:rPr lang="en-US" sz="3200" dirty="0" smtClean="0">
                <a:latin typeface="+mn-lt"/>
              </a:rPr>
              <a:t>Treasurer Refresher</a:t>
            </a:r>
          </a:p>
          <a:p>
            <a:pPr algn="ctr"/>
            <a:r>
              <a:rPr lang="en-US" sz="3200" dirty="0" smtClean="0">
                <a:latin typeface="+mn-lt"/>
              </a:rPr>
              <a:t>January 26, 2024</a:t>
            </a:r>
            <a:endParaRPr lang="en-US" dirty="0">
              <a:latin typeface="+mn-lt"/>
            </a:endParaRPr>
          </a:p>
          <a:p>
            <a:pPr algn="ctr"/>
            <a:r>
              <a:rPr lang="en-US" sz="1600" dirty="0">
                <a:latin typeface="+mn-lt"/>
              </a:rPr>
              <a:t>Website: http://sabo.rutgers.edu	Email: sabo@echo.rutgers.edu</a:t>
            </a:r>
          </a:p>
        </p:txBody>
      </p:sp>
      <p:pic>
        <p:nvPicPr>
          <p:cNvPr id="40" name="Picture 39" descr="MP900385225[1]"/>
          <p:cNvPicPr/>
          <p:nvPr/>
        </p:nvPicPr>
        <p:blipFill>
          <a:blip r:embed="rId4" cstate="print"/>
          <a:srcRect/>
          <a:stretch>
            <a:fillRect/>
          </a:stretch>
        </p:blipFill>
        <p:spPr bwMode="auto">
          <a:xfrm>
            <a:off x="533400" y="990600"/>
            <a:ext cx="685800" cy="9144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FB548083-8783-4DEE-A3DD-A38FB04D957A}" type="slidenum">
              <a:rPr lang="en-US" smtClean="0"/>
              <a:pPr/>
              <a:t>10</a:t>
            </a:fld>
            <a:endParaRPr lang="en-US" dirty="0"/>
          </a:p>
        </p:txBody>
      </p:sp>
      <p:pic>
        <p:nvPicPr>
          <p:cNvPr id="11270"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8" name="TextBox 7"/>
          <p:cNvSpPr txBox="1"/>
          <p:nvPr/>
        </p:nvSpPr>
        <p:spPr>
          <a:xfrm>
            <a:off x="457200" y="537874"/>
            <a:ext cx="69342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Allocations and Takebacks</a:t>
            </a:r>
            <a:endParaRPr lang="en-US" sz="4000" b="1" dirty="0">
              <a:latin typeface="Arial" panose="020B0604020202020204" pitchFamily="34" charset="0"/>
              <a:cs typeface="Arial" panose="020B0604020202020204" pitchFamily="34" charset="0"/>
            </a:endParaRPr>
          </a:p>
        </p:txBody>
      </p:sp>
      <p:sp>
        <p:nvSpPr>
          <p:cNvPr id="3" name="Rectangle 2"/>
          <p:cNvSpPr/>
          <p:nvPr/>
        </p:nvSpPr>
        <p:spPr>
          <a:xfrm>
            <a:off x="457200" y="1157000"/>
            <a:ext cx="8229600" cy="4832092"/>
          </a:xfrm>
          <a:prstGeom prst="rect">
            <a:avLst/>
          </a:prstGeom>
        </p:spPr>
        <p:txBody>
          <a:bodyPr wrap="square">
            <a:spAutoFit/>
          </a:bodyPr>
          <a:lstStyle/>
          <a:p>
            <a:pPr marL="285750" indent="-285750">
              <a:buFont typeface="Arial" panose="020B0604020202020204" pitchFamily="34" charset="0"/>
              <a:buChar char="•"/>
            </a:pPr>
            <a:r>
              <a:rPr lang="en-US" altLang="en-US" sz="2200" dirty="0" smtClean="0">
                <a:cs typeface="Arial" panose="020B0604020202020204" pitchFamily="34" charset="0"/>
              </a:rPr>
              <a:t>All SPRING Allocations received by SABO from RUSA, SEBS and RBGA have been processed into your respective accounts.</a:t>
            </a:r>
          </a:p>
          <a:p>
            <a:pPr marL="285750" indent="-285750">
              <a:buFont typeface="Arial" panose="020B0604020202020204" pitchFamily="34" charset="0"/>
              <a:buChar char="•"/>
            </a:pPr>
            <a:r>
              <a:rPr lang="en-US" altLang="en-US" sz="2200" dirty="0" smtClean="0">
                <a:cs typeface="Arial" panose="020B0604020202020204" pitchFamily="34" charset="0"/>
              </a:rPr>
              <a:t>Allocation funds are entered in your Overhead (317) and/or Program (345) Line Codes and in some cases, Special Allocation line code (700).</a:t>
            </a:r>
          </a:p>
          <a:p>
            <a:pPr marL="285750" indent="-285750">
              <a:buFont typeface="Arial" panose="020B0604020202020204" pitchFamily="34" charset="0"/>
              <a:buChar char="•"/>
            </a:pPr>
            <a:r>
              <a:rPr lang="en-US" altLang="en-US" sz="2200" dirty="0" smtClean="0">
                <a:cs typeface="Arial" panose="020B0604020202020204" pitchFamily="34" charset="0"/>
              </a:rPr>
              <a:t>At the end of each semester, any unspent funds and 345 are “taken back” (returned to the respective Control Account). At the end of the AY, any unspent funds in 317 are taken back.</a:t>
            </a:r>
          </a:p>
          <a:p>
            <a:pPr marL="285750" indent="-285750">
              <a:buFont typeface="Arial" panose="020B0604020202020204" pitchFamily="34" charset="0"/>
              <a:buChar char="•"/>
            </a:pPr>
            <a:r>
              <a:rPr lang="en-US" altLang="en-US" sz="2200" dirty="0" smtClean="0">
                <a:cs typeface="Arial" panose="020B0604020202020204" pitchFamily="34" charset="0"/>
              </a:rPr>
              <a:t>Takebacks are used to fund appeals for the following semester.</a:t>
            </a:r>
          </a:p>
          <a:p>
            <a:pPr marL="285750" indent="-285750">
              <a:buFont typeface="Arial" panose="020B0604020202020204" pitchFamily="34" charset="0"/>
              <a:buChar char="•"/>
            </a:pPr>
            <a:r>
              <a:rPr lang="en-US" altLang="en-US" sz="2200" i="1" dirty="0" smtClean="0">
                <a:cs typeface="Arial" panose="020B0604020202020204" pitchFamily="34" charset="0"/>
              </a:rPr>
              <a:t>It is important that expenses are submitted within 30 days of incurring the expenses and that transactions posted in your account are reviewed for completeness and accuracy.</a:t>
            </a:r>
            <a:endParaRPr lang="en-US" altLang="en-US" sz="2200" i="1" dirty="0">
              <a:cs typeface="Arial" panose="020B0604020202020204" pitchFamily="34" charset="0"/>
            </a:endParaRPr>
          </a:p>
        </p:txBody>
      </p:sp>
    </p:spTree>
    <p:extLst>
      <p:ext uri="{BB962C8B-B14F-4D97-AF65-F5344CB8AC3E}">
        <p14:creationId xmlns:p14="http://schemas.microsoft.com/office/powerpoint/2010/main" val="88875658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11</a:t>
            </a:fld>
            <a:endParaRPr lang="en-US" dirty="0"/>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7" name="TextBox 6"/>
          <p:cNvSpPr txBox="1"/>
          <p:nvPr/>
        </p:nvSpPr>
        <p:spPr>
          <a:xfrm>
            <a:off x="1219200" y="838200"/>
            <a:ext cx="7239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A check request can be for:</a:t>
            </a:r>
          </a:p>
        </p:txBody>
      </p:sp>
      <p:sp>
        <p:nvSpPr>
          <p:cNvPr id="5" name="TextBox 4"/>
          <p:cNvSpPr txBox="1"/>
          <p:nvPr/>
        </p:nvSpPr>
        <p:spPr>
          <a:xfrm>
            <a:off x="533400" y="1828800"/>
            <a:ext cx="8001000" cy="443198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initiating a Check Request in the SABO Online System, it is important to be able to </a:t>
            </a:r>
            <a:r>
              <a:rPr lang="en-US" dirty="0" smtClean="0">
                <a:latin typeface="Arial" panose="020B0604020202020204" pitchFamily="34" charset="0"/>
                <a:cs typeface="Arial" panose="020B0604020202020204" pitchFamily="34" charset="0"/>
              </a:rPr>
              <a:t>answer the following questions:</a:t>
            </a:r>
          </a:p>
          <a:p>
            <a:endParaRPr lang="en-US" dirty="0">
              <a:latin typeface="Arial" panose="020B0604020202020204" pitchFamily="34" charset="0"/>
              <a:cs typeface="Arial" panose="020B0604020202020204" pitchFamily="34" charset="0"/>
            </a:endParaRPr>
          </a:p>
          <a:p>
            <a:pPr lvl="1">
              <a:buFont typeface="Courier New" pitchFamily="49" charset="0"/>
              <a:buChar char="o"/>
            </a:pPr>
            <a:r>
              <a:rPr lang="en-US" dirty="0">
                <a:latin typeface="Arial" panose="020B0604020202020204" pitchFamily="34" charset="0"/>
                <a:cs typeface="Arial" panose="020B0604020202020204" pitchFamily="34" charset="0"/>
              </a:rPr>
              <a:t> Who are you paying?</a:t>
            </a:r>
          </a:p>
          <a:p>
            <a:pPr lvl="2">
              <a:buFont typeface="Wingdings" pitchFamily="2" charset="2"/>
              <a:buChar char="ü"/>
            </a:pPr>
            <a:r>
              <a:rPr lang="en-US" dirty="0">
                <a:latin typeface="Arial" panose="020B0604020202020204" pitchFamily="34" charset="0"/>
                <a:cs typeface="Arial" panose="020B0604020202020204" pitchFamily="34" charset="0"/>
              </a:rPr>
              <a:t> Is this check to pay a person? (PERR, Contract</a:t>
            </a:r>
            <a:r>
              <a:rPr lang="en-US" dirty="0" smtClean="0">
                <a:latin typeface="Arial" panose="020B0604020202020204" pitchFamily="34" charset="0"/>
                <a:cs typeface="Arial" panose="020B0604020202020204" pitchFamily="34" charset="0"/>
              </a:rPr>
              <a:t>)</a:t>
            </a:r>
          </a:p>
          <a:p>
            <a:pPr lvl="3"/>
            <a:r>
              <a:rPr lang="en-US" sz="1600" i="1" dirty="0">
                <a:latin typeface="Arial" panose="020B0604020202020204" pitchFamily="34" charset="0"/>
                <a:cs typeface="Arial" panose="020B0604020202020204" pitchFamily="34" charset="0"/>
              </a:rPr>
              <a:t>Did someone in your organization spend their own money? A </a:t>
            </a:r>
            <a:r>
              <a:rPr lang="en-US" sz="1600" i="1" dirty="0" smtClean="0">
                <a:latin typeface="Arial" panose="020B0604020202020204" pitchFamily="34" charset="0"/>
                <a:cs typeface="Arial" panose="020B0604020202020204" pitchFamily="34" charset="0"/>
              </a:rPr>
              <a:t>PERR </a:t>
            </a:r>
            <a:r>
              <a:rPr lang="en-US" sz="1600" i="1" dirty="0">
                <a:latin typeface="Arial" panose="020B0604020202020204" pitchFamily="34" charset="0"/>
                <a:cs typeface="Arial" panose="020B0604020202020204" pitchFamily="34" charset="0"/>
              </a:rPr>
              <a:t>is a reimbursement check request to repay </a:t>
            </a:r>
            <a:r>
              <a:rPr lang="en-US" sz="1600" i="1" dirty="0" smtClean="0">
                <a:latin typeface="Arial" panose="020B0604020202020204" pitchFamily="34" charset="0"/>
                <a:cs typeface="Arial" panose="020B0604020202020204" pitchFamily="34" charset="0"/>
              </a:rPr>
              <a:t>someone </a:t>
            </a:r>
            <a:r>
              <a:rPr lang="en-US" sz="1600" i="1" dirty="0">
                <a:latin typeface="Arial" panose="020B0604020202020204" pitchFamily="34" charset="0"/>
                <a:cs typeface="Arial" panose="020B0604020202020204" pitchFamily="34" charset="0"/>
              </a:rPr>
              <a:t>who spent personal money on approved </a:t>
            </a:r>
            <a:r>
              <a:rPr lang="en-US" sz="1600" i="1" dirty="0" smtClean="0">
                <a:latin typeface="Arial" panose="020B0604020202020204" pitchFamily="34" charset="0"/>
                <a:cs typeface="Arial" panose="020B0604020202020204" pitchFamily="34" charset="0"/>
              </a:rPr>
              <a:t>items</a:t>
            </a:r>
            <a:r>
              <a:rPr lang="en-US" sz="1600" i="1" dirty="0">
                <a:latin typeface="Arial" panose="020B0604020202020204" pitchFamily="34" charset="0"/>
                <a:cs typeface="Arial" panose="020B0604020202020204" pitchFamily="34" charset="0"/>
              </a:rPr>
              <a:t>.</a:t>
            </a:r>
          </a:p>
          <a:p>
            <a:pPr lvl="3"/>
            <a:endParaRPr lang="en-US"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to Rutgers vendors or a Rutgers department? </a:t>
            </a:r>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to pay an outside vendor (By Contract or By Invoice</a:t>
            </a:r>
            <a:r>
              <a:rPr lang="en-US" dirty="0" smtClean="0">
                <a:latin typeface="Arial" panose="020B0604020202020204" pitchFamily="34" charset="0"/>
                <a:cs typeface="Arial" panose="020B0604020202020204" pitchFamily="34" charset="0"/>
              </a:rPr>
              <a:t>)</a:t>
            </a:r>
          </a:p>
          <a:p>
            <a:pPr lvl="2"/>
            <a:endParaRPr lang="en-US" dirty="0">
              <a:latin typeface="Arial" panose="020B0604020202020204" pitchFamily="34" charset="0"/>
              <a:cs typeface="Arial" panose="020B0604020202020204" pitchFamily="34" charset="0"/>
            </a:endParaRPr>
          </a:p>
          <a:p>
            <a:pPr lvl="2">
              <a:buFont typeface="Wingdings" pitchFamily="2" charset="2"/>
              <a:buChar char="ü"/>
            </a:pPr>
            <a:r>
              <a:rPr lang="en-US" dirty="0">
                <a:latin typeface="Arial" panose="020B0604020202020204" pitchFamily="34" charset="0"/>
                <a:cs typeface="Arial" panose="020B0604020202020204" pitchFamily="34" charset="0"/>
              </a:rPr>
              <a:t> Is this check a donation? </a:t>
            </a:r>
          </a:p>
          <a:p>
            <a:pPr lvl="2"/>
            <a:endParaRPr lang="en-US" dirty="0">
              <a:latin typeface="Arial" panose="020B0604020202020204" pitchFamily="34" charset="0"/>
              <a:cs typeface="Arial" panose="020B0604020202020204" pitchFamily="34" charset="0"/>
            </a:endParaRPr>
          </a:p>
          <a:p>
            <a:pPr lvl="1">
              <a:buFont typeface="Courier New" pitchFamily="49" charset="0"/>
              <a:buChar char="o"/>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746566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800600" y="1600200"/>
            <a:ext cx="3300663" cy="4800600"/>
          </a:xfrm>
        </p:spPr>
        <p:txBody>
          <a:bodyPr/>
          <a:lstStyle/>
          <a:p>
            <a:r>
              <a:rPr lang="en-US" sz="2000" dirty="0">
                <a:latin typeface="Arial" panose="020B0604020202020204" pitchFamily="34" charset="0"/>
                <a:cs typeface="Arial" panose="020B0604020202020204" pitchFamily="34" charset="0"/>
              </a:rPr>
              <a:t>After you review the dashboard information and know your </a:t>
            </a:r>
            <a:r>
              <a:rPr lang="en-US" sz="2000" dirty="0" smtClean="0">
                <a:latin typeface="Arial" panose="020B0604020202020204" pitchFamily="34" charset="0"/>
                <a:cs typeface="Arial" panose="020B0604020202020204" pitchFamily="34" charset="0"/>
              </a:rPr>
              <a:t>account </a:t>
            </a:r>
            <a:r>
              <a:rPr lang="en-US" sz="2000" dirty="0">
                <a:latin typeface="Arial" panose="020B0604020202020204" pitchFamily="34" charset="0"/>
                <a:cs typeface="Arial" panose="020B0604020202020204" pitchFamily="34" charset="0"/>
              </a:rPr>
              <a:t>balance you may begin to process a check request. </a:t>
            </a:r>
          </a:p>
          <a:p>
            <a:r>
              <a:rPr lang="en-US" sz="2000" dirty="0">
                <a:latin typeface="Arial" panose="020B0604020202020204" pitchFamily="34" charset="0"/>
                <a:cs typeface="Arial" panose="020B0604020202020204" pitchFamily="34" charset="0"/>
              </a:rPr>
              <a:t>Click check request on the right hand side of the dashboard page and enter your account number</a:t>
            </a:r>
          </a:p>
        </p:txBody>
      </p:sp>
      <p:sp>
        <p:nvSpPr>
          <p:cNvPr id="4" name="Slide Number Placeholder 3"/>
          <p:cNvSpPr>
            <a:spLocks noGrp="1"/>
          </p:cNvSpPr>
          <p:nvPr>
            <p:ph type="sldNum" sz="quarter" idx="12"/>
          </p:nvPr>
        </p:nvSpPr>
        <p:spPr/>
        <p:txBody>
          <a:bodyPr/>
          <a:lstStyle/>
          <a:p>
            <a:pPr>
              <a:defRPr/>
            </a:pPr>
            <a:fld id="{854DE874-28B7-424C-ABBF-320B0DCA413A}" type="slidenum">
              <a:rPr lang="en-US" smtClean="0"/>
              <a:pPr>
                <a:defRPr/>
              </a:pPr>
              <a:t>12</a:t>
            </a:fld>
            <a:endParaRPr lang="en-US" dirty="0"/>
          </a:p>
        </p:txBody>
      </p:sp>
      <p:pic>
        <p:nvPicPr>
          <p:cNvPr id="6" name="Picture 4" descr="RU_units-banner_red2"/>
          <p:cNvPicPr>
            <a:picLocks noChangeAspect="1" noChangeArrowheads="1"/>
          </p:cNvPicPr>
          <p:nvPr/>
        </p:nvPicPr>
        <p:blipFill>
          <a:blip r:embed="rId3" cstate="print"/>
          <a:srcRect/>
          <a:stretch>
            <a:fillRect/>
          </a:stretch>
        </p:blipFill>
        <p:spPr bwMode="auto">
          <a:xfrm>
            <a:off x="-28575" y="536575"/>
            <a:ext cx="9172575" cy="619125"/>
          </a:xfrm>
          <a:prstGeom prst="rect">
            <a:avLst/>
          </a:prstGeom>
          <a:noFill/>
          <a:ln w="9525">
            <a:noFill/>
            <a:miter lim="800000"/>
            <a:headEnd/>
            <a:tailEnd/>
          </a:ln>
        </p:spPr>
      </p:pic>
      <p:pic>
        <p:nvPicPr>
          <p:cNvPr id="3" name="Content Placeholder 2"/>
          <p:cNvPicPr>
            <a:picLocks noGrp="1" noChangeAspect="1"/>
          </p:cNvPicPr>
          <p:nvPr>
            <p:ph sz="half" idx="1"/>
          </p:nvPr>
        </p:nvPicPr>
        <p:blipFill>
          <a:blip r:embed="rId4"/>
          <a:stretch>
            <a:fillRect/>
          </a:stretch>
        </p:blipFill>
        <p:spPr>
          <a:xfrm>
            <a:off x="176463" y="3810000"/>
            <a:ext cx="4038600" cy="1663661"/>
          </a:xfrm>
          <a:prstGeom prst="rect">
            <a:avLst/>
          </a:prstGeom>
        </p:spPr>
      </p:pic>
      <p:pic>
        <p:nvPicPr>
          <p:cNvPr id="2" name="Picture 1"/>
          <p:cNvPicPr>
            <a:picLocks noChangeAspect="1"/>
          </p:cNvPicPr>
          <p:nvPr/>
        </p:nvPicPr>
        <p:blipFill>
          <a:blip r:embed="rId5"/>
          <a:stretch>
            <a:fillRect/>
          </a:stretch>
        </p:blipFill>
        <p:spPr>
          <a:xfrm>
            <a:off x="176463" y="1984165"/>
            <a:ext cx="4624137" cy="1505160"/>
          </a:xfrm>
          <a:prstGeom prst="rect">
            <a:avLst/>
          </a:prstGeom>
        </p:spPr>
      </p:pic>
    </p:spTree>
    <p:extLst>
      <p:ext uri="{BB962C8B-B14F-4D97-AF65-F5344CB8AC3E}">
        <p14:creationId xmlns:p14="http://schemas.microsoft.com/office/powerpoint/2010/main" val="29080694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13</a:t>
            </a:fld>
            <a:endParaRPr lang="en-US" dirty="0"/>
          </a:p>
        </p:txBody>
      </p:sp>
      <p:sp>
        <p:nvSpPr>
          <p:cNvPr id="12292" name="Text Box 5"/>
          <p:cNvSpPr txBox="1">
            <a:spLocks noChangeArrowheads="1"/>
          </p:cNvSpPr>
          <p:nvPr/>
        </p:nvSpPr>
        <p:spPr bwMode="auto">
          <a:xfrm>
            <a:off x="5638800" y="1295400"/>
            <a:ext cx="3276600" cy="4524315"/>
          </a:xfrm>
          <a:prstGeom prst="rect">
            <a:avLst/>
          </a:prstGeom>
          <a:noFill/>
          <a:ln w="9525">
            <a:noFill/>
            <a:miter lim="800000"/>
            <a:headEnd/>
            <a:tailEnd/>
          </a:ln>
        </p:spPr>
        <p:txBody>
          <a:bodyPr wrap="square">
            <a:spAutoFit/>
          </a:bodyPr>
          <a:lstStyle/>
          <a:p>
            <a:pPr marL="342900" indent="-342900">
              <a:spcBef>
                <a:spcPct val="50000"/>
              </a:spcBef>
            </a:pPr>
            <a:r>
              <a:rPr lang="en-US" u="sng" dirty="0">
                <a:latin typeface="Arial" panose="020B0604020202020204" pitchFamily="34" charset="0"/>
                <a:cs typeface="Arial" panose="020B0604020202020204" pitchFamily="34" charset="0"/>
              </a:rPr>
              <a:t>Check Request Transactions</a:t>
            </a:r>
          </a:p>
          <a:p>
            <a:pPr marL="342900" indent="-342900">
              <a:spcBef>
                <a:spcPct val="50000"/>
              </a:spcBef>
              <a:buFont typeface="Courier New" panose="02070309020205020404" pitchFamily="49" charset="0"/>
              <a:buChar char="o"/>
            </a:pPr>
            <a:r>
              <a:rPr lang="en-US" dirty="0">
                <a:latin typeface="Arial" panose="020B0604020202020204" pitchFamily="34" charset="0"/>
                <a:cs typeface="Arial" panose="020B0604020202020204" pitchFamily="34" charset="0"/>
              </a:rPr>
              <a:t>After you have chosen the check request option  on the dashboard and entered your account number and line code you will be </a:t>
            </a:r>
            <a:r>
              <a:rPr lang="en-US" dirty="0" smtClean="0">
                <a:latin typeface="Arial" panose="020B0604020202020204" pitchFamily="34" charset="0"/>
                <a:cs typeface="Arial" panose="020B0604020202020204" pitchFamily="34" charset="0"/>
              </a:rPr>
              <a:t>asked:</a:t>
            </a:r>
            <a:endParaRPr lang="en-US" dirty="0">
              <a:latin typeface="Arial" panose="020B0604020202020204" pitchFamily="34" charset="0"/>
              <a:cs typeface="Arial" panose="020B0604020202020204" pitchFamily="34" charset="0"/>
            </a:endParaRPr>
          </a:p>
          <a:p>
            <a:pPr>
              <a:spcBef>
                <a:spcPct val="50000"/>
              </a:spcBef>
            </a:pPr>
            <a:r>
              <a:rPr lang="en-US" i="1" dirty="0" smtClean="0">
                <a:latin typeface="Arial" panose="020B0604020202020204" pitchFamily="34" charset="0"/>
                <a:cs typeface="Arial" panose="020B0604020202020204" pitchFamily="34" charset="0"/>
              </a:rPr>
              <a:t>Who </a:t>
            </a:r>
            <a:r>
              <a:rPr lang="en-US" i="1" dirty="0">
                <a:latin typeface="Arial" panose="020B0604020202020204" pitchFamily="34" charset="0"/>
                <a:cs typeface="Arial" panose="020B0604020202020204" pitchFamily="34" charset="0"/>
              </a:rPr>
              <a:t>or what you are paying for? </a:t>
            </a:r>
          </a:p>
          <a:p>
            <a:pPr marL="342900" indent="-342900">
              <a:spcBef>
                <a:spcPct val="50000"/>
              </a:spcBef>
              <a:buFont typeface="Courier New" panose="02070309020205020404" pitchFamily="49" charset="0"/>
              <a:buChar char="o"/>
            </a:pPr>
            <a:r>
              <a:rPr lang="en-US" dirty="0">
                <a:latin typeface="Arial" panose="020B0604020202020204" pitchFamily="34" charset="0"/>
                <a:cs typeface="Arial" panose="020B0604020202020204" pitchFamily="34" charset="0"/>
              </a:rPr>
              <a:t>Depending on your answer the next few slides will guide you through the check request process.</a:t>
            </a:r>
          </a:p>
          <a:p>
            <a:pPr>
              <a:spcBef>
                <a:spcPct val="50000"/>
              </a:spcBef>
            </a:pPr>
            <a:endParaRPr lang="en-US" dirty="0">
              <a:latin typeface="Arial" panose="020B0604020202020204" pitchFamily="34" charset="0"/>
              <a:cs typeface="Arial" panose="020B0604020202020204" pitchFamily="34" charset="0"/>
            </a:endParaRPr>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533401" y="1318917"/>
            <a:ext cx="4572000" cy="45007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14</a:t>
            </a:fld>
            <a:endParaRPr lang="en-US" dirty="0"/>
          </a:p>
        </p:txBody>
      </p:sp>
      <p:sp>
        <p:nvSpPr>
          <p:cNvPr id="12292" name="Text Box 5"/>
          <p:cNvSpPr txBox="1">
            <a:spLocks noChangeArrowheads="1"/>
          </p:cNvSpPr>
          <p:nvPr/>
        </p:nvSpPr>
        <p:spPr bwMode="auto">
          <a:xfrm>
            <a:off x="5943600" y="1295400"/>
            <a:ext cx="2971800" cy="2400657"/>
          </a:xfrm>
          <a:prstGeom prst="rect">
            <a:avLst/>
          </a:prstGeom>
          <a:noFill/>
          <a:ln w="9525">
            <a:noFill/>
            <a:miter lim="800000"/>
            <a:headEnd/>
            <a:tailEnd/>
          </a:ln>
        </p:spPr>
        <p:txBody>
          <a:bodyPr wrap="square">
            <a:spAutoFit/>
          </a:bodyPr>
          <a:lstStyle/>
          <a:p>
            <a:pPr>
              <a:spcBef>
                <a:spcPct val="50000"/>
              </a:spcBef>
            </a:pPr>
            <a:r>
              <a:rPr lang="en-US" sz="2000" u="sng" dirty="0">
                <a:latin typeface="Arial" panose="020B0604020202020204" pitchFamily="34" charset="0"/>
                <a:cs typeface="Arial" panose="020B0604020202020204" pitchFamily="34" charset="0"/>
              </a:rPr>
              <a:t>Most common Check Request is to pay a person </a:t>
            </a:r>
          </a:p>
          <a:p>
            <a:pPr marL="342900" indent="-342900">
              <a:spcBef>
                <a:spcPct val="50000"/>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Cash Advance</a:t>
            </a:r>
          </a:p>
          <a:p>
            <a:pPr marL="342900" indent="-342900">
              <a:spcBef>
                <a:spcPct val="50000"/>
              </a:spcBef>
              <a:buFont typeface="Courier New" panose="02070309020205020404" pitchFamily="49" charset="0"/>
              <a:buChar char="o"/>
            </a:pPr>
            <a:r>
              <a:rPr lang="en-US" sz="2000" dirty="0" smtClean="0">
                <a:latin typeface="Arial" panose="020B0604020202020204" pitchFamily="34" charset="0"/>
                <a:cs typeface="Arial" panose="020B0604020202020204" pitchFamily="34" charset="0"/>
              </a:rPr>
              <a:t>PERR</a:t>
            </a:r>
            <a:endParaRPr lang="en-US" sz="2000" dirty="0">
              <a:latin typeface="Arial" panose="020B0604020202020204" pitchFamily="34" charset="0"/>
              <a:cs typeface="Arial" panose="020B0604020202020204" pitchFamily="34" charset="0"/>
            </a:endParaRPr>
          </a:p>
          <a:p>
            <a:pPr marL="342900" indent="-342900">
              <a:spcBef>
                <a:spcPct val="50000"/>
              </a:spcBef>
              <a:buFont typeface="Courier New" panose="02070309020205020404" pitchFamily="49" charset="0"/>
              <a:buChar char="o"/>
            </a:pPr>
            <a:r>
              <a:rPr lang="en-US" sz="2000" dirty="0">
                <a:latin typeface="Arial" panose="020B0604020202020204" pitchFamily="34" charset="0"/>
                <a:cs typeface="Arial" panose="020B0604020202020204" pitchFamily="34" charset="0"/>
              </a:rPr>
              <a:t>Contracted </a:t>
            </a:r>
            <a:r>
              <a:rPr lang="en-US" sz="2000" dirty="0" smtClean="0">
                <a:latin typeface="Arial" panose="020B0604020202020204" pitchFamily="34" charset="0"/>
                <a:cs typeface="Arial" panose="020B0604020202020204" pitchFamily="34" charset="0"/>
              </a:rPr>
              <a:t>Individual</a:t>
            </a:r>
            <a:endParaRPr lang="en-US" sz="2000" dirty="0">
              <a:latin typeface="Arial" panose="020B0604020202020204" pitchFamily="34" charset="0"/>
              <a:cs typeface="Arial" panose="020B0604020202020204" pitchFamily="34" charset="0"/>
            </a:endParaRPr>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506129" y="762000"/>
            <a:ext cx="4096322" cy="2810267"/>
          </a:xfrm>
          <a:prstGeom prst="rect">
            <a:avLst/>
          </a:prstGeom>
        </p:spPr>
      </p:pic>
      <p:pic>
        <p:nvPicPr>
          <p:cNvPr id="3" name="Picture 2"/>
          <p:cNvPicPr>
            <a:picLocks noChangeAspect="1"/>
          </p:cNvPicPr>
          <p:nvPr/>
        </p:nvPicPr>
        <p:blipFill>
          <a:blip r:embed="rId5"/>
          <a:stretch>
            <a:fillRect/>
          </a:stretch>
        </p:blipFill>
        <p:spPr>
          <a:xfrm>
            <a:off x="506129" y="3429000"/>
            <a:ext cx="5208871" cy="304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14D13C88-F8D7-47E6-A8BC-F6CAA9109F1B}" type="slidenum">
              <a:rPr lang="en-US" smtClean="0"/>
              <a:pPr/>
              <a:t>15</a:t>
            </a:fld>
            <a:endParaRPr lang="en-US" dirty="0"/>
          </a:p>
        </p:txBody>
      </p:sp>
      <p:sp>
        <p:nvSpPr>
          <p:cNvPr id="20483" name="Rectangle 2"/>
          <p:cNvSpPr>
            <a:spLocks noGrp="1" noChangeArrowheads="1"/>
          </p:cNvSpPr>
          <p:nvPr>
            <p:ph type="title"/>
          </p:nvPr>
        </p:nvSpPr>
        <p:spPr>
          <a:xfrm>
            <a:off x="457200" y="762000"/>
            <a:ext cx="8229600" cy="1143000"/>
          </a:xfrm>
        </p:spPr>
        <p:txBody>
          <a:bodyPr/>
          <a:lstStyle/>
          <a:p>
            <a:r>
              <a:rPr lang="en-US" sz="4000" b="1" dirty="0">
                <a:latin typeface="Arial" panose="020B0604020202020204" pitchFamily="34" charset="0"/>
                <a:cs typeface="Arial" panose="020B0604020202020204" pitchFamily="34" charset="0"/>
              </a:rPr>
              <a:t>Cash Advances</a:t>
            </a:r>
          </a:p>
        </p:txBody>
      </p:sp>
      <p:sp>
        <p:nvSpPr>
          <p:cNvPr id="20484" name="Rectangle 3"/>
          <p:cNvSpPr>
            <a:spLocks noGrp="1" noChangeArrowheads="1"/>
          </p:cNvSpPr>
          <p:nvPr>
            <p:ph type="body" idx="1"/>
          </p:nvPr>
        </p:nvSpPr>
        <p:spPr>
          <a:xfrm>
            <a:off x="457200" y="1828800"/>
            <a:ext cx="8229600" cy="4724400"/>
          </a:xfrm>
        </p:spPr>
        <p:txBody>
          <a:bodyPr/>
          <a:lstStyle/>
          <a:p>
            <a:pPr>
              <a:lnSpc>
                <a:spcPct val="90000"/>
              </a:lnSpc>
            </a:pPr>
            <a:r>
              <a:rPr lang="en-US" sz="2000" u="sng" dirty="0">
                <a:latin typeface="Arial" panose="020B0604020202020204" pitchFamily="34" charset="0"/>
                <a:cs typeface="Arial" panose="020B0604020202020204" pitchFamily="34" charset="0"/>
              </a:rPr>
              <a:t>A NET ID is required for all Cash </a:t>
            </a:r>
            <a:r>
              <a:rPr lang="en-US" sz="2000" u="sng" dirty="0" smtClean="0">
                <a:latin typeface="Arial" panose="020B0604020202020204" pitchFamily="34" charset="0"/>
                <a:cs typeface="Arial" panose="020B0604020202020204" pitchFamily="34" charset="0"/>
              </a:rPr>
              <a:t>Advances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are available any time funds are needed </a:t>
            </a:r>
            <a:r>
              <a:rPr lang="en-US" sz="2000" i="1" dirty="0">
                <a:latin typeface="Arial" panose="020B0604020202020204" pitchFamily="34" charset="0"/>
                <a:cs typeface="Arial" panose="020B0604020202020204" pitchFamily="34" charset="0"/>
              </a:rPr>
              <a:t>prior</a:t>
            </a:r>
            <a:r>
              <a:rPr lang="en-US" sz="2000" dirty="0">
                <a:latin typeface="Arial" panose="020B0604020202020204" pitchFamily="34" charset="0"/>
                <a:cs typeface="Arial" panose="020B0604020202020204" pitchFamily="34" charset="0"/>
              </a:rPr>
              <a:t> to an expenditure being made or whenever personal funds are not available</a:t>
            </a:r>
            <a:r>
              <a:rPr lang="en-US" sz="2000" dirty="0" smtClean="0">
                <a:latin typeface="Arial" panose="020B0604020202020204" pitchFamily="34" charset="0"/>
                <a:cs typeface="Arial" panose="020B0604020202020204" pitchFamily="34" charset="0"/>
              </a:rPr>
              <a:t>.</a:t>
            </a:r>
          </a:p>
          <a:p>
            <a:pPr marL="0" indent="0">
              <a:lnSpc>
                <a:spcPct val="90000"/>
              </a:lnSpc>
              <a:buNone/>
            </a:pPr>
            <a:endParaRPr lang="en-US" sz="2000" dirty="0" smtClean="0">
              <a:latin typeface="Arial" panose="020B0604020202020204" pitchFamily="34" charset="0"/>
              <a:cs typeface="Arial" panose="020B0604020202020204" pitchFamily="34" charset="0"/>
            </a:endParaRPr>
          </a:p>
          <a:p>
            <a:pPr>
              <a:lnSpc>
                <a:spcPct val="90000"/>
              </a:lnSpc>
            </a:pPr>
            <a:r>
              <a:rPr lang="en-US" sz="2000" dirty="0" smtClean="0">
                <a:latin typeface="Arial" panose="020B0604020202020204" pitchFamily="34" charset="0"/>
                <a:cs typeface="Arial" panose="020B0604020202020204" pitchFamily="34" charset="0"/>
              </a:rPr>
              <a:t>Requests Cash Advance at least 2 weeks before you need the funds.</a:t>
            </a:r>
          </a:p>
          <a:p>
            <a:pPr marL="0" indent="0">
              <a:lnSpc>
                <a:spcPct val="90000"/>
              </a:lnSpc>
              <a:buNone/>
            </a:pPr>
            <a:endParaRPr lang="en-US" sz="2000" dirty="0" smtClean="0">
              <a:latin typeface="Arial" panose="020B0604020202020204" pitchFamily="34" charset="0"/>
              <a:cs typeface="Arial" panose="020B0604020202020204" pitchFamily="34" charset="0"/>
            </a:endParaRPr>
          </a:p>
          <a:p>
            <a:pPr>
              <a:lnSpc>
                <a:spcPct val="90000"/>
              </a:lnSpc>
            </a:pPr>
            <a:r>
              <a:rPr lang="en-US" altLang="en-US" sz="2000" dirty="0" smtClean="0">
                <a:latin typeface="Arial" panose="020B0604020202020204" pitchFamily="34" charset="0"/>
              </a:rPr>
              <a:t>Any </a:t>
            </a:r>
            <a:r>
              <a:rPr lang="en-US" altLang="en-US" sz="2000" dirty="0">
                <a:latin typeface="Arial" panose="020B0604020202020204" pitchFamily="34" charset="0"/>
              </a:rPr>
              <a:t>cash advance must be supported by a budget.</a:t>
            </a:r>
          </a:p>
          <a:p>
            <a:pPr marL="0" indent="0">
              <a:lnSpc>
                <a:spcPct val="90000"/>
              </a:lnSpc>
              <a:buNone/>
            </a:pPr>
            <a:endParaRPr lang="en-US" sz="2000" dirty="0">
              <a:latin typeface="Arial" panose="020B0604020202020204" pitchFamily="34" charset="0"/>
              <a:cs typeface="Arial" panose="020B0604020202020204" pitchFamily="34" charset="0"/>
            </a:endParaRPr>
          </a:p>
          <a:p>
            <a:pPr>
              <a:lnSpc>
                <a:spcPct val="90000"/>
              </a:lnSpc>
            </a:pPr>
            <a:r>
              <a:rPr lang="en-US" sz="2000" dirty="0">
                <a:latin typeface="Arial" panose="020B0604020202020204" pitchFamily="34" charset="0"/>
                <a:cs typeface="Arial" panose="020B0604020202020204" pitchFamily="34" charset="0"/>
              </a:rPr>
              <a:t>After the funds have been used, </a:t>
            </a:r>
            <a:r>
              <a:rPr lang="en-US" sz="2000" dirty="0" smtClean="0">
                <a:latin typeface="Arial" panose="020B0604020202020204" pitchFamily="34" charset="0"/>
                <a:cs typeface="Arial" panose="020B0604020202020204" pitchFamily="34" charset="0"/>
              </a:rPr>
              <a:t>original/itemized receipts </a:t>
            </a:r>
            <a:r>
              <a:rPr lang="en-US" sz="2000" dirty="0">
                <a:latin typeface="Arial" panose="020B0604020202020204" pitchFamily="34" charset="0"/>
                <a:cs typeface="Arial" panose="020B0604020202020204" pitchFamily="34" charset="0"/>
              </a:rPr>
              <a:t>and the reconciliation form must be submitted to the SABO. </a:t>
            </a:r>
            <a:r>
              <a:rPr lang="en-US" sz="2000" u="sng" dirty="0">
                <a:latin typeface="Arial" panose="020B0604020202020204" pitchFamily="34" charset="0"/>
                <a:cs typeface="Arial" panose="020B0604020202020204" pitchFamily="34" charset="0"/>
              </a:rPr>
              <a:t>Download</a:t>
            </a:r>
            <a:r>
              <a:rPr lang="en-US" sz="2000" dirty="0">
                <a:latin typeface="Arial" panose="020B0604020202020204" pitchFamily="34" charset="0"/>
                <a:cs typeface="Arial" panose="020B0604020202020204" pitchFamily="34" charset="0"/>
              </a:rPr>
              <a:t> your Reconciliation form and present to SABO </a:t>
            </a:r>
            <a:r>
              <a:rPr lang="en-US" sz="2000" dirty="0" smtClean="0">
                <a:latin typeface="Arial" panose="020B0604020202020204" pitchFamily="34" charset="0"/>
                <a:cs typeface="Arial" panose="020B0604020202020204" pitchFamily="34" charset="0"/>
              </a:rPr>
              <a:t>within </a:t>
            </a:r>
            <a:r>
              <a:rPr lang="en-US" sz="2000" dirty="0">
                <a:latin typeface="Arial" panose="020B0604020202020204" pitchFamily="34" charset="0"/>
                <a:cs typeface="Arial" panose="020B0604020202020204" pitchFamily="34" charset="0"/>
              </a:rPr>
              <a:t>30 days of when the Cash Advance was </a:t>
            </a:r>
            <a:r>
              <a:rPr lang="en-US" sz="2000" dirty="0" smtClean="0">
                <a:latin typeface="Arial" panose="020B0604020202020204" pitchFamily="34" charset="0"/>
                <a:cs typeface="Arial" panose="020B0604020202020204" pitchFamily="34" charset="0"/>
              </a:rPr>
              <a:t>issued (check date), </a:t>
            </a:r>
            <a:r>
              <a:rPr lang="en-US" sz="2000" dirty="0">
                <a:latin typeface="Arial" panose="020B0604020202020204" pitchFamily="34" charset="0"/>
                <a:cs typeface="Arial" panose="020B0604020202020204" pitchFamily="34" charset="0"/>
              </a:rPr>
              <a:t>not when it was spent. Any delinquent Cash Advances in excess of 60 days will be grounds for suspension of all account activity. </a:t>
            </a:r>
          </a:p>
          <a:p>
            <a:pPr marL="0" indent="0">
              <a:lnSpc>
                <a:spcPct val="90000"/>
              </a:lnSpc>
              <a:buNone/>
            </a:pPr>
            <a:endParaRPr lang="en-US" sz="1800" dirty="0">
              <a:latin typeface="Arial" panose="020B0604020202020204" pitchFamily="34" charset="0"/>
              <a:cs typeface="Arial" panose="020B0604020202020204" pitchFamily="34" charset="0"/>
            </a:endParaRPr>
          </a:p>
          <a:p>
            <a:pPr lvl="1">
              <a:lnSpc>
                <a:spcPct val="90000"/>
              </a:lnSpc>
            </a:pPr>
            <a:endParaRPr lang="en-US" sz="1800" dirty="0">
              <a:latin typeface="Arial Rounded MT Bold" pitchFamily="34" charset="0"/>
            </a:endParaRPr>
          </a:p>
        </p:txBody>
      </p:sp>
      <p:pic>
        <p:nvPicPr>
          <p:cNvPr id="2048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extLst>
      <p:ext uri="{BB962C8B-B14F-4D97-AF65-F5344CB8AC3E}">
        <p14:creationId xmlns:p14="http://schemas.microsoft.com/office/powerpoint/2010/main" val="3432809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14D13C88-F8D7-47E6-A8BC-F6CAA9109F1B}" type="slidenum">
              <a:rPr lang="en-US" smtClean="0"/>
              <a:pPr/>
              <a:t>16</a:t>
            </a:fld>
            <a:endParaRPr lang="en-US" dirty="0"/>
          </a:p>
        </p:txBody>
      </p:sp>
      <p:sp>
        <p:nvSpPr>
          <p:cNvPr id="20483" name="Rectangle 2"/>
          <p:cNvSpPr>
            <a:spLocks noGrp="1" noChangeArrowheads="1"/>
          </p:cNvSpPr>
          <p:nvPr>
            <p:ph type="title"/>
          </p:nvPr>
        </p:nvSpPr>
        <p:spPr>
          <a:xfrm>
            <a:off x="457200" y="762000"/>
            <a:ext cx="8229600" cy="1143000"/>
          </a:xfrm>
        </p:spPr>
        <p:txBody>
          <a:bodyPr/>
          <a:lstStyle/>
          <a:p>
            <a:r>
              <a:rPr lang="en-US" sz="4000" b="1" dirty="0">
                <a:latin typeface="Arial" panose="020B0604020202020204" pitchFamily="34" charset="0"/>
                <a:cs typeface="Arial" panose="020B0604020202020204" pitchFamily="34" charset="0"/>
              </a:rPr>
              <a:t>Cash </a:t>
            </a:r>
            <a:r>
              <a:rPr lang="en-US" sz="4000" b="1" dirty="0" smtClean="0">
                <a:latin typeface="Arial" panose="020B0604020202020204" pitchFamily="34" charset="0"/>
                <a:cs typeface="Arial" panose="020B0604020202020204" pitchFamily="34" charset="0"/>
              </a:rPr>
              <a:t>Advances (cont’d)</a:t>
            </a:r>
            <a:endParaRPr lang="en-US" sz="4000" b="1" dirty="0">
              <a:latin typeface="Arial" panose="020B0604020202020204" pitchFamily="34" charset="0"/>
              <a:cs typeface="Arial" panose="020B0604020202020204" pitchFamily="34" charset="0"/>
            </a:endParaRPr>
          </a:p>
        </p:txBody>
      </p:sp>
      <p:sp>
        <p:nvSpPr>
          <p:cNvPr id="20484" name="Rectangle 3"/>
          <p:cNvSpPr>
            <a:spLocks noGrp="1" noChangeArrowheads="1"/>
          </p:cNvSpPr>
          <p:nvPr>
            <p:ph type="body" idx="1"/>
          </p:nvPr>
        </p:nvSpPr>
        <p:spPr>
          <a:xfrm>
            <a:off x="457200" y="1828800"/>
            <a:ext cx="8229600" cy="4724400"/>
          </a:xfrm>
        </p:spPr>
        <p:txBody>
          <a:bodyPr/>
          <a:lstStyle/>
          <a:p>
            <a:r>
              <a:rPr lang="en-US" altLang="en-US" sz="2000" dirty="0">
                <a:latin typeface="Arial" panose="020B0604020202020204" pitchFamily="34" charset="0"/>
                <a:cs typeface="Arial" panose="020B0604020202020204" pitchFamily="34" charset="0"/>
              </a:rPr>
              <a:t>The person who is the Payee in a cash advance check is the person responsible for reconciling the cash advance</a:t>
            </a:r>
            <a:r>
              <a:rPr lang="en-US" altLang="en-US" sz="2000" dirty="0" smtClean="0">
                <a:latin typeface="Arial" panose="020B0604020202020204" pitchFamily="34" charset="0"/>
                <a:cs typeface="Arial" panose="020B0604020202020204" pitchFamily="34" charset="0"/>
              </a:rPr>
              <a:t>.</a:t>
            </a:r>
          </a:p>
          <a:p>
            <a:pPr marL="0" indent="0">
              <a:buNone/>
            </a:pPr>
            <a:endParaRPr lang="en-US" alt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Cash Advance requests for travel must include booking </a:t>
            </a:r>
            <a:r>
              <a:rPr lang="en-US" sz="2000" dirty="0" smtClean="0">
                <a:latin typeface="Arial" panose="020B0604020202020204" pitchFamily="34" charset="0"/>
                <a:cs typeface="Arial" panose="020B0604020202020204" pitchFamily="34" charset="0"/>
              </a:rPr>
              <a:t>confirmation.</a:t>
            </a:r>
          </a:p>
          <a:p>
            <a:pPr marL="0" indent="0">
              <a:buNone/>
            </a:pPr>
            <a:endPar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Proof </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of payment is required for all Cash Advance </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expenditures over $500.</a:t>
            </a:r>
          </a:p>
          <a:p>
            <a:pPr marL="0" indent="0">
              <a:buNone/>
            </a:pP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SABO will not approve new Cash Advances if student organization has any delinquent Cash Advance over 60 </a:t>
            </a:r>
            <a:r>
              <a:rPr lang="en-US" sz="2000" dirty="0" smtClean="0">
                <a:latin typeface="Arial" panose="020B0604020202020204" pitchFamily="34" charset="0"/>
                <a:ea typeface="Calibri" panose="020F0502020204030204" pitchFamily="34" charset="0"/>
                <a:cs typeface="Arial" panose="020B0604020202020204" pitchFamily="34" charset="0"/>
              </a:rPr>
              <a:t>days.</a:t>
            </a:r>
          </a:p>
          <a:p>
            <a:pPr marL="0" indent="0">
              <a:buNone/>
            </a:pPr>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Only 2 cash advances can be outstanding at any given time.</a:t>
            </a:r>
          </a:p>
          <a:p>
            <a:pPr marL="0" indent="0">
              <a:lnSpc>
                <a:spcPct val="90000"/>
              </a:lnSpc>
              <a:buNone/>
            </a:pPr>
            <a:endParaRPr lang="en-US" sz="1800" dirty="0">
              <a:latin typeface="Arial" panose="020B0604020202020204" pitchFamily="34" charset="0"/>
              <a:cs typeface="Arial" panose="020B0604020202020204" pitchFamily="34" charset="0"/>
            </a:endParaRPr>
          </a:p>
          <a:p>
            <a:pPr marL="457200" lvl="1" indent="0">
              <a:lnSpc>
                <a:spcPct val="90000"/>
              </a:lnSpc>
              <a:buNone/>
            </a:pPr>
            <a:endParaRPr lang="en-US" sz="1800" dirty="0">
              <a:latin typeface="Arial Rounded MT Bold" pitchFamily="34" charset="0"/>
            </a:endParaRPr>
          </a:p>
        </p:txBody>
      </p:sp>
      <p:pic>
        <p:nvPicPr>
          <p:cNvPr id="2048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extLst>
      <p:ext uri="{BB962C8B-B14F-4D97-AF65-F5344CB8AC3E}">
        <p14:creationId xmlns:p14="http://schemas.microsoft.com/office/powerpoint/2010/main" val="2754450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14D13C88-F8D7-47E6-A8BC-F6CAA9109F1B}" type="slidenum">
              <a:rPr lang="en-US" smtClean="0"/>
              <a:pPr/>
              <a:t>17</a:t>
            </a:fld>
            <a:endParaRPr lang="en-US" dirty="0"/>
          </a:p>
        </p:txBody>
      </p:sp>
      <p:sp>
        <p:nvSpPr>
          <p:cNvPr id="20483" name="Rectangle 2"/>
          <p:cNvSpPr>
            <a:spLocks noGrp="1" noChangeArrowheads="1"/>
          </p:cNvSpPr>
          <p:nvPr>
            <p:ph type="title"/>
          </p:nvPr>
        </p:nvSpPr>
        <p:spPr>
          <a:xfrm>
            <a:off x="457200" y="762000"/>
            <a:ext cx="8229600" cy="1143000"/>
          </a:xfrm>
        </p:spPr>
        <p:txBody>
          <a:bodyPr/>
          <a:lstStyle/>
          <a:p>
            <a:r>
              <a:rPr lang="en-US" sz="4000" b="1" dirty="0" smtClean="0">
                <a:latin typeface="Arial" panose="020B0604020202020204" pitchFamily="34" charset="0"/>
                <a:cs typeface="Arial" panose="020B0604020202020204" pitchFamily="34" charset="0"/>
              </a:rPr>
              <a:t>PERR Form</a:t>
            </a:r>
            <a:endParaRPr lang="en-US" sz="4000" b="1" dirty="0">
              <a:latin typeface="Arial" panose="020B0604020202020204" pitchFamily="34" charset="0"/>
              <a:cs typeface="Arial" panose="020B0604020202020204" pitchFamily="34" charset="0"/>
            </a:endParaRPr>
          </a:p>
        </p:txBody>
      </p:sp>
      <p:sp>
        <p:nvSpPr>
          <p:cNvPr id="20484" name="Rectangle 3"/>
          <p:cNvSpPr>
            <a:spLocks noGrp="1" noChangeArrowheads="1"/>
          </p:cNvSpPr>
          <p:nvPr>
            <p:ph type="body" idx="1"/>
          </p:nvPr>
        </p:nvSpPr>
        <p:spPr>
          <a:xfrm>
            <a:off x="457200" y="1828800"/>
            <a:ext cx="8229600" cy="4724400"/>
          </a:xfrm>
        </p:spPr>
        <p:txBody>
          <a:bodyPr/>
          <a:lstStyle/>
          <a:p>
            <a:r>
              <a:rPr lang="en-US" sz="1800" dirty="0">
                <a:latin typeface="Arial" panose="020B0604020202020204" pitchFamily="34" charset="0"/>
                <a:cs typeface="Arial" panose="020B0604020202020204" pitchFamily="34" charset="0"/>
              </a:rPr>
              <a:t>All PERR forms must be </a:t>
            </a:r>
            <a:r>
              <a:rPr lang="en-US" sz="1800" b="1" u="sng" dirty="0">
                <a:latin typeface="Arial" panose="020B0604020202020204" pitchFamily="34" charset="0"/>
                <a:cs typeface="Arial" panose="020B0604020202020204" pitchFamily="34" charset="0"/>
              </a:rPr>
              <a:t>submitted with original, itemized receipts</a:t>
            </a:r>
            <a:r>
              <a:rPr lang="en-US" sz="1800" dirty="0">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(no pictures, no </a:t>
            </a:r>
            <a:r>
              <a:rPr lang="en-US" sz="1800" b="1" i="1" dirty="0" smtClean="0">
                <a:latin typeface="Arial" panose="020B0604020202020204" pitchFamily="34" charset="0"/>
                <a:cs typeface="Arial" panose="020B0604020202020204" pitchFamily="34" charset="0"/>
              </a:rPr>
              <a:t>copies, no screenshots), </a:t>
            </a:r>
            <a:r>
              <a:rPr lang="en-US" sz="1800" b="1" dirty="0">
                <a:latin typeface="Arial" panose="020B0604020202020204" pitchFamily="34" charset="0"/>
                <a:cs typeface="Arial" panose="020B0604020202020204" pitchFamily="34" charset="0"/>
              </a:rPr>
              <a:t>within 30 days of incurring the expense</a:t>
            </a:r>
            <a:r>
              <a:rPr lang="en-US" sz="1800" b="1" i="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 Treasurers must submit to </a:t>
            </a:r>
            <a:r>
              <a:rPr lang="en-US" sz="1800" b="1" dirty="0" smtClean="0">
                <a:latin typeface="Arial" panose="020B0604020202020204" pitchFamily="34" charset="0"/>
                <a:cs typeface="Arial" panose="020B0604020202020204" pitchFamily="34" charset="0"/>
              </a:rPr>
              <a:t>Advisor -&gt; </a:t>
            </a:r>
            <a:r>
              <a:rPr lang="en-US" sz="1800" b="1" dirty="0">
                <a:latin typeface="Arial" panose="020B0604020202020204" pitchFamily="34" charset="0"/>
                <a:cs typeface="Arial" panose="020B0604020202020204" pitchFamily="34" charset="0"/>
              </a:rPr>
              <a:t>Advisor reviews/signs-off and submits to SABO</a:t>
            </a:r>
            <a:r>
              <a:rPr lang="en-US" sz="1800" b="1"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en-US" sz="1800" b="1" i="1" dirty="0">
                <a:latin typeface="Arial" panose="020B0604020202020204" pitchFamily="34" charset="0"/>
                <a:cs typeface="Arial" panose="020B0604020202020204" pitchFamily="34" charset="0"/>
              </a:rPr>
              <a:t>All receipts submitted for reimbursement should be marked paid or have a zero balance.</a:t>
            </a:r>
            <a:r>
              <a:rPr lang="en-US" sz="1800" dirty="0">
                <a:latin typeface="Arial" panose="020B0604020202020204" pitchFamily="34" charset="0"/>
                <a:cs typeface="Arial" panose="020B0604020202020204" pitchFamily="34" charset="0"/>
              </a:rPr>
              <a:t> Submitted reimbursements for an individual item over $500 require </a:t>
            </a:r>
            <a:r>
              <a:rPr lang="en-US" sz="1800" u="sng" dirty="0">
                <a:latin typeface="Arial" panose="020B0604020202020204" pitchFamily="34" charset="0"/>
                <a:cs typeface="Arial" panose="020B0604020202020204" pitchFamily="34" charset="0"/>
              </a:rPr>
              <a:t>proof of payment</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Payment status should be “Posted”</a:t>
            </a:r>
            <a:r>
              <a:rPr lang="en-US" sz="1800" dirty="0">
                <a:latin typeface="Arial" panose="020B0604020202020204" pitchFamily="34" charset="0"/>
                <a:cs typeface="Arial" panose="020B0604020202020204" pitchFamily="34" charset="0"/>
              </a:rPr>
              <a:t> and </a:t>
            </a:r>
            <a:r>
              <a:rPr lang="en-US" sz="1800" b="1" u="sng" dirty="0">
                <a:latin typeface="Arial" panose="020B0604020202020204" pitchFamily="34" charset="0"/>
                <a:cs typeface="Arial" panose="020B0604020202020204" pitchFamily="34" charset="0"/>
              </a:rPr>
              <a:t>not</a:t>
            </a:r>
            <a:r>
              <a:rPr lang="en-US" sz="1800" dirty="0">
                <a:latin typeface="Arial" panose="020B0604020202020204" pitchFamily="34" charset="0"/>
                <a:cs typeface="Arial" panose="020B0604020202020204" pitchFamily="34" charset="0"/>
              </a:rPr>
              <a:t> “Processing</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Proof of Payment</a:t>
            </a:r>
            <a:r>
              <a:rPr lang="en-US" sz="1800" dirty="0">
                <a:latin typeface="Arial" panose="020B0604020202020204" pitchFamily="34" charset="0"/>
                <a:cs typeface="Arial" panose="020B0604020202020204" pitchFamily="34" charset="0"/>
              </a:rPr>
              <a:t> means a credit card or bank statement to verify the purchase. If proof of payment is under a parent/guardian name, </a:t>
            </a:r>
            <a:r>
              <a:rPr lang="en-US" sz="1800" dirty="0" smtClean="0">
                <a:latin typeface="Arial" panose="020B0604020202020204" pitchFamily="34" charset="0"/>
                <a:cs typeface="Arial" panose="020B0604020202020204" pitchFamily="34" charset="0"/>
              </a:rPr>
              <a:t>a completed </a:t>
            </a:r>
            <a:r>
              <a:rPr lang="en-US" sz="1800" b="1" i="1" dirty="0">
                <a:latin typeface="Arial" panose="020B0604020202020204" pitchFamily="34" charset="0"/>
                <a:cs typeface="Arial" panose="020B0604020202020204" pitchFamily="34" charset="0"/>
              </a:rPr>
              <a:t>Parental Consent to Reimburse Form</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must accompany the PERR form.</a:t>
            </a:r>
            <a:r>
              <a:rPr lang="en-US" sz="1800" dirty="0">
                <a:latin typeface="Arial" panose="020B0604020202020204" pitchFamily="34" charset="0"/>
                <a:cs typeface="Arial" panose="020B0604020202020204" pitchFamily="34" charset="0"/>
              </a:rPr>
              <a:t>  </a:t>
            </a:r>
            <a:r>
              <a:rPr lang="en-US" sz="1800" b="1" u="sng" dirty="0">
                <a:latin typeface="Arial" panose="020B0604020202020204" pitchFamily="34" charset="0"/>
                <a:cs typeface="Arial" panose="020B0604020202020204" pitchFamily="34" charset="0"/>
              </a:rPr>
              <a:t>Payee and information on proof of payment must match</a:t>
            </a:r>
            <a:r>
              <a:rPr lang="en-US" sz="1800" b="1" u="sng" dirty="0" smtClean="0">
                <a:latin typeface="Arial" panose="020B0604020202020204" pitchFamily="34" charset="0"/>
                <a:cs typeface="Arial" panose="020B0604020202020204" pitchFamily="34" charset="0"/>
              </a:rPr>
              <a:t>.</a:t>
            </a:r>
          </a:p>
          <a:p>
            <a:r>
              <a:rPr lang="en-US" sz="1800" dirty="0" smtClean="0">
                <a:latin typeface="Arial" panose="020B0604020202020204" pitchFamily="34" charset="0"/>
                <a:cs typeface="Arial" panose="020B0604020202020204" pitchFamily="34" charset="0"/>
              </a:rPr>
              <a:t>If a receipt is lost, a </a:t>
            </a:r>
            <a:r>
              <a:rPr lang="en-US" sz="1800" b="1" u="sng" dirty="0" smtClean="0">
                <a:latin typeface="Arial" panose="020B0604020202020204" pitchFamily="34" charset="0"/>
                <a:cs typeface="Arial" panose="020B0604020202020204" pitchFamily="34" charset="0"/>
              </a:rPr>
              <a:t>Lost Receipt form </a:t>
            </a:r>
            <a:r>
              <a:rPr lang="en-US" sz="1800" dirty="0" smtClean="0">
                <a:latin typeface="Arial" panose="020B0604020202020204" pitchFamily="34" charset="0"/>
                <a:cs typeface="Arial" panose="020B0604020202020204" pitchFamily="34" charset="0"/>
              </a:rPr>
              <a:t>is required.  Please ensure this is signed by both the person being reimbursed and the Advisor.</a:t>
            </a:r>
            <a:endParaRPr lang="en-US" sz="1800" dirty="0">
              <a:latin typeface="Arial" panose="020B0604020202020204" pitchFamily="34" charset="0"/>
              <a:cs typeface="Arial" panose="020B0604020202020204" pitchFamily="34" charset="0"/>
            </a:endParaRPr>
          </a:p>
          <a:p>
            <a:pPr marL="0" indent="0">
              <a:lnSpc>
                <a:spcPct val="90000"/>
              </a:lnSpc>
              <a:buNone/>
            </a:pPr>
            <a:endParaRPr lang="en-US" sz="1800" dirty="0">
              <a:latin typeface="Arial" panose="020B0604020202020204" pitchFamily="34" charset="0"/>
              <a:cs typeface="Arial" panose="020B0604020202020204" pitchFamily="34" charset="0"/>
            </a:endParaRPr>
          </a:p>
          <a:p>
            <a:pPr marL="457200" lvl="1" indent="0">
              <a:lnSpc>
                <a:spcPct val="90000"/>
              </a:lnSpc>
              <a:buNone/>
            </a:pPr>
            <a:endParaRPr lang="en-US" sz="1800" dirty="0">
              <a:latin typeface="Arial Rounded MT Bold" pitchFamily="34" charset="0"/>
            </a:endParaRPr>
          </a:p>
        </p:txBody>
      </p:sp>
      <p:pic>
        <p:nvPicPr>
          <p:cNvPr id="2048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extLst>
      <p:ext uri="{BB962C8B-B14F-4D97-AF65-F5344CB8AC3E}">
        <p14:creationId xmlns:p14="http://schemas.microsoft.com/office/powerpoint/2010/main" val="3689580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990600"/>
            <a:ext cx="8305800" cy="5525409"/>
          </a:xfrm>
          <a:prstGeom prst="rect">
            <a:avLst/>
          </a:prstGeom>
        </p:spPr>
      </p:pic>
      <p:sp>
        <p:nvSpPr>
          <p:cNvPr id="4" name="Slide Number Placeholder 3"/>
          <p:cNvSpPr>
            <a:spLocks noGrp="1"/>
          </p:cNvSpPr>
          <p:nvPr>
            <p:ph type="sldNum" sz="quarter" idx="12"/>
          </p:nvPr>
        </p:nvSpPr>
        <p:spPr/>
        <p:txBody>
          <a:bodyPr/>
          <a:lstStyle/>
          <a:p>
            <a:pPr>
              <a:defRPr/>
            </a:pPr>
            <a:fld id="{854DE874-28B7-424C-ABBF-320B0DCA413A}" type="slidenum">
              <a:rPr lang="en-US" smtClean="0"/>
              <a:pPr>
                <a:defRPr/>
              </a:pPr>
              <a:t>18</a:t>
            </a:fld>
            <a:endParaRPr lang="en-US" dirty="0"/>
          </a:p>
        </p:txBody>
      </p:sp>
    </p:spTree>
    <p:extLst>
      <p:ext uri="{BB962C8B-B14F-4D97-AF65-F5344CB8AC3E}">
        <p14:creationId xmlns:p14="http://schemas.microsoft.com/office/powerpoint/2010/main" val="290677285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4DE874-28B7-424C-ABBF-320B0DCA413A}" type="slidenum">
              <a:rPr lang="en-US" smtClean="0"/>
              <a:pPr>
                <a:defRPr/>
              </a:pPr>
              <a:t>19</a:t>
            </a:fld>
            <a:endParaRPr lang="en-US" dirty="0"/>
          </a:p>
        </p:txBody>
      </p:sp>
      <p:pic>
        <p:nvPicPr>
          <p:cNvPr id="3" name="Picture 2"/>
          <p:cNvPicPr>
            <a:picLocks noChangeAspect="1"/>
          </p:cNvPicPr>
          <p:nvPr/>
        </p:nvPicPr>
        <p:blipFill>
          <a:blip r:embed="rId3"/>
          <a:stretch>
            <a:fillRect/>
          </a:stretch>
        </p:blipFill>
        <p:spPr>
          <a:xfrm>
            <a:off x="914400" y="1376076"/>
            <a:ext cx="7162800" cy="4105848"/>
          </a:xfrm>
          <a:prstGeom prst="rect">
            <a:avLst/>
          </a:prstGeom>
        </p:spPr>
      </p:pic>
    </p:spTree>
    <p:extLst>
      <p:ext uri="{BB962C8B-B14F-4D97-AF65-F5344CB8AC3E}">
        <p14:creationId xmlns:p14="http://schemas.microsoft.com/office/powerpoint/2010/main" val="27283402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DB9CA217-9FB3-488E-8C34-A5AD3F6E5479}" type="slidenum">
              <a:rPr lang="en-US" smtClean="0"/>
              <a:pPr/>
              <a:t>2</a:t>
            </a:fld>
            <a:endParaRPr lang="en-US" dirty="0"/>
          </a:p>
        </p:txBody>
      </p:sp>
      <p:pic>
        <p:nvPicPr>
          <p:cNvPr id="1024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9" name="TextBox 8"/>
          <p:cNvSpPr txBox="1"/>
          <p:nvPr/>
        </p:nvSpPr>
        <p:spPr>
          <a:xfrm>
            <a:off x="1676400" y="762000"/>
            <a:ext cx="63246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Today’s Session </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304800" y="1295400"/>
            <a:ext cx="8534400" cy="4524315"/>
          </a:xfrm>
          <a:prstGeom prst="rect">
            <a:avLst/>
          </a:prstGeom>
        </p:spPr>
        <p:txBody>
          <a:bodyPr wrap="square">
            <a:spAutoFit/>
          </a:bodyPr>
          <a:lstStyle/>
          <a:p>
            <a:pPr marL="342900" indent="-342900" eaLnBrk="1" hangingPunct="1">
              <a:buFont typeface="Arial" panose="020B0604020202020204" pitchFamily="34" charset="0"/>
              <a:buChar char="•"/>
            </a:pPr>
            <a:endParaRPr lang="en-US" altLang="en-US" sz="2400" dirty="0" smtClean="0"/>
          </a:p>
          <a:p>
            <a:pPr marL="342900" indent="-342900" eaLnBrk="1" hangingPunct="1">
              <a:buFont typeface="Arial" panose="020B0604020202020204" pitchFamily="34" charset="0"/>
              <a:buChar char="•"/>
            </a:pPr>
            <a:r>
              <a:rPr lang="en-US" altLang="en-US" sz="2400" dirty="0" smtClean="0"/>
              <a:t>SABO </a:t>
            </a:r>
            <a:r>
              <a:rPr lang="en-US" altLang="en-US" sz="2400" dirty="0" smtClean="0"/>
              <a:t>Office Staff, Location and Hours</a:t>
            </a:r>
          </a:p>
          <a:p>
            <a:pPr marL="342900" indent="-342900" eaLnBrk="1" hangingPunct="1">
              <a:buFont typeface="Arial" panose="020B0604020202020204" pitchFamily="34" charset="0"/>
              <a:buChar char="•"/>
            </a:pPr>
            <a:r>
              <a:rPr lang="en-US" altLang="en-US" sz="2400" dirty="0" smtClean="0"/>
              <a:t>Understanding our core responsibilities</a:t>
            </a:r>
          </a:p>
          <a:p>
            <a:pPr marL="342900" indent="-342900">
              <a:buFont typeface="Arial" panose="020B0604020202020204" pitchFamily="34" charset="0"/>
              <a:buChar char="•"/>
            </a:pPr>
            <a:r>
              <a:rPr lang="en-US" altLang="en-US" sz="2400" dirty="0" smtClean="0"/>
              <a:t>Account Information</a:t>
            </a:r>
          </a:p>
          <a:p>
            <a:pPr marL="342900" indent="-342900">
              <a:buFont typeface="Arial" panose="020B0604020202020204" pitchFamily="34" charset="0"/>
              <a:buChar char="•"/>
            </a:pPr>
            <a:r>
              <a:rPr lang="en-US" altLang="en-US" sz="2400" dirty="0" smtClean="0"/>
              <a:t>Allocations </a:t>
            </a:r>
            <a:r>
              <a:rPr lang="en-US" altLang="en-US" sz="2400" dirty="0"/>
              <a:t>and </a:t>
            </a:r>
            <a:r>
              <a:rPr lang="en-US" altLang="en-US" sz="2400" dirty="0" smtClean="0"/>
              <a:t>Takebacks</a:t>
            </a:r>
          </a:p>
          <a:p>
            <a:pPr marL="342900" indent="-342900" eaLnBrk="1" hangingPunct="1">
              <a:buFont typeface="Arial" panose="020B0604020202020204" pitchFamily="34" charset="0"/>
              <a:buChar char="•"/>
            </a:pPr>
            <a:r>
              <a:rPr lang="en-US" altLang="en-US" sz="2400" dirty="0" smtClean="0"/>
              <a:t>SABO Online / Basic Navigation</a:t>
            </a:r>
          </a:p>
          <a:p>
            <a:pPr marL="342900" indent="-342900" eaLnBrk="1" hangingPunct="1">
              <a:buFont typeface="Arial" panose="020B0604020202020204" pitchFamily="34" charset="0"/>
              <a:buChar char="•"/>
            </a:pPr>
            <a:r>
              <a:rPr lang="en-US" altLang="en-US" sz="2400" dirty="0" smtClean="0"/>
              <a:t>Travel</a:t>
            </a:r>
          </a:p>
          <a:p>
            <a:pPr marL="342900" indent="-342900" eaLnBrk="1" hangingPunct="1">
              <a:buFont typeface="Arial" panose="020B0604020202020204" pitchFamily="34" charset="0"/>
              <a:buChar char="•"/>
            </a:pPr>
            <a:r>
              <a:rPr lang="en-US" altLang="en-US" sz="2400" dirty="0" smtClean="0"/>
              <a:t>Consolidus</a:t>
            </a:r>
            <a:endParaRPr lang="en-US" altLang="en-US" sz="2400" dirty="0" smtClean="0"/>
          </a:p>
          <a:p>
            <a:pPr marL="342900" indent="-342900" eaLnBrk="1" hangingPunct="1">
              <a:buFont typeface="Arial" panose="020B0604020202020204" pitchFamily="34" charset="0"/>
              <a:buChar char="•"/>
            </a:pPr>
            <a:r>
              <a:rPr lang="en-US" altLang="en-US" sz="2400" dirty="0" smtClean="0"/>
              <a:t>Panera Catering/Meal Limits</a:t>
            </a:r>
          </a:p>
          <a:p>
            <a:pPr marL="342900" indent="-342900" eaLnBrk="1" hangingPunct="1">
              <a:buFont typeface="Arial" panose="020B0604020202020204" pitchFamily="34" charset="0"/>
              <a:buChar char="•"/>
            </a:pPr>
            <a:r>
              <a:rPr lang="en-US" altLang="en-US" sz="2400" dirty="0" smtClean="0"/>
              <a:t>Mileage Reimbursement</a:t>
            </a:r>
          </a:p>
          <a:p>
            <a:pPr marL="342900" indent="-342900" eaLnBrk="1" hangingPunct="1">
              <a:buFont typeface="Arial" panose="020B0604020202020204" pitchFamily="34" charset="0"/>
              <a:buChar char="•"/>
            </a:pPr>
            <a:r>
              <a:rPr lang="en-US" altLang="en-US" sz="2400" dirty="0" smtClean="0"/>
              <a:t>Non-reimbursable Expenses / Other Misc. Info</a:t>
            </a:r>
          </a:p>
          <a:p>
            <a:pPr marL="342900" indent="-342900" eaLnBrk="1" hangingPunct="1">
              <a:buFont typeface="Arial" panose="020B0604020202020204" pitchFamily="34" charset="0"/>
              <a:buChar char="•"/>
            </a:pPr>
            <a:r>
              <a:rPr lang="en-US" altLang="en-US" sz="2400" dirty="0" smtClean="0"/>
              <a:t>Treasurer’s Responsibilities and </a:t>
            </a:r>
            <a:r>
              <a:rPr lang="en-US" altLang="en-US" sz="2400" dirty="0" smtClean="0"/>
              <a:t>Resources</a:t>
            </a:r>
            <a:endParaRPr lang="en-US" altLang="en-US" sz="2400" dirty="0" smtClean="0"/>
          </a:p>
        </p:txBody>
      </p:sp>
    </p:spTree>
    <p:extLst>
      <p:ext uri="{BB962C8B-B14F-4D97-AF65-F5344CB8AC3E}">
        <p14:creationId xmlns:p14="http://schemas.microsoft.com/office/powerpoint/2010/main" val="367356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4DE874-28B7-424C-ABBF-320B0DCA413A}" type="slidenum">
              <a:rPr lang="en-US" smtClean="0"/>
              <a:pPr>
                <a:defRPr/>
              </a:pPr>
              <a:t>20</a:t>
            </a:fld>
            <a:endParaRPr lang="en-US" dirty="0"/>
          </a:p>
        </p:txBody>
      </p:sp>
      <p:pic>
        <p:nvPicPr>
          <p:cNvPr id="2" name="Picture 1"/>
          <p:cNvPicPr>
            <a:picLocks noChangeAspect="1"/>
          </p:cNvPicPr>
          <p:nvPr/>
        </p:nvPicPr>
        <p:blipFill>
          <a:blip r:embed="rId3"/>
          <a:stretch>
            <a:fillRect/>
          </a:stretch>
        </p:blipFill>
        <p:spPr>
          <a:xfrm>
            <a:off x="1295400" y="838201"/>
            <a:ext cx="6897063" cy="5486400"/>
          </a:xfrm>
          <a:prstGeom prst="rect">
            <a:avLst/>
          </a:prstGeom>
        </p:spPr>
      </p:pic>
    </p:spTree>
    <p:extLst>
      <p:ext uri="{BB962C8B-B14F-4D97-AF65-F5344CB8AC3E}">
        <p14:creationId xmlns:p14="http://schemas.microsoft.com/office/powerpoint/2010/main" val="3147923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z="4000" b="1" dirty="0">
                <a:latin typeface="Arial" panose="020B0604020202020204" pitchFamily="34" charset="0"/>
                <a:cs typeface="Arial" panose="020B0604020202020204" pitchFamily="34" charset="0"/>
              </a:rPr>
              <a:t>Contract/Service Agreement</a:t>
            </a:r>
          </a:p>
        </p:txBody>
      </p:sp>
      <p:sp>
        <p:nvSpPr>
          <p:cNvPr id="17412" name="Rectangle 4"/>
          <p:cNvSpPr>
            <a:spLocks noGrp="1" noChangeArrowheads="1"/>
          </p:cNvSpPr>
          <p:nvPr>
            <p:ph idx="1"/>
          </p:nvPr>
        </p:nvSpPr>
        <p:spPr>
          <a:xfrm>
            <a:off x="457200" y="1066800"/>
            <a:ext cx="8305800" cy="5562600"/>
          </a:xfrm>
        </p:spPr>
        <p:txBody>
          <a:bodyPr/>
          <a:lstStyle/>
          <a:p>
            <a:pPr>
              <a:lnSpc>
                <a:spcPct val="80000"/>
              </a:lnSpc>
            </a:pPr>
            <a:endParaRPr lang="en-US" sz="1600" dirty="0" smtClean="0">
              <a:latin typeface="Arial" pitchFamily="34" charset="0"/>
              <a:cs typeface="Arial" pitchFamily="34" charset="0"/>
            </a:endParaRPr>
          </a:p>
          <a:p>
            <a:pPr>
              <a:lnSpc>
                <a:spcPct val="80000"/>
              </a:lnSpc>
            </a:pPr>
            <a:r>
              <a:rPr lang="en-US" sz="1600" dirty="0" smtClean="0">
                <a:latin typeface="Arial" pitchFamily="34" charset="0"/>
                <a:cs typeface="Arial" pitchFamily="34" charset="0"/>
              </a:rPr>
              <a:t>A contract transaction is a legal agreement between the vendor/supplier for services rendered to your student organization.</a:t>
            </a:r>
          </a:p>
          <a:p>
            <a:pPr marL="0" indent="0">
              <a:lnSpc>
                <a:spcPct val="80000"/>
              </a:lnSpc>
              <a:buNone/>
            </a:pPr>
            <a:endParaRPr lang="en-US" sz="1600" dirty="0" smtClean="0">
              <a:latin typeface="Arial" pitchFamily="34" charset="0"/>
              <a:cs typeface="Arial" pitchFamily="34" charset="0"/>
            </a:endParaRPr>
          </a:p>
          <a:p>
            <a:pPr>
              <a:lnSpc>
                <a:spcPct val="80000"/>
              </a:lnSpc>
            </a:pPr>
            <a:r>
              <a:rPr lang="en-US" sz="1600" dirty="0" smtClean="0">
                <a:latin typeface="Arial" pitchFamily="34" charset="0"/>
                <a:cs typeface="Arial" pitchFamily="34" charset="0"/>
              </a:rPr>
              <a:t>Examples:  non-Rutgers catering, off-campus banquets/retreats, performers (paid or unpaid), non-Rutgers equipment rental, DJ services, photography services.</a:t>
            </a:r>
          </a:p>
          <a:p>
            <a:pPr>
              <a:lnSpc>
                <a:spcPct val="80000"/>
              </a:lnSpc>
            </a:pPr>
            <a:endParaRPr lang="en-US" sz="1600" dirty="0">
              <a:latin typeface="Arial" pitchFamily="34" charset="0"/>
              <a:cs typeface="Arial" pitchFamily="34" charset="0"/>
            </a:endParaRPr>
          </a:p>
          <a:p>
            <a:pPr>
              <a:lnSpc>
                <a:spcPct val="80000"/>
              </a:lnSpc>
            </a:pPr>
            <a:r>
              <a:rPr lang="en-US" sz="1600" dirty="0">
                <a:latin typeface="Arial" pitchFamily="34" charset="0"/>
                <a:cs typeface="Arial" pitchFamily="34" charset="0"/>
              </a:rPr>
              <a:t>All organizations must meet with an </a:t>
            </a:r>
            <a:r>
              <a:rPr lang="en-US" sz="1600" dirty="0" smtClean="0">
                <a:latin typeface="Arial" pitchFamily="34" charset="0"/>
                <a:cs typeface="Arial" pitchFamily="34" charset="0"/>
              </a:rPr>
              <a:t>Advisor for approval </a:t>
            </a:r>
            <a:r>
              <a:rPr lang="en-US" sz="1600" u="sng" dirty="0">
                <a:latin typeface="Arial" pitchFamily="34" charset="0"/>
                <a:cs typeface="Arial" pitchFamily="34" charset="0"/>
              </a:rPr>
              <a:t>before</a:t>
            </a:r>
            <a:r>
              <a:rPr lang="en-US" sz="1600" dirty="0">
                <a:latin typeface="Arial" pitchFamily="34" charset="0"/>
                <a:cs typeface="Arial" pitchFamily="34" charset="0"/>
              </a:rPr>
              <a:t> </a:t>
            </a:r>
            <a:r>
              <a:rPr lang="en-US" sz="1600" dirty="0" smtClean="0">
                <a:latin typeface="Arial" pitchFamily="34" charset="0"/>
                <a:cs typeface="Arial" pitchFamily="34" charset="0"/>
              </a:rPr>
              <a:t>moving forward in planning an event</a:t>
            </a:r>
            <a:r>
              <a:rPr lang="en-US" sz="1600" dirty="0" smtClean="0">
                <a:latin typeface="Arial" pitchFamily="34" charset="0"/>
                <a:cs typeface="Arial" pitchFamily="34" charset="0"/>
              </a:rPr>
              <a:t>.</a:t>
            </a:r>
          </a:p>
          <a:p>
            <a:pPr marL="0" indent="0">
              <a:lnSpc>
                <a:spcPct val="80000"/>
              </a:lnSpc>
              <a:buNone/>
            </a:pPr>
            <a:endParaRPr lang="en-US" sz="1600" dirty="0" smtClean="0">
              <a:latin typeface="Arial" pitchFamily="34" charset="0"/>
              <a:cs typeface="Arial" pitchFamily="34" charset="0"/>
            </a:endParaRPr>
          </a:p>
          <a:p>
            <a:pPr>
              <a:lnSpc>
                <a:spcPct val="80000"/>
              </a:lnSpc>
            </a:pPr>
            <a:r>
              <a:rPr lang="en-US" sz="1600" dirty="0" smtClean="0">
                <a:latin typeface="Arial" pitchFamily="34" charset="0"/>
                <a:cs typeface="Arial" pitchFamily="34" charset="0"/>
              </a:rPr>
              <a:t>Request that the individual/company you intend to transact with completes a W-9.</a:t>
            </a:r>
          </a:p>
          <a:p>
            <a:pPr>
              <a:lnSpc>
                <a:spcPct val="80000"/>
              </a:lnSpc>
            </a:pPr>
            <a:endParaRPr lang="en-US" sz="1600" dirty="0">
              <a:latin typeface="Arial" pitchFamily="34" charset="0"/>
              <a:cs typeface="Arial" pitchFamily="34" charset="0"/>
            </a:endParaRPr>
          </a:p>
          <a:p>
            <a:pPr>
              <a:lnSpc>
                <a:spcPct val="80000"/>
              </a:lnSpc>
            </a:pPr>
            <a:r>
              <a:rPr lang="en-US" sz="1600" dirty="0" smtClean="0">
                <a:latin typeface="Arial" pitchFamily="34" charset="0"/>
                <a:cs typeface="Arial" pitchFamily="34" charset="0"/>
              </a:rPr>
              <a:t>All contracts must be prepared and approved through a contract checklist (</a:t>
            </a:r>
            <a:r>
              <a:rPr lang="en-US" sz="1600" dirty="0" err="1" smtClean="0">
                <a:latin typeface="Arial" pitchFamily="34" charset="0"/>
                <a:cs typeface="Arial" pitchFamily="34" charset="0"/>
              </a:rPr>
              <a:t>getINVOLVED</a:t>
            </a:r>
            <a:r>
              <a:rPr lang="en-US" sz="1600" dirty="0" smtClean="0">
                <a:latin typeface="Arial" pitchFamily="34" charset="0"/>
                <a:cs typeface="Arial" pitchFamily="34" charset="0"/>
              </a:rPr>
              <a:t> site) submitted to Office of Student Involvement (OSI).  </a:t>
            </a:r>
            <a:endParaRPr lang="en-US" sz="1600" dirty="0">
              <a:latin typeface="Arial" pitchFamily="34" charset="0"/>
              <a:cs typeface="Arial" pitchFamily="34" charset="0"/>
            </a:endParaRPr>
          </a:p>
          <a:p>
            <a:pPr>
              <a:lnSpc>
                <a:spcPct val="80000"/>
              </a:lnSpc>
            </a:pPr>
            <a:endParaRPr lang="en-US" sz="1600" dirty="0">
              <a:latin typeface="Arial" pitchFamily="34" charset="0"/>
              <a:cs typeface="Arial" pitchFamily="34" charset="0"/>
            </a:endParaRPr>
          </a:p>
          <a:p>
            <a:pPr>
              <a:lnSpc>
                <a:spcPct val="80000"/>
              </a:lnSpc>
            </a:pPr>
            <a:r>
              <a:rPr lang="en-US" sz="1600" dirty="0" smtClean="0">
                <a:latin typeface="Arial" pitchFamily="34" charset="0"/>
                <a:cs typeface="Arial" pitchFamily="34" charset="0"/>
              </a:rPr>
              <a:t>OSI will review the contract checklist information and prepare a contract.  The contract is then sent out for signatures. </a:t>
            </a:r>
          </a:p>
          <a:p>
            <a:pPr>
              <a:lnSpc>
                <a:spcPct val="80000"/>
              </a:lnSpc>
            </a:pPr>
            <a:endParaRPr lang="en-US" sz="1600" dirty="0" smtClean="0">
              <a:latin typeface="Arial" pitchFamily="34" charset="0"/>
              <a:cs typeface="Arial" pitchFamily="34" charset="0"/>
            </a:endParaRPr>
          </a:p>
          <a:p>
            <a:pPr>
              <a:lnSpc>
                <a:spcPct val="80000"/>
              </a:lnSpc>
            </a:pPr>
            <a:r>
              <a:rPr lang="en-US" sz="1600" dirty="0" smtClean="0">
                <a:latin typeface="Arial" pitchFamily="34" charset="0"/>
                <a:cs typeface="Arial" pitchFamily="34" charset="0"/>
              </a:rPr>
              <a:t>At this time, a check request may be entered in the SABO system and approved by an Advisor.</a:t>
            </a:r>
          </a:p>
          <a:p>
            <a:pPr marL="0" indent="0">
              <a:lnSpc>
                <a:spcPct val="80000"/>
              </a:lnSpc>
              <a:buNone/>
            </a:pPr>
            <a:endParaRPr lang="en-US" sz="1600" dirty="0" smtClean="0">
              <a:latin typeface="Arial" pitchFamily="34" charset="0"/>
              <a:cs typeface="Arial" pitchFamily="34" charset="0"/>
            </a:endParaRPr>
          </a:p>
          <a:p>
            <a:pPr>
              <a:lnSpc>
                <a:spcPct val="80000"/>
              </a:lnSpc>
            </a:pPr>
            <a:r>
              <a:rPr lang="en-US" sz="1600" dirty="0" smtClean="0">
                <a:latin typeface="Arial" pitchFamily="34" charset="0"/>
                <a:cs typeface="Arial" pitchFamily="34" charset="0"/>
              </a:rPr>
              <a:t>The executed (signed) contract and current W-9 form is forwarded to SABO.</a:t>
            </a:r>
            <a:endParaRPr lang="en-US" sz="1600" dirty="0">
              <a:latin typeface="Arial" pitchFamily="34" charset="0"/>
              <a:cs typeface="Arial" pitchFamily="34" charset="0"/>
            </a:endParaRPr>
          </a:p>
          <a:p>
            <a:pPr marL="342900" indent="-342900">
              <a:lnSpc>
                <a:spcPct val="80000"/>
              </a:lnSpc>
              <a:buFont typeface="Courier New" panose="02070309020205020404" pitchFamily="49" charset="0"/>
              <a:buChar char="o"/>
            </a:pPr>
            <a:endParaRPr lang="en-US" sz="1600" dirty="0">
              <a:latin typeface="Arial" pitchFamily="34" charset="0"/>
              <a:cs typeface="Arial" pitchFamily="34" charset="0"/>
            </a:endParaRPr>
          </a:p>
          <a:p>
            <a:pPr>
              <a:lnSpc>
                <a:spcPct val="80000"/>
              </a:lnSpc>
            </a:pPr>
            <a:r>
              <a:rPr lang="en-US" sz="1600" dirty="0" smtClean="0">
                <a:latin typeface="Arial" pitchFamily="34" charset="0"/>
                <a:cs typeface="Arial" pitchFamily="34" charset="0"/>
              </a:rPr>
              <a:t>SABO will process for payment.</a:t>
            </a:r>
            <a:endParaRPr lang="en-US" sz="1600" dirty="0">
              <a:latin typeface="Arial" pitchFamily="34" charset="0"/>
              <a:cs typeface="Arial" pitchFamily="34" charset="0"/>
            </a:endParaRPr>
          </a:p>
          <a:p>
            <a:pPr algn="l">
              <a:lnSpc>
                <a:spcPct val="80000"/>
              </a:lnSpc>
            </a:pPr>
            <a:endParaRPr lang="en-US" sz="2000" dirty="0">
              <a:latin typeface="Arial Rounded MT Bold" pitchFamily="34" charset="0"/>
            </a:endParaRPr>
          </a:p>
        </p:txBody>
      </p:sp>
      <p:sp>
        <p:nvSpPr>
          <p:cNvPr id="17410" name="Rectangle 6"/>
          <p:cNvSpPr>
            <a:spLocks noGrp="1" noChangeArrowheads="1"/>
          </p:cNvSpPr>
          <p:nvPr>
            <p:ph type="sldNum" sz="quarter" idx="12"/>
          </p:nvPr>
        </p:nvSpPr>
        <p:spPr>
          <a:noFill/>
        </p:spPr>
        <p:txBody>
          <a:bodyPr/>
          <a:lstStyle/>
          <a:p>
            <a:fld id="{6DD0A5F8-76B2-4E41-B9D8-1891D4911656}" type="slidenum">
              <a:rPr lang="en-US" smtClean="0"/>
              <a:pPr/>
              <a:t>21</a:t>
            </a:fld>
            <a:endParaRPr lang="en-US" dirty="0"/>
          </a:p>
        </p:txBody>
      </p:sp>
      <p:pic>
        <p:nvPicPr>
          <p:cNvPr id="1741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extLst>
      <p:ext uri="{BB962C8B-B14F-4D97-AF65-F5344CB8AC3E}">
        <p14:creationId xmlns:p14="http://schemas.microsoft.com/office/powerpoint/2010/main" val="972725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z="4000" b="1" dirty="0">
                <a:latin typeface="Arial" panose="020B0604020202020204" pitchFamily="34" charset="0"/>
                <a:cs typeface="Arial" panose="020B0604020202020204" pitchFamily="34" charset="0"/>
              </a:rPr>
              <a:t>Contract/Service </a:t>
            </a:r>
            <a:r>
              <a:rPr lang="en-US" sz="4000" b="1" dirty="0" smtClean="0">
                <a:latin typeface="Arial" panose="020B0604020202020204" pitchFamily="34" charset="0"/>
                <a:cs typeface="Arial" panose="020B0604020202020204" pitchFamily="34" charset="0"/>
              </a:rPr>
              <a:t>Agreement Tips</a:t>
            </a:r>
            <a:endParaRPr lang="en-US" sz="4000" b="1" dirty="0">
              <a:latin typeface="Arial" panose="020B0604020202020204" pitchFamily="34" charset="0"/>
              <a:cs typeface="Arial" panose="020B0604020202020204" pitchFamily="34" charset="0"/>
            </a:endParaRPr>
          </a:p>
        </p:txBody>
      </p:sp>
      <p:sp>
        <p:nvSpPr>
          <p:cNvPr id="17412" name="Rectangle 4"/>
          <p:cNvSpPr>
            <a:spLocks noGrp="1" noChangeArrowheads="1"/>
          </p:cNvSpPr>
          <p:nvPr>
            <p:ph idx="1"/>
          </p:nvPr>
        </p:nvSpPr>
        <p:spPr>
          <a:xfrm>
            <a:off x="490330" y="1143000"/>
            <a:ext cx="8229600" cy="4906963"/>
          </a:xfrm>
        </p:spPr>
        <p:txBody>
          <a:bodyPr/>
          <a:lstStyle/>
          <a:p>
            <a:pPr>
              <a:lnSpc>
                <a:spcPct val="80000"/>
              </a:lnSpc>
            </a:pPr>
            <a:r>
              <a:rPr lang="en-US" sz="1800" dirty="0" smtClean="0">
                <a:latin typeface="Arial" panose="020B0604020202020204" pitchFamily="34" charset="0"/>
                <a:cs typeface="Arial" panose="020B0604020202020204" pitchFamily="34" charset="0"/>
              </a:rPr>
              <a:t>Student organization members should NEVER sign contracts on behalf of the organization.</a:t>
            </a:r>
          </a:p>
          <a:p>
            <a:pPr marL="0" indent="0">
              <a:lnSpc>
                <a:spcPct val="80000"/>
              </a:lnSpc>
              <a:buNone/>
            </a:pPr>
            <a:endParaRPr lang="en-US" sz="1800" dirty="0" smtClean="0">
              <a:latin typeface="Arial" panose="020B0604020202020204" pitchFamily="34" charset="0"/>
              <a:cs typeface="Arial" panose="020B0604020202020204" pitchFamily="34" charset="0"/>
            </a:endParaRPr>
          </a:p>
          <a:p>
            <a:pPr>
              <a:lnSpc>
                <a:spcPct val="80000"/>
              </a:lnSpc>
            </a:pPr>
            <a:r>
              <a:rPr lang="en-US" sz="1800" dirty="0" smtClean="0">
                <a:latin typeface="Arial" panose="020B0604020202020204" pitchFamily="34" charset="0"/>
                <a:cs typeface="Arial" panose="020B0604020202020204" pitchFamily="34" charset="0"/>
              </a:rPr>
              <a:t>Never </a:t>
            </a:r>
            <a:r>
              <a:rPr lang="en-US" sz="1800" dirty="0">
                <a:latin typeface="Arial" panose="020B0604020202020204" pitchFamily="34" charset="0"/>
                <a:cs typeface="Arial" panose="020B0604020202020204" pitchFamily="34" charset="0"/>
              </a:rPr>
              <a:t>pay an outside party out of pocket.  </a:t>
            </a:r>
            <a:endParaRPr lang="en-US" sz="1800" dirty="0" smtClean="0">
              <a:latin typeface="Arial" panose="020B0604020202020204" pitchFamily="34" charset="0"/>
              <a:cs typeface="Arial" panose="020B0604020202020204" pitchFamily="34" charset="0"/>
            </a:endParaRPr>
          </a:p>
          <a:p>
            <a:pPr marL="0" indent="0">
              <a:lnSpc>
                <a:spcPct val="80000"/>
              </a:lnSpc>
              <a:buNone/>
            </a:pPr>
            <a:endParaRPr lang="en-US" sz="1800" dirty="0">
              <a:latin typeface="Arial" panose="020B0604020202020204" pitchFamily="34" charset="0"/>
              <a:cs typeface="Arial" panose="020B0604020202020204" pitchFamily="34" charset="0"/>
            </a:endParaRPr>
          </a:p>
          <a:p>
            <a:pPr>
              <a:lnSpc>
                <a:spcPct val="80000"/>
              </a:lnSpc>
            </a:pPr>
            <a:r>
              <a:rPr lang="en-US" sz="1800" dirty="0" smtClean="0">
                <a:latin typeface="Arial" panose="020B0604020202020204" pitchFamily="34" charset="0"/>
                <a:cs typeface="Arial" panose="020B0604020202020204" pitchFamily="34" charset="0"/>
              </a:rPr>
              <a:t>Plan ahead – in order for your Advisor and SABO to complete the processing of the information, it is recommended that you begin this process 2-3 weeks before your event.</a:t>
            </a: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Is person an Employee of Rutgers?  </a:t>
            </a:r>
            <a:r>
              <a:rPr lang="en-US" sz="1800" dirty="0">
                <a:latin typeface="Arial" panose="020B0604020202020204" pitchFamily="34" charset="0"/>
                <a:cs typeface="Arial" panose="020B0604020202020204" pitchFamily="34" charset="0"/>
              </a:rPr>
              <a:t>Must complete the bottom of page 3 of the contract it its entirety:</a:t>
            </a:r>
          </a:p>
          <a:p>
            <a:pPr marL="457200" lvl="1" indent="0">
              <a:buNone/>
            </a:pPr>
            <a:r>
              <a:rPr lang="en-US" sz="1800" i="1" dirty="0">
                <a:latin typeface="Arial" panose="020B0604020202020204" pitchFamily="34" charset="0"/>
                <a:cs typeface="Arial" panose="020B0604020202020204" pitchFamily="34" charset="0"/>
              </a:rPr>
              <a:t>“I am currently a Type# _____ employee of Rutgers University, in the __________department.  My location code is ___________,  My payroll contact is ____________ and their E-mail address is </a:t>
            </a:r>
            <a:r>
              <a:rPr lang="en-US" sz="1800" i="1" dirty="0" smtClean="0">
                <a:latin typeface="Arial" panose="020B0604020202020204" pitchFamily="34" charset="0"/>
                <a:cs typeface="Arial" panose="020B0604020202020204" pitchFamily="34" charset="0"/>
              </a:rPr>
              <a:t>_____________.</a:t>
            </a:r>
          </a:p>
          <a:p>
            <a:pPr marL="457200" lvl="1"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SABO Staff to </a:t>
            </a:r>
            <a:r>
              <a:rPr lang="en-US" sz="1800" dirty="0">
                <a:latin typeface="Arial" panose="020B0604020202020204" pitchFamily="34" charset="0"/>
                <a:cs typeface="Arial" panose="020B0604020202020204" pitchFamily="34" charset="0"/>
              </a:rPr>
              <a:t>enter Transfer from student org account to #820 Administrative Reimbursement Clearing.  </a:t>
            </a:r>
            <a:r>
              <a:rPr lang="en-US" sz="1800" dirty="0" smtClean="0">
                <a:latin typeface="Arial" panose="020B0604020202020204" pitchFamily="34" charset="0"/>
                <a:cs typeface="Arial" panose="020B0604020202020204" pitchFamily="34" charset="0"/>
              </a:rPr>
              <a:t>SABO Business Manager </a:t>
            </a:r>
            <a:r>
              <a:rPr lang="en-US" sz="1800" dirty="0">
                <a:latin typeface="Arial" panose="020B0604020202020204" pitchFamily="34" charset="0"/>
                <a:cs typeface="Arial" panose="020B0604020202020204" pitchFamily="34" charset="0"/>
              </a:rPr>
              <a:t>to contact employee’s supervisor to initiate contract payment via Payroll.</a:t>
            </a:r>
          </a:p>
          <a:p>
            <a:pPr marL="342900" indent="-342900">
              <a:lnSpc>
                <a:spcPct val="80000"/>
              </a:lnSpc>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a:lnSpc>
                <a:spcPct val="80000"/>
              </a:lnSpc>
            </a:pPr>
            <a:endParaRPr lang="en-US" sz="2000" dirty="0">
              <a:latin typeface="Arial" pitchFamily="34" charset="0"/>
              <a:cs typeface="Arial" pitchFamily="34" charset="0"/>
            </a:endParaRPr>
          </a:p>
          <a:p>
            <a:pPr>
              <a:lnSpc>
                <a:spcPct val="80000"/>
              </a:lnSpc>
            </a:pPr>
            <a:endParaRPr lang="en-US" sz="2000" dirty="0">
              <a:latin typeface="Arial" pitchFamily="34" charset="0"/>
              <a:cs typeface="Arial" pitchFamily="34" charset="0"/>
            </a:endParaRPr>
          </a:p>
          <a:p>
            <a:pPr algn="l">
              <a:lnSpc>
                <a:spcPct val="80000"/>
              </a:lnSpc>
            </a:pPr>
            <a:endParaRPr lang="en-US" sz="2000" dirty="0">
              <a:latin typeface="Arial Rounded MT Bold" pitchFamily="34" charset="0"/>
            </a:endParaRPr>
          </a:p>
        </p:txBody>
      </p:sp>
      <p:sp>
        <p:nvSpPr>
          <p:cNvPr id="17410" name="Rectangle 6"/>
          <p:cNvSpPr>
            <a:spLocks noGrp="1" noChangeArrowheads="1"/>
          </p:cNvSpPr>
          <p:nvPr>
            <p:ph type="sldNum" sz="quarter" idx="12"/>
          </p:nvPr>
        </p:nvSpPr>
        <p:spPr>
          <a:noFill/>
        </p:spPr>
        <p:txBody>
          <a:bodyPr/>
          <a:lstStyle/>
          <a:p>
            <a:fld id="{6DD0A5F8-76B2-4E41-B9D8-1891D4911656}" type="slidenum">
              <a:rPr lang="en-US" smtClean="0"/>
              <a:pPr/>
              <a:t>22</a:t>
            </a:fld>
            <a:endParaRPr lang="en-US" dirty="0"/>
          </a:p>
        </p:txBody>
      </p:sp>
      <p:pic>
        <p:nvPicPr>
          <p:cNvPr id="1741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extLst>
      <p:ext uri="{BB962C8B-B14F-4D97-AF65-F5344CB8AC3E}">
        <p14:creationId xmlns:p14="http://schemas.microsoft.com/office/powerpoint/2010/main" val="148450644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1"/>
            <a:ext cx="7696200" cy="990599"/>
          </a:xfrm>
        </p:spPr>
        <p:txBody>
          <a:bodyPr/>
          <a:lstStyle/>
          <a:p>
            <a:r>
              <a:rPr lang="en-US" b="1" dirty="0">
                <a:latin typeface="Arial" panose="020B0604020202020204" pitchFamily="34" charset="0"/>
                <a:cs typeface="Arial" panose="020B0604020202020204" pitchFamily="34" charset="0"/>
              </a:rPr>
              <a:t>Not paying a person?</a:t>
            </a:r>
          </a:p>
        </p:txBody>
      </p:sp>
      <p:sp>
        <p:nvSpPr>
          <p:cNvPr id="3" name="Subtitle 2"/>
          <p:cNvSpPr>
            <a:spLocks noGrp="1"/>
          </p:cNvSpPr>
          <p:nvPr>
            <p:ph type="subTitle" idx="1"/>
          </p:nvPr>
        </p:nvSpPr>
        <p:spPr>
          <a:xfrm>
            <a:off x="1219200" y="2438400"/>
            <a:ext cx="6553200" cy="3657600"/>
          </a:xfrm>
        </p:spPr>
        <p:txBody>
          <a:bodyPr/>
          <a:lstStyle/>
          <a:p>
            <a:pPr algn="l"/>
            <a:r>
              <a:rPr lang="en-US" sz="2400" dirty="0">
                <a:latin typeface="Arial" panose="020B0604020202020204" pitchFamily="34" charset="0"/>
                <a:cs typeface="Arial" panose="020B0604020202020204" pitchFamily="34" charset="0"/>
              </a:rPr>
              <a:t>There may be times your organization will not be paying a person</a:t>
            </a:r>
            <a:r>
              <a:rPr lang="en-US" sz="2400" dirty="0" smtClean="0">
                <a:latin typeface="Arial" panose="020B0604020202020204" pitchFamily="34" charset="0"/>
                <a:cs typeface="Arial" panose="020B0604020202020204" pitchFamily="34" charset="0"/>
              </a:rPr>
              <a:t>.</a:t>
            </a:r>
          </a:p>
          <a:p>
            <a:pPr algn="l"/>
            <a:endParaRPr lang="en-US" sz="2400" dirty="0">
              <a:latin typeface="Arial" panose="020B0604020202020204" pitchFamily="34" charset="0"/>
              <a:cs typeface="Arial" panose="020B0604020202020204" pitchFamily="34" charset="0"/>
            </a:endParaRPr>
          </a:p>
          <a:p>
            <a:pPr marL="285750" indent="-285750" algn="l">
              <a:buFont typeface="Courier New" panose="02070309020205020404" pitchFamily="49" charset="0"/>
              <a:buChar char="o"/>
            </a:pPr>
            <a:r>
              <a:rPr lang="en-US" sz="2400" dirty="0">
                <a:latin typeface="Arial" panose="020B0604020202020204" pitchFamily="34" charset="0"/>
                <a:cs typeface="Arial" panose="020B0604020202020204" pitchFamily="34" charset="0"/>
              </a:rPr>
              <a:t>The following slides include detailed instructions on how to pay :</a:t>
            </a:r>
          </a:p>
          <a:p>
            <a:pPr marL="742950" lvl="1" indent="-285750" algn="l">
              <a:buFont typeface="Wingdings" panose="05000000000000000000" pitchFamily="2" charset="2"/>
              <a:buChar char="§"/>
            </a:pPr>
            <a:r>
              <a:rPr lang="en-US" sz="2000" dirty="0">
                <a:latin typeface="Arial" panose="020B0604020202020204" pitchFamily="34" charset="0"/>
                <a:cs typeface="Arial" panose="020B0604020202020204" pitchFamily="34" charset="0"/>
              </a:rPr>
              <a:t>Rutgers </a:t>
            </a:r>
            <a:r>
              <a:rPr lang="en-US" sz="2000" dirty="0" smtClean="0">
                <a:latin typeface="Arial" panose="020B0604020202020204" pitchFamily="34" charset="0"/>
                <a:cs typeface="Arial" panose="020B0604020202020204" pitchFamily="34" charset="0"/>
              </a:rPr>
              <a:t>University</a:t>
            </a:r>
            <a:endParaRPr lang="en-US" sz="2000" dirty="0">
              <a:latin typeface="Arial" panose="020B0604020202020204" pitchFamily="34" charset="0"/>
              <a:cs typeface="Arial" panose="020B0604020202020204" pitchFamily="34" charset="0"/>
            </a:endParaRPr>
          </a:p>
          <a:p>
            <a:pPr marL="742950" lvl="1" indent="-285750" algn="l">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Vendor</a:t>
            </a:r>
            <a:endParaRPr lang="en-US" sz="2000" dirty="0">
              <a:latin typeface="Arial" panose="020B0604020202020204" pitchFamily="34" charset="0"/>
              <a:cs typeface="Arial" panose="020B0604020202020204" pitchFamily="34" charset="0"/>
            </a:endParaRPr>
          </a:p>
          <a:p>
            <a:pPr marL="742950" lvl="1" indent="-285750" algn="l">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Donations</a:t>
            </a:r>
            <a:endParaRPr lang="en-US" sz="2000" dirty="0">
              <a:latin typeface="Arial" panose="020B0604020202020204" pitchFamily="34" charset="0"/>
              <a:cs typeface="Arial" panose="020B0604020202020204" pitchFamily="34" charset="0"/>
            </a:endParaRPr>
          </a:p>
          <a:p>
            <a:pPr marL="742950" lvl="1" indent="-285750" algn="l">
              <a:buFont typeface="Wingdings" panose="05000000000000000000" pitchFamily="2" charset="2"/>
              <a:buChar char="§"/>
            </a:pPr>
            <a:endParaRPr lang="en-US" sz="2000" b="1" dirty="0">
              <a:latin typeface="Baskerville Old Face" panose="02020602080505020303" pitchFamily="18" charset="0"/>
            </a:endParaRPr>
          </a:p>
          <a:p>
            <a:pPr marL="285750" indent="-285750" algn="l">
              <a:buFont typeface="Courier New" panose="02070309020205020404" pitchFamily="49" charset="0"/>
              <a:buChar char="o"/>
            </a:pPr>
            <a:endParaRPr lang="en-US" sz="1800" b="1" dirty="0">
              <a:latin typeface="Baskerville Old Face" panose="02020602080505020303" pitchFamily="18" charset="0"/>
            </a:endParaRPr>
          </a:p>
          <a:p>
            <a:pPr algn="l"/>
            <a:endParaRPr lang="en-US" sz="1800" b="1" dirty="0">
              <a:latin typeface="Baskerville Old Face" panose="02020602080505020303" pitchFamily="18" charset="0"/>
            </a:endParaRPr>
          </a:p>
          <a:p>
            <a:pPr algn="l"/>
            <a:endParaRPr lang="en-US" sz="1800" b="1"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pPr>
              <a:defRPr/>
            </a:pPr>
            <a:fld id="{0C8AB452-1282-430D-B21F-D4AE73DCD0E0}" type="slidenum">
              <a:rPr lang="en-US" smtClean="0"/>
              <a:pPr>
                <a:defRPr/>
              </a:pPr>
              <a:t>23</a:t>
            </a:fld>
            <a:endParaRPr lang="en-US" dirty="0"/>
          </a:p>
        </p:txBody>
      </p:sp>
    </p:spTree>
    <p:extLst>
      <p:ext uri="{BB962C8B-B14F-4D97-AF65-F5344CB8AC3E}">
        <p14:creationId xmlns:p14="http://schemas.microsoft.com/office/powerpoint/2010/main" val="1391596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8AB452-1282-430D-B21F-D4AE73DCD0E0}" type="slidenum">
              <a:rPr lang="en-US" smtClean="0"/>
              <a:pPr>
                <a:defRPr/>
              </a:pPr>
              <a:t>24</a:t>
            </a:fld>
            <a:endParaRPr lang="en-US" dirty="0"/>
          </a:p>
        </p:txBody>
      </p:sp>
      <p:pic>
        <p:nvPicPr>
          <p:cNvPr id="7" name="Picture 6"/>
          <p:cNvPicPr>
            <a:picLocks noChangeAspect="1"/>
          </p:cNvPicPr>
          <p:nvPr/>
        </p:nvPicPr>
        <p:blipFill>
          <a:blip r:embed="rId2"/>
          <a:stretch>
            <a:fillRect/>
          </a:stretch>
        </p:blipFill>
        <p:spPr>
          <a:xfrm>
            <a:off x="304800" y="914400"/>
            <a:ext cx="4729450" cy="2514600"/>
          </a:xfrm>
          <a:prstGeom prst="rect">
            <a:avLst/>
          </a:prstGeom>
        </p:spPr>
      </p:pic>
      <p:pic>
        <p:nvPicPr>
          <p:cNvPr id="8" name="Picture 7"/>
          <p:cNvPicPr>
            <a:picLocks noChangeAspect="1"/>
          </p:cNvPicPr>
          <p:nvPr/>
        </p:nvPicPr>
        <p:blipFill>
          <a:blip r:embed="rId3"/>
          <a:stretch>
            <a:fillRect/>
          </a:stretch>
        </p:blipFill>
        <p:spPr>
          <a:xfrm>
            <a:off x="2246243" y="3200400"/>
            <a:ext cx="4588260" cy="3429000"/>
          </a:xfrm>
          <a:prstGeom prst="rect">
            <a:avLst/>
          </a:prstGeom>
        </p:spPr>
      </p:pic>
      <p:pic>
        <p:nvPicPr>
          <p:cNvPr id="9" name="Picture 8"/>
          <p:cNvPicPr>
            <a:picLocks noChangeAspect="1"/>
          </p:cNvPicPr>
          <p:nvPr/>
        </p:nvPicPr>
        <p:blipFill>
          <a:blip r:embed="rId3"/>
          <a:stretch>
            <a:fillRect/>
          </a:stretch>
        </p:blipFill>
        <p:spPr>
          <a:xfrm>
            <a:off x="2209800" y="3259345"/>
            <a:ext cx="4588260" cy="3429000"/>
          </a:xfrm>
          <a:prstGeom prst="rect">
            <a:avLst/>
          </a:prstGeom>
        </p:spPr>
      </p:pic>
    </p:spTree>
    <p:extLst>
      <p:ext uri="{BB962C8B-B14F-4D97-AF65-F5344CB8AC3E}">
        <p14:creationId xmlns:p14="http://schemas.microsoft.com/office/powerpoint/2010/main" val="4028279242"/>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90600"/>
            <a:ext cx="7772400" cy="5254625"/>
          </a:xfrm>
        </p:spPr>
        <p:txBody>
          <a:bodyPr/>
          <a:lstStyle/>
          <a:p>
            <a:r>
              <a:rPr lang="en-US" dirty="0"/>
              <a:t/>
            </a:r>
            <a:br>
              <a:rPr lang="en-US" dirty="0"/>
            </a:br>
            <a:endParaRPr lang="en-US" dirty="0"/>
          </a:p>
        </p:txBody>
      </p:sp>
      <p:sp>
        <p:nvSpPr>
          <p:cNvPr id="6" name="Subtitle 5"/>
          <p:cNvSpPr>
            <a:spLocks noGrp="1"/>
          </p:cNvSpPr>
          <p:nvPr>
            <p:ph type="subTitle" idx="1"/>
          </p:nvPr>
        </p:nvSpPr>
        <p:spPr>
          <a:xfrm>
            <a:off x="1371600" y="9144000"/>
            <a:ext cx="11582400" cy="857250"/>
          </a:xfrm>
        </p:spPr>
        <p:txBody>
          <a:bodyPr/>
          <a:lstStyle/>
          <a:p>
            <a:endParaRPr lang="en-US" dirty="0"/>
          </a:p>
        </p:txBody>
      </p:sp>
      <p:sp>
        <p:nvSpPr>
          <p:cNvPr id="4" name="Slide Number Placeholder 3"/>
          <p:cNvSpPr>
            <a:spLocks noGrp="1"/>
          </p:cNvSpPr>
          <p:nvPr>
            <p:ph type="sldNum" sz="quarter" idx="12"/>
          </p:nvPr>
        </p:nvSpPr>
        <p:spPr>
          <a:xfrm>
            <a:off x="6553200" y="8229600"/>
            <a:ext cx="4876800" cy="76199"/>
          </a:xfrm>
        </p:spPr>
        <p:txBody>
          <a:bodyPr/>
          <a:lstStyle/>
          <a:p>
            <a:pPr>
              <a:defRPr/>
            </a:pPr>
            <a:fld id="{854DE874-28B7-424C-ABBF-320B0DCA413A}" type="slidenum">
              <a:rPr lang="en-US" smtClean="0"/>
              <a:pPr>
                <a:defRPr/>
              </a:pPr>
              <a:t>25</a:t>
            </a:fld>
            <a:endParaRPr lang="en-US" dirty="0"/>
          </a:p>
        </p:txBody>
      </p:sp>
      <p:pic>
        <p:nvPicPr>
          <p:cNvPr id="7" name="Picture 6"/>
          <p:cNvPicPr>
            <a:picLocks noChangeAspect="1"/>
          </p:cNvPicPr>
          <p:nvPr/>
        </p:nvPicPr>
        <p:blipFill>
          <a:blip r:embed="rId3"/>
          <a:stretch>
            <a:fillRect/>
          </a:stretch>
        </p:blipFill>
        <p:spPr>
          <a:xfrm>
            <a:off x="1080600" y="838200"/>
            <a:ext cx="6982799" cy="5577304"/>
          </a:xfrm>
          <a:prstGeom prst="rect">
            <a:avLst/>
          </a:prstGeom>
        </p:spPr>
      </p:pic>
    </p:spTree>
    <p:extLst>
      <p:ext uri="{BB962C8B-B14F-4D97-AF65-F5344CB8AC3E}">
        <p14:creationId xmlns:p14="http://schemas.microsoft.com/office/powerpoint/2010/main" val="723104416"/>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26</a:t>
            </a:fld>
            <a:endParaRPr lang="en-US" dirty="0"/>
          </a:p>
        </p:txBody>
      </p:sp>
      <p:sp>
        <p:nvSpPr>
          <p:cNvPr id="12292" name="Text Box 5"/>
          <p:cNvSpPr txBox="1">
            <a:spLocks noChangeArrowheads="1"/>
          </p:cNvSpPr>
          <p:nvPr/>
        </p:nvSpPr>
        <p:spPr bwMode="auto">
          <a:xfrm>
            <a:off x="4953000" y="1302981"/>
            <a:ext cx="3962400" cy="1677382"/>
          </a:xfrm>
          <a:prstGeom prst="rect">
            <a:avLst/>
          </a:prstGeom>
          <a:noFill/>
          <a:ln w="9525">
            <a:noFill/>
            <a:miter lim="800000"/>
            <a:headEnd/>
            <a:tailEnd/>
          </a:ln>
        </p:spPr>
        <p:txBody>
          <a:bodyPr wrap="square">
            <a:spAutoFit/>
          </a:bodyPr>
          <a:lstStyle/>
          <a:p>
            <a:pPr marL="342900" indent="-342900">
              <a:spcBef>
                <a:spcPct val="50000"/>
              </a:spcBef>
            </a:pPr>
            <a:r>
              <a:rPr lang="en-US" sz="2200" b="1" dirty="0">
                <a:latin typeface="Arial" panose="020B0604020202020204" pitchFamily="34" charset="0"/>
                <a:cs typeface="Arial" panose="020B0604020202020204" pitchFamily="34" charset="0"/>
              </a:rPr>
              <a:t>Check Request – Rutgers</a:t>
            </a:r>
          </a:p>
          <a:p>
            <a:pPr marL="342900" indent="-342900">
              <a:spcBef>
                <a:spcPct val="50000"/>
              </a:spcBef>
              <a:buFont typeface="Wingdings" pitchFamily="2" charset="2"/>
              <a:buChar char="Ø"/>
            </a:pPr>
            <a:r>
              <a:rPr lang="en-US" dirty="0">
                <a:latin typeface="Arial" pitchFamily="34" charset="0"/>
                <a:cs typeface="Arial" pitchFamily="34" charset="0"/>
              </a:rPr>
              <a:t>Don’t see the Rutgers Dept. you need to </a:t>
            </a:r>
            <a:r>
              <a:rPr lang="en-US" dirty="0" smtClean="0">
                <a:latin typeface="Arial" pitchFamily="34" charset="0"/>
                <a:cs typeface="Arial" pitchFamily="34" charset="0"/>
              </a:rPr>
              <a:t>pay OR unsure of the correct RU Dept.? Email </a:t>
            </a:r>
            <a:r>
              <a:rPr lang="en-US" dirty="0">
                <a:latin typeface="Arial" pitchFamily="34" charset="0"/>
                <a:cs typeface="Arial" pitchFamily="34" charset="0"/>
              </a:rPr>
              <a:t>us and we can add </a:t>
            </a:r>
            <a:r>
              <a:rPr lang="en-US" dirty="0" smtClean="0">
                <a:latin typeface="Arial" pitchFamily="34" charset="0"/>
                <a:cs typeface="Arial" pitchFamily="34" charset="0"/>
              </a:rPr>
              <a:t>them or clarify!</a:t>
            </a:r>
            <a:endParaRPr lang="en-US" dirty="0">
              <a:latin typeface="Arial" pitchFamily="34" charset="0"/>
              <a:cs typeface="Arial" pitchFamily="34" charset="0"/>
            </a:endParaRPr>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7" name="TextBox 6"/>
          <p:cNvSpPr txBox="1"/>
          <p:nvPr/>
        </p:nvSpPr>
        <p:spPr>
          <a:xfrm>
            <a:off x="0" y="5857875"/>
            <a:ext cx="7467600" cy="369332"/>
          </a:xfrm>
          <a:prstGeom prst="rect">
            <a:avLst/>
          </a:prstGeom>
          <a:noFill/>
        </p:spPr>
        <p:txBody>
          <a:bodyPr wrap="square" rtlCol="0">
            <a:spAutoFit/>
          </a:bodyPr>
          <a:lstStyle/>
          <a:p>
            <a:r>
              <a:rPr lang="en-US" dirty="0"/>
              <a:t>Pick out the RUTGERS VENDOR you wish to pay.  </a:t>
            </a:r>
          </a:p>
        </p:txBody>
      </p:sp>
      <p:pic>
        <p:nvPicPr>
          <p:cNvPr id="3" name="Picture 2"/>
          <p:cNvPicPr>
            <a:picLocks noChangeAspect="1"/>
          </p:cNvPicPr>
          <p:nvPr/>
        </p:nvPicPr>
        <p:blipFill>
          <a:blip r:embed="rId4"/>
          <a:stretch>
            <a:fillRect/>
          </a:stretch>
        </p:blipFill>
        <p:spPr>
          <a:xfrm>
            <a:off x="381000" y="762000"/>
            <a:ext cx="4401164" cy="495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27</a:t>
            </a:fld>
            <a:endParaRPr lang="en-US" dirty="0"/>
          </a:p>
        </p:txBody>
      </p:sp>
      <p:sp>
        <p:nvSpPr>
          <p:cNvPr id="12292" name="Text Box 5"/>
          <p:cNvSpPr txBox="1">
            <a:spLocks noChangeArrowheads="1"/>
          </p:cNvSpPr>
          <p:nvPr/>
        </p:nvSpPr>
        <p:spPr bwMode="auto">
          <a:xfrm>
            <a:off x="5410200" y="1828800"/>
            <a:ext cx="3429000" cy="3123932"/>
          </a:xfrm>
          <a:prstGeom prst="rect">
            <a:avLst/>
          </a:prstGeom>
          <a:noFill/>
          <a:ln w="9525">
            <a:noFill/>
            <a:miter lim="800000"/>
            <a:headEnd/>
            <a:tailEnd/>
          </a:ln>
        </p:spPr>
        <p:txBody>
          <a:bodyPr>
            <a:spAutoFit/>
          </a:bodyPr>
          <a:lstStyle/>
          <a:p>
            <a:pPr marL="342900" indent="-342900">
              <a:spcBef>
                <a:spcPct val="50000"/>
              </a:spcBef>
            </a:pPr>
            <a:r>
              <a:rPr lang="en-US" sz="2200" b="1" dirty="0">
                <a:latin typeface="Arial" panose="020B0604020202020204" pitchFamily="34" charset="0"/>
                <a:cs typeface="Arial" panose="020B0604020202020204" pitchFamily="34" charset="0"/>
              </a:rPr>
              <a:t>Check Request – Vendor</a:t>
            </a:r>
          </a:p>
          <a:p>
            <a:pPr marL="342900" indent="-342900">
              <a:spcBef>
                <a:spcPct val="50000"/>
              </a:spcBef>
              <a:buFont typeface="Wingdings" pitchFamily="2" charset="2"/>
              <a:buChar char="Ø"/>
            </a:pPr>
            <a:r>
              <a:rPr lang="en-US" dirty="0">
                <a:latin typeface="Arial" pitchFamily="34" charset="0"/>
                <a:cs typeface="Arial" pitchFamily="34" charset="0"/>
              </a:rPr>
              <a:t>I</a:t>
            </a:r>
            <a:r>
              <a:rPr lang="en-US" dirty="0" smtClean="0">
                <a:latin typeface="Arial" pitchFamily="34" charset="0"/>
                <a:cs typeface="Arial" pitchFamily="34" charset="0"/>
              </a:rPr>
              <a:t>f </a:t>
            </a:r>
            <a:r>
              <a:rPr lang="en-US" dirty="0">
                <a:latin typeface="Arial" pitchFamily="34" charset="0"/>
                <a:cs typeface="Arial" pitchFamily="34" charset="0"/>
              </a:rPr>
              <a:t>there was a contract signed, Pay by Contract</a:t>
            </a:r>
          </a:p>
          <a:p>
            <a:pPr marL="342900" indent="-342900">
              <a:spcBef>
                <a:spcPct val="50000"/>
              </a:spcBef>
              <a:buFont typeface="Wingdings" pitchFamily="2" charset="2"/>
              <a:buChar char="Ø"/>
            </a:pPr>
            <a:r>
              <a:rPr lang="en-US" dirty="0">
                <a:latin typeface="Arial" pitchFamily="34" charset="0"/>
                <a:cs typeface="Arial" pitchFamily="34" charset="0"/>
              </a:rPr>
              <a:t>If no contract was signed and you have </a:t>
            </a:r>
            <a:r>
              <a:rPr lang="en-US" dirty="0" smtClean="0">
                <a:latin typeface="Arial" pitchFamily="34" charset="0"/>
                <a:cs typeface="Arial" pitchFamily="34" charset="0"/>
              </a:rPr>
              <a:t>an </a:t>
            </a:r>
            <a:r>
              <a:rPr lang="en-US" dirty="0">
                <a:latin typeface="Arial" pitchFamily="34" charset="0"/>
                <a:cs typeface="Arial" pitchFamily="34" charset="0"/>
              </a:rPr>
              <a:t>invoice from a vendor, Pay by Invoice.</a:t>
            </a:r>
          </a:p>
          <a:p>
            <a:pPr marL="342900" indent="-342900">
              <a:spcBef>
                <a:spcPct val="50000"/>
              </a:spcBef>
              <a:buFont typeface="Wingdings" pitchFamily="2" charset="2"/>
              <a:buChar char="Ø"/>
            </a:pPr>
            <a:endParaRPr lang="en-US" dirty="0">
              <a:latin typeface="Arial" pitchFamily="34" charset="0"/>
              <a:cs typeface="Arial" pitchFamily="34" charset="0"/>
            </a:endParaRPr>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457201" y="1066800"/>
            <a:ext cx="4419600" cy="2362200"/>
          </a:xfrm>
          <a:prstGeom prst="rect">
            <a:avLst/>
          </a:prstGeom>
        </p:spPr>
      </p:pic>
      <p:pic>
        <p:nvPicPr>
          <p:cNvPr id="3" name="Picture 2"/>
          <p:cNvPicPr>
            <a:picLocks noChangeAspect="1"/>
          </p:cNvPicPr>
          <p:nvPr/>
        </p:nvPicPr>
        <p:blipFill>
          <a:blip r:embed="rId5"/>
          <a:stretch>
            <a:fillRect/>
          </a:stretch>
        </p:blipFill>
        <p:spPr>
          <a:xfrm>
            <a:off x="457201" y="3657464"/>
            <a:ext cx="4715533" cy="27395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28</a:t>
            </a:fld>
            <a:endParaRPr lang="en-US" dirty="0"/>
          </a:p>
        </p:txBody>
      </p:sp>
      <p:sp>
        <p:nvSpPr>
          <p:cNvPr id="12292" name="Text Box 5"/>
          <p:cNvSpPr txBox="1">
            <a:spLocks noChangeArrowheads="1"/>
          </p:cNvSpPr>
          <p:nvPr/>
        </p:nvSpPr>
        <p:spPr bwMode="auto">
          <a:xfrm>
            <a:off x="5486400" y="2057400"/>
            <a:ext cx="3505200" cy="2862322"/>
          </a:xfrm>
          <a:prstGeom prst="rect">
            <a:avLst/>
          </a:prstGeom>
          <a:noFill/>
          <a:ln w="9525">
            <a:noFill/>
            <a:miter lim="800000"/>
            <a:headEnd/>
            <a:tailEnd/>
          </a:ln>
        </p:spPr>
        <p:txBody>
          <a:bodyPr wrap="square">
            <a:spAutoFit/>
          </a:bodyPr>
          <a:lstStyle/>
          <a:p>
            <a:pPr marL="342900" indent="-342900">
              <a:spcBef>
                <a:spcPct val="50000"/>
              </a:spcBef>
            </a:pPr>
            <a:r>
              <a:rPr lang="en-US" dirty="0">
                <a:latin typeface="Arial" pitchFamily="34" charset="0"/>
                <a:cs typeface="Arial" pitchFamily="34" charset="0"/>
              </a:rPr>
              <a:t>	If you </a:t>
            </a:r>
            <a:r>
              <a:rPr lang="en-US" b="1" dirty="0">
                <a:latin typeface="Arial" pitchFamily="34" charset="0"/>
                <a:cs typeface="Arial" pitchFamily="34" charset="0"/>
              </a:rPr>
              <a:t>Pay by Invoice</a:t>
            </a:r>
            <a:r>
              <a:rPr lang="en-US" dirty="0">
                <a:latin typeface="Arial" pitchFamily="34" charset="0"/>
                <a:cs typeface="Arial" pitchFamily="34" charset="0"/>
              </a:rPr>
              <a:t>, SABO Online will bring up a list of Commonly Used Vendors. Review the list – if you are paying one of these vendors, select them on the left. If not, click “Enter the Vendor” at the bottom of the screen to enter the information manually.</a:t>
            </a:r>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28600" y="642316"/>
            <a:ext cx="4686954" cy="3934374"/>
          </a:xfrm>
          <a:prstGeom prst="rect">
            <a:avLst/>
          </a:prstGeom>
        </p:spPr>
      </p:pic>
      <p:pic>
        <p:nvPicPr>
          <p:cNvPr id="3" name="Picture 2"/>
          <p:cNvPicPr>
            <a:picLocks noChangeAspect="1"/>
          </p:cNvPicPr>
          <p:nvPr/>
        </p:nvPicPr>
        <p:blipFill>
          <a:blip r:embed="rId5"/>
          <a:stretch>
            <a:fillRect/>
          </a:stretch>
        </p:blipFill>
        <p:spPr>
          <a:xfrm>
            <a:off x="78666" y="4827844"/>
            <a:ext cx="4820323" cy="16290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C365325D-960A-45D8-990B-3C471F7847DF}" type="slidenum">
              <a:rPr lang="en-US" smtClean="0"/>
              <a:pPr/>
              <a:t>29</a:t>
            </a:fld>
            <a:endParaRPr lang="en-US" dirty="0"/>
          </a:p>
        </p:txBody>
      </p:sp>
      <p:pic>
        <p:nvPicPr>
          <p:cNvPr id="12294"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990100" y="914400"/>
            <a:ext cx="7163800" cy="5477288"/>
          </a:xfrm>
          <a:prstGeom prst="rect">
            <a:avLst/>
          </a:prstGeom>
        </p:spPr>
      </p:pic>
    </p:spTree>
    <p:extLst>
      <p:ext uri="{BB962C8B-B14F-4D97-AF65-F5344CB8AC3E}">
        <p14:creationId xmlns:p14="http://schemas.microsoft.com/office/powerpoint/2010/main" val="7826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DB9CA217-9FB3-488E-8C34-A5AD3F6E5479}" type="slidenum">
              <a:rPr lang="en-US" smtClean="0"/>
              <a:pPr/>
              <a:t>3</a:t>
            </a:fld>
            <a:endParaRPr lang="en-US" dirty="0"/>
          </a:p>
        </p:txBody>
      </p:sp>
      <p:pic>
        <p:nvPicPr>
          <p:cNvPr id="1024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9" name="TextBox 8"/>
          <p:cNvSpPr txBox="1"/>
          <p:nvPr/>
        </p:nvSpPr>
        <p:spPr>
          <a:xfrm>
            <a:off x="1905000" y="762000"/>
            <a:ext cx="5605108"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SABO </a:t>
            </a:r>
            <a:r>
              <a:rPr lang="en-US" sz="4000" b="1" dirty="0" smtClean="0">
                <a:latin typeface="Arial" panose="020B0604020202020204" pitchFamily="34" charset="0"/>
                <a:cs typeface="Arial" panose="020B0604020202020204" pitchFamily="34" charset="0"/>
              </a:rPr>
              <a:t>Office Staff </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533400" y="1720840"/>
            <a:ext cx="7696200" cy="4401205"/>
          </a:xfrm>
          <a:prstGeom prst="rect">
            <a:avLst/>
          </a:prstGeom>
        </p:spPr>
        <p:txBody>
          <a:bodyPr wrap="square">
            <a:spAutoFit/>
          </a:bodyPr>
          <a:lstStyle/>
          <a:p>
            <a:pPr algn="ctr" eaLnBrk="1" hangingPunct="1">
              <a:buFont typeface="Wingdings" panose="05000000000000000000" pitchFamily="2" charset="2"/>
              <a:buNone/>
            </a:pPr>
            <a:r>
              <a:rPr lang="en-US" altLang="en-US" sz="2000" b="1" dirty="0" smtClean="0"/>
              <a:t>Charisse Gutierrez, </a:t>
            </a:r>
            <a:r>
              <a:rPr lang="en-US" altLang="en-US" sz="2000" b="1" dirty="0" smtClean="0"/>
              <a:t>Director/Business </a:t>
            </a:r>
            <a:r>
              <a:rPr lang="en-US" altLang="en-US" sz="2000" b="1" dirty="0" smtClean="0"/>
              <a:t>Manager</a:t>
            </a:r>
          </a:p>
          <a:p>
            <a:pPr algn="ctr" eaLnBrk="1" hangingPunct="1">
              <a:buFont typeface="Wingdings" panose="05000000000000000000" pitchFamily="2" charset="2"/>
              <a:buNone/>
            </a:pPr>
            <a:endParaRPr lang="en-US" altLang="en-US" sz="2000" b="1" dirty="0" smtClean="0"/>
          </a:p>
          <a:p>
            <a:pPr algn="ctr" eaLnBrk="1" hangingPunct="1">
              <a:buFont typeface="Wingdings" panose="05000000000000000000" pitchFamily="2" charset="2"/>
              <a:buNone/>
            </a:pPr>
            <a:r>
              <a:rPr lang="en-US" altLang="en-US" sz="2000" dirty="0" smtClean="0"/>
              <a:t>Geraldine </a:t>
            </a:r>
            <a:r>
              <a:rPr lang="en-US" altLang="en-US" sz="2000" dirty="0"/>
              <a:t>Howard, Accounting Assistant I</a:t>
            </a:r>
          </a:p>
          <a:p>
            <a:pPr algn="ctr" eaLnBrk="1" hangingPunct="1">
              <a:buFont typeface="Wingdings" panose="05000000000000000000" pitchFamily="2" charset="2"/>
              <a:buNone/>
            </a:pPr>
            <a:r>
              <a:rPr lang="en-US" altLang="en-US" sz="2000" b="1" dirty="0"/>
              <a:t>Invoices | Contracts | </a:t>
            </a:r>
            <a:r>
              <a:rPr lang="en-US" altLang="en-US" sz="2000" b="1" dirty="0" smtClean="0"/>
              <a:t>Allocations/Takebacks</a:t>
            </a:r>
          </a:p>
          <a:p>
            <a:pPr algn="ctr" eaLnBrk="1" hangingPunct="1">
              <a:buFont typeface="Wingdings" panose="05000000000000000000" pitchFamily="2" charset="2"/>
              <a:buNone/>
            </a:pPr>
            <a:endParaRPr lang="en-US" altLang="en-US" sz="2000" b="1" dirty="0"/>
          </a:p>
          <a:p>
            <a:pPr algn="ctr" eaLnBrk="1" hangingPunct="1">
              <a:buFont typeface="Wingdings" panose="05000000000000000000" pitchFamily="2" charset="2"/>
              <a:buNone/>
            </a:pPr>
            <a:r>
              <a:rPr lang="en-US" altLang="en-US" sz="2000" dirty="0"/>
              <a:t>Jill Silverman, Accounting Assistant II</a:t>
            </a:r>
          </a:p>
          <a:p>
            <a:pPr algn="ctr" eaLnBrk="1" hangingPunct="1">
              <a:buFont typeface="Wingdings" panose="05000000000000000000" pitchFamily="2" charset="2"/>
              <a:buNone/>
            </a:pPr>
            <a:r>
              <a:rPr lang="en-US" altLang="en-US" sz="2000" b="1" dirty="0"/>
              <a:t>PERR </a:t>
            </a:r>
            <a:r>
              <a:rPr lang="en-US" altLang="en-US" sz="2000" b="1" dirty="0" smtClean="0"/>
              <a:t>| System </a:t>
            </a:r>
            <a:r>
              <a:rPr lang="en-US" altLang="en-US" sz="2000" b="1" dirty="0"/>
              <a:t>Access | Canvas | List </a:t>
            </a:r>
            <a:r>
              <a:rPr lang="en-US" altLang="en-US" sz="2000" b="1" dirty="0" smtClean="0"/>
              <a:t>Serv</a:t>
            </a:r>
          </a:p>
          <a:p>
            <a:pPr algn="ctr" eaLnBrk="1" hangingPunct="1">
              <a:buFont typeface="Wingdings" panose="05000000000000000000" pitchFamily="2" charset="2"/>
              <a:buNone/>
            </a:pPr>
            <a:endParaRPr lang="en-US" altLang="en-US" sz="2000" b="1" dirty="0"/>
          </a:p>
          <a:p>
            <a:pPr algn="ctr" eaLnBrk="1" hangingPunct="1">
              <a:buFont typeface="Wingdings" panose="05000000000000000000" pitchFamily="2" charset="2"/>
              <a:buNone/>
            </a:pPr>
            <a:r>
              <a:rPr lang="en-US" altLang="en-US" sz="2000" dirty="0"/>
              <a:t>Gina DiMaria, Head Accounting Clerk</a:t>
            </a:r>
          </a:p>
          <a:p>
            <a:pPr algn="ctr" eaLnBrk="1" hangingPunct="1">
              <a:buFont typeface="Wingdings" panose="05000000000000000000" pitchFamily="2" charset="2"/>
              <a:buNone/>
            </a:pPr>
            <a:r>
              <a:rPr lang="en-US" altLang="en-US" sz="2000" b="1" dirty="0"/>
              <a:t>Rutgers Invoices (Dining, Facilities, </a:t>
            </a:r>
            <a:r>
              <a:rPr lang="en-US" altLang="en-US" sz="2000" b="1" dirty="0" smtClean="0"/>
              <a:t>Meeting Space &amp; Reservations) | Donations | Cash Advances</a:t>
            </a:r>
          </a:p>
          <a:p>
            <a:pPr algn="ctr" eaLnBrk="1" hangingPunct="1">
              <a:buFont typeface="Wingdings" panose="05000000000000000000" pitchFamily="2" charset="2"/>
              <a:buNone/>
            </a:pPr>
            <a:endParaRPr lang="en-US" altLang="en-US" sz="2000" b="1" dirty="0"/>
          </a:p>
          <a:p>
            <a:pPr algn="ctr" eaLnBrk="1" hangingPunct="1">
              <a:buFont typeface="Wingdings" panose="05000000000000000000" pitchFamily="2" charset="2"/>
              <a:buNone/>
            </a:pPr>
            <a:r>
              <a:rPr lang="en-US" altLang="en-US" sz="2000" dirty="0"/>
              <a:t>Federal Work Study Students</a:t>
            </a:r>
          </a:p>
          <a:p>
            <a:pPr algn="ctr" eaLnBrk="1" hangingPunct="1">
              <a:buFont typeface="Wingdings" panose="05000000000000000000" pitchFamily="2" charset="2"/>
              <a:buNone/>
            </a:pPr>
            <a:r>
              <a:rPr lang="en-US" altLang="en-US" sz="2000" b="1" dirty="0"/>
              <a:t>Window/Answering Phones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81000" y="762000"/>
            <a:ext cx="8229600" cy="1143000"/>
          </a:xfrm>
        </p:spPr>
        <p:txBody>
          <a:bodyPr/>
          <a:lstStyle/>
          <a:p>
            <a:pPr eaLnBrk="1" hangingPunct="1"/>
            <a:r>
              <a:rPr lang="en-US" sz="2800" b="1" dirty="0">
                <a:latin typeface="Arial" panose="020B0604020202020204" pitchFamily="34" charset="0"/>
                <a:cs typeface="Arial" panose="020B0604020202020204" pitchFamily="34" charset="0"/>
              </a:rPr>
              <a:t>What Happens After I Submit </a:t>
            </a:r>
            <a:r>
              <a:rPr lang="en-US" sz="2800" b="1" dirty="0" smtClean="0">
                <a:latin typeface="Arial" panose="020B0604020202020204" pitchFamily="34" charset="0"/>
                <a:cs typeface="Arial" panose="020B0604020202020204" pitchFamily="34" charset="0"/>
              </a:rPr>
              <a:t>a Check Request </a:t>
            </a:r>
            <a:r>
              <a:rPr lang="en-US" sz="2800" b="1" dirty="0">
                <a:latin typeface="Arial" panose="020B0604020202020204" pitchFamily="34" charset="0"/>
                <a:cs typeface="Arial" panose="020B0604020202020204" pitchFamily="34" charset="0"/>
              </a:rPr>
              <a:t>for </a:t>
            </a:r>
            <a:r>
              <a:rPr lang="en-US" sz="2800" b="1" dirty="0" smtClean="0">
                <a:latin typeface="Arial" panose="020B0604020202020204" pitchFamily="34" charset="0"/>
                <a:cs typeface="Arial" panose="020B0604020202020204" pitchFamily="34" charset="0"/>
              </a:rPr>
              <a:t>a non-person (Contract, Invoice, Donation)?</a:t>
            </a:r>
            <a:endParaRPr lang="en-US" sz="2800" b="1" dirty="0">
              <a:latin typeface="Arial" panose="020B0604020202020204" pitchFamily="34" charset="0"/>
              <a:cs typeface="Arial" panose="020B0604020202020204" pitchFamily="34" charset="0"/>
            </a:endParaRPr>
          </a:p>
        </p:txBody>
      </p:sp>
      <p:sp>
        <p:nvSpPr>
          <p:cNvPr id="16388" name="Rectangle 3"/>
          <p:cNvSpPr>
            <a:spLocks noGrp="1" noChangeArrowheads="1"/>
          </p:cNvSpPr>
          <p:nvPr>
            <p:ph idx="1"/>
          </p:nvPr>
        </p:nvSpPr>
        <p:spPr>
          <a:xfrm>
            <a:off x="381000" y="2209800"/>
            <a:ext cx="8229600" cy="4525963"/>
          </a:xfrm>
        </p:spPr>
        <p:txBody>
          <a:bodyPr/>
          <a:lstStyle/>
          <a:p>
            <a:pPr marL="609600" indent="-609600" eaLnBrk="1" hangingPunct="1">
              <a:buFontTx/>
              <a:buAutoNum type="arabicPeriod"/>
            </a:pPr>
            <a:r>
              <a:rPr lang="en-US" sz="2000" dirty="0">
                <a:latin typeface="Arial" panose="020B0604020202020204" pitchFamily="34" charset="0"/>
                <a:cs typeface="Arial" panose="020B0604020202020204" pitchFamily="34" charset="0"/>
              </a:rPr>
              <a:t>Write down the </a:t>
            </a:r>
            <a:r>
              <a:rPr lang="en-US" sz="2000" dirty="0" smtClean="0">
                <a:latin typeface="Arial" panose="020B0604020202020204" pitchFamily="34" charset="0"/>
                <a:cs typeface="Arial" panose="020B0604020202020204" pitchFamily="34" charset="0"/>
              </a:rPr>
              <a:t>Voucher # or “C</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(check request) on your supporting documentation.</a:t>
            </a:r>
          </a:p>
          <a:p>
            <a:pPr marL="609600" indent="-609600" eaLnBrk="1" hangingPunct="1">
              <a:buFontTx/>
              <a:buAutoNum type="arabicPeriod"/>
            </a:pPr>
            <a:r>
              <a:rPr lang="en-US" sz="2000" dirty="0">
                <a:latin typeface="Arial" panose="020B0604020202020204" pitchFamily="34" charset="0"/>
                <a:cs typeface="Arial" panose="020B0604020202020204" pitchFamily="34" charset="0"/>
              </a:rPr>
              <a:t>E-mail </a:t>
            </a:r>
            <a:r>
              <a:rPr lang="en-US" sz="2000" dirty="0" smtClean="0">
                <a:latin typeface="Arial" panose="020B0604020202020204" pitchFamily="34" charset="0"/>
                <a:cs typeface="Arial" panose="020B0604020202020204" pitchFamily="34" charset="0"/>
              </a:rPr>
              <a:t>your </a:t>
            </a:r>
            <a:r>
              <a:rPr lang="en-US" sz="2000" dirty="0">
                <a:latin typeface="Arial" panose="020B0604020202020204" pitchFamily="34" charset="0"/>
                <a:cs typeface="Arial" panose="020B0604020202020204" pitchFamily="34" charset="0"/>
              </a:rPr>
              <a:t>Advisor that a request has been submitted and requires </a:t>
            </a:r>
            <a:r>
              <a:rPr lang="en-US" sz="2000" dirty="0" smtClean="0">
                <a:latin typeface="Arial" panose="020B0604020202020204" pitchFamily="34" charset="0"/>
                <a:cs typeface="Arial" panose="020B0604020202020204" pitchFamily="34" charset="0"/>
              </a:rPr>
              <a:t>approval.  </a:t>
            </a:r>
            <a:endParaRPr lang="en-US" sz="2000" dirty="0">
              <a:latin typeface="Arial" panose="020B0604020202020204" pitchFamily="34" charset="0"/>
              <a:cs typeface="Arial" panose="020B0604020202020204" pitchFamily="34" charset="0"/>
            </a:endParaRPr>
          </a:p>
          <a:p>
            <a:pPr marL="609600" indent="-609600" eaLnBrk="1" hangingPunct="1">
              <a:buFontTx/>
              <a:buAutoNum type="arabicPeriod"/>
            </a:pPr>
            <a:r>
              <a:rPr lang="en-US" sz="2000" dirty="0">
                <a:latin typeface="Arial" panose="020B0604020202020204" pitchFamily="34" charset="0"/>
                <a:cs typeface="Arial" panose="020B0604020202020204" pitchFamily="34" charset="0"/>
              </a:rPr>
              <a:t>All documentation with the “C” number must be submitted to your </a:t>
            </a:r>
            <a:r>
              <a:rPr lang="en-US" sz="2000" dirty="0" smtClean="0">
                <a:latin typeface="Arial" panose="020B0604020202020204" pitchFamily="34" charset="0"/>
                <a:cs typeface="Arial" panose="020B0604020202020204" pitchFamily="34" charset="0"/>
              </a:rPr>
              <a:t>Advisor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review.</a:t>
            </a:r>
          </a:p>
          <a:p>
            <a:pPr marL="609600" indent="-609600" eaLnBrk="1" hangingPunct="1">
              <a:buFontTx/>
              <a:buAutoNum type="arabicPeriod"/>
            </a:pPr>
            <a:r>
              <a:rPr lang="en-US" sz="2000" dirty="0" smtClean="0">
                <a:latin typeface="Arial" panose="020B0604020202020204" pitchFamily="34" charset="0"/>
                <a:cs typeface="Arial" panose="020B0604020202020204" pitchFamily="34" charset="0"/>
              </a:rPr>
              <a:t>After review, your </a:t>
            </a:r>
            <a:r>
              <a:rPr lang="en-US" sz="2000" dirty="0">
                <a:latin typeface="Arial" panose="020B0604020202020204" pitchFamily="34" charset="0"/>
                <a:cs typeface="Arial" panose="020B0604020202020204" pitchFamily="34" charset="0"/>
              </a:rPr>
              <a:t>Advisor will submit to </a:t>
            </a:r>
            <a:r>
              <a:rPr lang="en-US" sz="2000" dirty="0" smtClean="0">
                <a:latin typeface="Arial" panose="020B0604020202020204" pitchFamily="34" charset="0"/>
                <a:cs typeface="Arial" panose="020B0604020202020204" pitchFamily="34" charset="0"/>
              </a:rPr>
              <a:t>SABO.</a:t>
            </a:r>
          </a:p>
          <a:p>
            <a:pPr marL="609600" indent="-609600" eaLnBrk="1" hangingPunct="1">
              <a:buFontTx/>
              <a:buAutoNum type="arabicPeriod"/>
            </a:pPr>
            <a:r>
              <a:rPr lang="en-US" sz="2000" dirty="0" smtClean="0">
                <a:latin typeface="Arial" panose="020B0604020202020204" pitchFamily="34" charset="0"/>
                <a:cs typeface="Arial" panose="020B0604020202020204" pitchFamily="34" charset="0"/>
              </a:rPr>
              <a:t>Once </a:t>
            </a:r>
            <a:r>
              <a:rPr lang="en-US" sz="2000" dirty="0">
                <a:latin typeface="Arial" panose="020B0604020202020204" pitchFamily="34" charset="0"/>
                <a:cs typeface="Arial" panose="020B0604020202020204" pitchFamily="34" charset="0"/>
              </a:rPr>
              <a:t>the request is </a:t>
            </a:r>
            <a:r>
              <a:rPr lang="en-US" sz="2000" dirty="0" smtClean="0">
                <a:latin typeface="Arial" panose="020B0604020202020204" pitchFamily="34" charset="0"/>
                <a:cs typeface="Arial" panose="020B0604020202020204" pitchFamily="34" charset="0"/>
              </a:rPr>
              <a:t>approved and </a:t>
            </a:r>
            <a:r>
              <a:rPr lang="en-US" sz="2000" dirty="0">
                <a:latin typeface="Arial" panose="020B0604020202020204" pitchFamily="34" charset="0"/>
                <a:cs typeface="Arial" panose="020B0604020202020204" pitchFamily="34" charset="0"/>
              </a:rPr>
              <a:t>appropriate documentation is </a:t>
            </a:r>
            <a:r>
              <a:rPr lang="en-US" sz="2000" dirty="0" smtClean="0">
                <a:latin typeface="Arial" panose="020B0604020202020204" pitchFamily="34" charset="0"/>
                <a:cs typeface="Arial" panose="020B0604020202020204" pitchFamily="34" charset="0"/>
              </a:rPr>
              <a:t>received by </a:t>
            </a:r>
            <a:r>
              <a:rPr lang="en-US" sz="2000" dirty="0">
                <a:latin typeface="Arial" panose="020B0604020202020204" pitchFamily="34" charset="0"/>
                <a:cs typeface="Arial" panose="020B0604020202020204" pitchFamily="34" charset="0"/>
              </a:rPr>
              <a:t>SABO, checks </a:t>
            </a:r>
            <a:r>
              <a:rPr lang="en-US" sz="2000" dirty="0" smtClean="0">
                <a:latin typeface="Arial" panose="020B0604020202020204" pitchFamily="34" charset="0"/>
                <a:cs typeface="Arial" panose="020B0604020202020204" pitchFamily="34" charset="0"/>
              </a:rPr>
              <a:t>request will </a:t>
            </a:r>
            <a:r>
              <a:rPr lang="en-US" sz="2000" dirty="0">
                <a:latin typeface="Arial" panose="020B0604020202020204" pitchFamily="34" charset="0"/>
                <a:cs typeface="Arial" panose="020B0604020202020204" pitchFamily="34" charset="0"/>
              </a:rPr>
              <a:t>be </a:t>
            </a:r>
            <a:r>
              <a:rPr lang="en-US" sz="2000" dirty="0" smtClean="0">
                <a:latin typeface="Arial" panose="020B0604020202020204" pitchFamily="34" charset="0"/>
                <a:cs typeface="Arial" panose="020B0604020202020204" pitchFamily="34" charset="0"/>
              </a:rPr>
              <a:t>processed.</a:t>
            </a:r>
          </a:p>
          <a:p>
            <a:pPr marL="609600" indent="-609600" eaLnBrk="1" hangingPunct="1">
              <a:buFontTx/>
              <a:buAutoNum type="arabicPeriod"/>
            </a:pPr>
            <a:r>
              <a:rPr lang="en-US" sz="2000" dirty="0" smtClean="0">
                <a:latin typeface="Arial" panose="020B0604020202020204" pitchFamily="34" charset="0"/>
                <a:cs typeface="Arial" panose="020B0604020202020204" pitchFamily="34" charset="0"/>
              </a:rPr>
              <a:t>A check will be printed and sent out based on Check Delivery selection:  “Pick-up” or “Mail to address in Payee info”</a:t>
            </a:r>
            <a:endParaRPr lang="en-US" sz="2000" dirty="0">
              <a:latin typeface="Arial" panose="020B0604020202020204" pitchFamily="34" charset="0"/>
              <a:cs typeface="Arial" panose="020B0604020202020204" pitchFamily="34" charset="0"/>
            </a:endParaRPr>
          </a:p>
          <a:p>
            <a:pPr marL="990600" lvl="1" indent="-533400" eaLnBrk="1" hangingPunct="1">
              <a:buFontTx/>
              <a:buNone/>
            </a:pPr>
            <a:r>
              <a:rPr lang="en-US" sz="2000" dirty="0">
                <a:latin typeface="Arial" panose="020B0604020202020204" pitchFamily="34" charset="0"/>
                <a:cs typeface="Arial" panose="020B0604020202020204" pitchFamily="34" charset="0"/>
              </a:rPr>
              <a:t>   </a:t>
            </a:r>
            <a:endParaRPr lang="en-US" sz="2000" u="sng" dirty="0">
              <a:latin typeface="Arial" panose="020B0604020202020204" pitchFamily="34" charset="0"/>
              <a:cs typeface="Arial" panose="020B0604020202020204" pitchFamily="34" charset="0"/>
            </a:endParaRPr>
          </a:p>
          <a:p>
            <a:pPr marL="609600" indent="-609600" eaLnBrk="1" hangingPunct="1">
              <a:buFontTx/>
              <a:buNone/>
            </a:pPr>
            <a:endParaRPr lang="en-US" sz="1800" u="sng" dirty="0">
              <a:latin typeface="Baskerville Old Face" panose="02020602080505020303" pitchFamily="18" charset="0"/>
            </a:endParaRPr>
          </a:p>
          <a:p>
            <a:pPr marL="609600" indent="-609600" eaLnBrk="1" hangingPunct="1">
              <a:buFontTx/>
              <a:buNone/>
            </a:pPr>
            <a:endParaRPr lang="en-US" sz="1800" dirty="0">
              <a:latin typeface="Baskerville Old Face" panose="02020602080505020303" pitchFamily="18" charset="0"/>
            </a:endParaRPr>
          </a:p>
        </p:txBody>
      </p:sp>
      <p:sp>
        <p:nvSpPr>
          <p:cNvPr id="16386" name="Rectangle 6"/>
          <p:cNvSpPr>
            <a:spLocks noGrp="1" noChangeArrowheads="1"/>
          </p:cNvSpPr>
          <p:nvPr>
            <p:ph type="sldNum" sz="quarter" idx="12"/>
          </p:nvPr>
        </p:nvSpPr>
        <p:spPr>
          <a:noFill/>
        </p:spPr>
        <p:txBody>
          <a:bodyPr/>
          <a:lstStyle/>
          <a:p>
            <a:fld id="{C2086A67-9DE1-4127-BF54-DAF07F6FABF1}" type="slidenum">
              <a:rPr lang="en-US" smtClean="0"/>
              <a:pPr/>
              <a:t>30</a:t>
            </a:fld>
            <a:endParaRPr lang="en-US" dirty="0"/>
          </a:p>
        </p:txBody>
      </p:sp>
      <p:sp>
        <p:nvSpPr>
          <p:cNvPr id="16393" name="Text Box 11"/>
          <p:cNvSpPr txBox="1">
            <a:spLocks noChangeArrowheads="1"/>
          </p:cNvSpPr>
          <p:nvPr/>
        </p:nvSpPr>
        <p:spPr bwMode="auto">
          <a:xfrm>
            <a:off x="1050925" y="5173663"/>
            <a:ext cx="184150" cy="366712"/>
          </a:xfrm>
          <a:prstGeom prst="rect">
            <a:avLst/>
          </a:prstGeom>
          <a:noFill/>
          <a:ln w="9525">
            <a:noFill/>
            <a:miter lim="800000"/>
            <a:headEnd/>
            <a:tailEnd/>
          </a:ln>
        </p:spPr>
        <p:txBody>
          <a:bodyPr>
            <a:spAutoFit/>
          </a:bodyPr>
          <a:lstStyle/>
          <a:p>
            <a:pPr>
              <a:spcBef>
                <a:spcPct val="50000"/>
              </a:spcBef>
            </a:pPr>
            <a:endParaRPr lang="en-US" dirty="0"/>
          </a:p>
        </p:txBody>
      </p:sp>
      <p:pic>
        <p:nvPicPr>
          <p:cNvPr id="1639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685801"/>
            <a:ext cx="7620000" cy="914400"/>
          </a:xfrm>
        </p:spPr>
        <p:txBody>
          <a:bodyPr/>
          <a:lstStyle/>
          <a:p>
            <a:r>
              <a:rPr lang="en-US" sz="4000" b="1" dirty="0" smtClean="0">
                <a:latin typeface="Arial" panose="020B0604020202020204" pitchFamily="34" charset="0"/>
                <a:cs typeface="Arial" panose="020B0604020202020204" pitchFamily="34" charset="0"/>
              </a:rPr>
              <a:t>Donations</a:t>
            </a:r>
            <a:endParaRPr lang="en-US" sz="4000" b="1" dirty="0">
              <a:latin typeface="Arial" panose="020B0604020202020204" pitchFamily="34" charset="0"/>
              <a:cs typeface="Arial" panose="020B0604020202020204" pitchFamily="34" charset="0"/>
            </a:endParaRPr>
          </a:p>
        </p:txBody>
      </p:sp>
      <p:sp>
        <p:nvSpPr>
          <p:cNvPr id="14" name="Subtitle 13"/>
          <p:cNvSpPr>
            <a:spLocks noGrp="1"/>
          </p:cNvSpPr>
          <p:nvPr>
            <p:ph type="subTitle" idx="1"/>
          </p:nvPr>
        </p:nvSpPr>
        <p:spPr>
          <a:xfrm>
            <a:off x="457200" y="1600201"/>
            <a:ext cx="8229600" cy="4645024"/>
          </a:xfrm>
        </p:spPr>
        <p:txBody>
          <a:bodyPr/>
          <a:lstStyle/>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Student organizations may make donations from their </a:t>
            </a:r>
            <a:r>
              <a:rPr lang="en-US" sz="2400" dirty="0" smtClean="0">
                <a:latin typeface="Arial" panose="020B0604020202020204" pitchFamily="34" charset="0"/>
                <a:cs typeface="Arial" panose="020B0604020202020204" pitchFamily="34" charset="0"/>
              </a:rPr>
              <a:t>Misc. Generated Revenue </a:t>
            </a:r>
            <a:r>
              <a:rPr lang="en-US" sz="2400" dirty="0">
                <a:latin typeface="Arial" panose="020B0604020202020204" pitchFamily="34" charset="0"/>
                <a:cs typeface="Arial" panose="020B0604020202020204" pitchFamily="34" charset="0"/>
              </a:rPr>
              <a:t>line </a:t>
            </a:r>
            <a:r>
              <a:rPr lang="en-US" sz="2400" dirty="0" smtClean="0">
                <a:latin typeface="Arial" panose="020B0604020202020204" pitchFamily="34" charset="0"/>
                <a:cs typeface="Arial" panose="020B0604020202020204" pitchFamily="34" charset="0"/>
              </a:rPr>
              <a:t>code (137) only.</a:t>
            </a:r>
            <a:endParaRPr lang="en-US"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All donations must be made to an approved charity that has 501©(3) status </a:t>
            </a:r>
            <a:r>
              <a:rPr lang="en-US" sz="2400" dirty="0" smtClean="0">
                <a:latin typeface="Arial" panose="020B0604020202020204" pitchFamily="34" charset="0"/>
                <a:cs typeface="Arial" panose="020B0604020202020204" pitchFamily="34" charset="0"/>
              </a:rPr>
              <a:t>recognized by </a:t>
            </a:r>
            <a:r>
              <a:rPr lang="en-US" sz="2400" dirty="0">
                <a:latin typeface="Arial" panose="020B0604020202020204" pitchFamily="34" charset="0"/>
                <a:cs typeface="Arial" panose="020B0604020202020204" pitchFamily="34" charset="0"/>
              </a:rPr>
              <a:t>the IRS</a:t>
            </a:r>
            <a:r>
              <a:rPr lang="en-US" sz="2400" dirty="0" smtClean="0">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Address needs to match the charity.</a:t>
            </a:r>
            <a:endParaRPr lang="en-US"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The charity must be in the United </a:t>
            </a:r>
            <a:r>
              <a:rPr lang="en-US" sz="2400" dirty="0" smtClean="0">
                <a:latin typeface="Arial" panose="020B0604020202020204" pitchFamily="34" charset="0"/>
                <a:cs typeface="Arial" panose="020B0604020202020204" pitchFamily="34" charset="0"/>
              </a:rPr>
              <a:t>States.</a:t>
            </a:r>
            <a:endParaRPr lang="en-US"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No documentation is needed as long as there is </a:t>
            </a:r>
            <a:r>
              <a:rPr lang="en-US" sz="2400" dirty="0" smtClean="0">
                <a:latin typeface="Arial" panose="020B0604020202020204" pitchFamily="34" charset="0"/>
                <a:cs typeface="Arial" panose="020B0604020202020204" pitchFamily="34" charset="0"/>
              </a:rPr>
              <a:t>a valid Federal Tax </a:t>
            </a:r>
            <a:r>
              <a:rPr lang="en-US" sz="2400" dirty="0">
                <a:latin typeface="Arial" panose="020B0604020202020204" pitchFamily="34" charset="0"/>
                <a:cs typeface="Arial" panose="020B0604020202020204" pitchFamily="34" charset="0"/>
              </a:rPr>
              <a:t>ID </a:t>
            </a:r>
            <a:r>
              <a:rPr lang="en-US" sz="2400" dirty="0" smtClean="0">
                <a:latin typeface="Arial" panose="020B0604020202020204" pitchFamily="34" charset="0"/>
                <a:cs typeface="Arial" panose="020B0604020202020204" pitchFamily="34" charset="0"/>
              </a:rPr>
              <a:t>number </a:t>
            </a:r>
            <a:r>
              <a:rPr lang="en-US" sz="2400" dirty="0">
                <a:latin typeface="Arial" panose="020B0604020202020204" pitchFamily="34" charset="0"/>
                <a:cs typeface="Arial" panose="020B0604020202020204" pitchFamily="34" charset="0"/>
              </a:rPr>
              <a:t>and is found in the IRS website</a:t>
            </a: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SABO will approve when it is a verified 501©(3) </a:t>
            </a:r>
          </a:p>
          <a:p>
            <a:pPr marL="342900" indent="-342900" algn="l">
              <a:buFont typeface="Arial" panose="020B0604020202020204" pitchFamily="34" charset="0"/>
              <a:buChar char="•"/>
            </a:pPr>
            <a:r>
              <a:rPr lang="en-US" sz="2400" dirty="0">
                <a:latin typeface="Arial" panose="020B0604020202020204" pitchFamily="34" charset="0"/>
                <a:cs typeface="Arial" panose="020B0604020202020204" pitchFamily="34" charset="0"/>
              </a:rPr>
              <a:t>SABO will mail check requesting a receipt/acknowledgment for the donation</a:t>
            </a:r>
          </a:p>
          <a:p>
            <a:pPr algn="l"/>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DE90F008-6D69-40C6-AF93-0E21C73D1C59}" type="slidenum">
              <a:rPr lang="en-US" smtClean="0"/>
              <a:pPr>
                <a:defRPr/>
              </a:pPr>
              <a:t>31</a:t>
            </a:fld>
            <a:endParaRPr lang="en-US" dirty="0"/>
          </a:p>
        </p:txBody>
      </p:sp>
      <p:pic>
        <p:nvPicPr>
          <p:cNvPr id="13" name="Picture 12"/>
          <p:cNvPicPr>
            <a:picLocks noChangeAspect="1"/>
          </p:cNvPicPr>
          <p:nvPr/>
        </p:nvPicPr>
        <p:blipFill>
          <a:blip r:embed="rId2"/>
          <a:stretch>
            <a:fillRect/>
          </a:stretch>
        </p:blipFill>
        <p:spPr>
          <a:xfrm>
            <a:off x="1371600" y="2514601"/>
            <a:ext cx="7541406" cy="365792"/>
          </a:xfrm>
          <a:prstGeom prst="rect">
            <a:avLst/>
          </a:prstGeom>
        </p:spPr>
      </p:pic>
    </p:spTree>
    <p:extLst>
      <p:ext uri="{BB962C8B-B14F-4D97-AF65-F5344CB8AC3E}">
        <p14:creationId xmlns:p14="http://schemas.microsoft.com/office/powerpoint/2010/main" val="4041128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760749"/>
            <a:ext cx="7772400" cy="534651"/>
          </a:xfrm>
        </p:spPr>
        <p:txBody>
          <a:bodyPr/>
          <a:lstStyle/>
          <a:p>
            <a:r>
              <a:rPr lang="en-US" sz="4000" b="1" dirty="0" smtClean="0">
                <a:latin typeface="Arial" panose="020B0604020202020204" pitchFamily="34" charset="0"/>
                <a:cs typeface="Arial" panose="020B0604020202020204" pitchFamily="34" charset="0"/>
              </a:rPr>
              <a:t>Donations</a:t>
            </a:r>
            <a:endParaRPr lang="en-US" sz="4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DE90F008-6D69-40C6-AF93-0E21C73D1C59}" type="slidenum">
              <a:rPr lang="en-US" smtClean="0"/>
              <a:pPr>
                <a:defRPr/>
              </a:pPr>
              <a:t>32</a:t>
            </a:fld>
            <a:endParaRPr lang="en-US" dirty="0"/>
          </a:p>
        </p:txBody>
      </p:sp>
      <p:pic>
        <p:nvPicPr>
          <p:cNvPr id="13" name="Picture 12"/>
          <p:cNvPicPr>
            <a:picLocks noChangeAspect="1"/>
          </p:cNvPicPr>
          <p:nvPr/>
        </p:nvPicPr>
        <p:blipFill>
          <a:blip r:embed="rId2"/>
          <a:stretch>
            <a:fillRect/>
          </a:stretch>
        </p:blipFill>
        <p:spPr>
          <a:xfrm>
            <a:off x="838200" y="3320091"/>
            <a:ext cx="7541406" cy="365792"/>
          </a:xfrm>
          <a:prstGeom prst="rect">
            <a:avLst/>
          </a:prstGeom>
        </p:spPr>
      </p:pic>
      <p:pic>
        <p:nvPicPr>
          <p:cNvPr id="6" name="Content Placeholder 4"/>
          <p:cNvPicPr>
            <a:picLocks noGrp="1" noChangeAspect="1"/>
          </p:cNvPicPr>
          <p:nvPr>
            <p:ph idx="1"/>
          </p:nvPr>
        </p:nvPicPr>
        <p:blipFill>
          <a:blip r:embed="rId3"/>
          <a:stretch>
            <a:fillRect/>
          </a:stretch>
        </p:blipFill>
        <p:spPr>
          <a:xfrm>
            <a:off x="228600" y="1295400"/>
            <a:ext cx="4001058" cy="2514951"/>
          </a:xfrm>
          <a:prstGeom prst="rect">
            <a:avLst/>
          </a:prstGeom>
        </p:spPr>
      </p:pic>
      <p:pic>
        <p:nvPicPr>
          <p:cNvPr id="2" name="Picture 1"/>
          <p:cNvPicPr>
            <a:picLocks noChangeAspect="1"/>
          </p:cNvPicPr>
          <p:nvPr/>
        </p:nvPicPr>
        <p:blipFill>
          <a:blip r:embed="rId4"/>
          <a:stretch>
            <a:fillRect/>
          </a:stretch>
        </p:blipFill>
        <p:spPr>
          <a:xfrm>
            <a:off x="1056784" y="3505200"/>
            <a:ext cx="7030431" cy="3048000"/>
          </a:xfrm>
          <a:prstGeom prst="rect">
            <a:avLst/>
          </a:prstGeom>
        </p:spPr>
      </p:pic>
    </p:spTree>
    <p:extLst>
      <p:ext uri="{BB962C8B-B14F-4D97-AF65-F5344CB8AC3E}">
        <p14:creationId xmlns:p14="http://schemas.microsoft.com/office/powerpoint/2010/main" val="293890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760749"/>
            <a:ext cx="7772400" cy="534651"/>
          </a:xfrm>
        </p:spPr>
        <p:txBody>
          <a:bodyPr/>
          <a:lstStyle/>
          <a:p>
            <a:r>
              <a:rPr lang="en-US" altLang="en-US" sz="4000" b="1" dirty="0">
                <a:latin typeface="Arial" panose="020B0604020202020204" pitchFamily="34" charset="0"/>
                <a:cs typeface="Arial" panose="020B0604020202020204" pitchFamily="34" charset="0"/>
              </a:rPr>
              <a:t>Submission Flow Chart</a:t>
            </a:r>
            <a:endParaRPr lang="en-US" sz="40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DE90F008-6D69-40C6-AF93-0E21C73D1C59}" type="slidenum">
              <a:rPr lang="en-US" smtClean="0"/>
              <a:pPr>
                <a:defRPr/>
              </a:pPr>
              <a:t>33</a:t>
            </a:fld>
            <a:endParaRPr lang="en-US" dirty="0"/>
          </a:p>
        </p:txBody>
      </p:sp>
      <p:pic>
        <p:nvPicPr>
          <p:cNvPr id="13" name="Picture 12"/>
          <p:cNvPicPr>
            <a:picLocks noChangeAspect="1"/>
          </p:cNvPicPr>
          <p:nvPr/>
        </p:nvPicPr>
        <p:blipFill>
          <a:blip r:embed="rId3"/>
          <a:stretch>
            <a:fillRect/>
          </a:stretch>
        </p:blipFill>
        <p:spPr>
          <a:xfrm>
            <a:off x="838200" y="3320091"/>
            <a:ext cx="7541406" cy="365792"/>
          </a:xfrm>
          <a:prstGeom prst="rect">
            <a:avLst/>
          </a:prstGeom>
        </p:spPr>
      </p:pic>
      <p:pic>
        <p:nvPicPr>
          <p:cNvPr id="4" name="Picture 3"/>
          <p:cNvPicPr>
            <a:picLocks noChangeAspect="1"/>
          </p:cNvPicPr>
          <p:nvPr/>
        </p:nvPicPr>
        <p:blipFill>
          <a:blip r:embed="rId4"/>
          <a:stretch>
            <a:fillRect/>
          </a:stretch>
        </p:blipFill>
        <p:spPr>
          <a:xfrm>
            <a:off x="251809" y="1454662"/>
            <a:ext cx="8640381" cy="5287113"/>
          </a:xfrm>
          <a:prstGeom prst="rect">
            <a:avLst/>
          </a:prstGeom>
        </p:spPr>
      </p:pic>
    </p:spTree>
    <p:extLst>
      <p:ext uri="{BB962C8B-B14F-4D97-AF65-F5344CB8AC3E}">
        <p14:creationId xmlns:p14="http://schemas.microsoft.com/office/powerpoint/2010/main" val="314127549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xfrm>
            <a:off x="-1447800" y="6248400"/>
            <a:ext cx="2133600" cy="476250"/>
          </a:xfrm>
          <a:noFill/>
        </p:spPr>
        <p:txBody>
          <a:bodyPr/>
          <a:lstStyle/>
          <a:p>
            <a:fld id="{2E096707-A739-4419-8332-4BFD33AEDA23}" type="slidenum">
              <a:rPr lang="en-US" smtClean="0"/>
              <a:pPr/>
              <a:t>34</a:t>
            </a:fld>
            <a:endParaRPr lang="en-US" dirty="0"/>
          </a:p>
        </p:txBody>
      </p:sp>
      <p:sp>
        <p:nvSpPr>
          <p:cNvPr id="13316" name="Text Box 8"/>
          <p:cNvSpPr txBox="1">
            <a:spLocks noChangeArrowheads="1"/>
          </p:cNvSpPr>
          <p:nvPr/>
        </p:nvSpPr>
        <p:spPr bwMode="auto">
          <a:xfrm>
            <a:off x="533400" y="1600200"/>
            <a:ext cx="8001000" cy="5447645"/>
          </a:xfrm>
          <a:prstGeom prst="rect">
            <a:avLst/>
          </a:prstGeom>
          <a:noFill/>
          <a:ln w="9525">
            <a:noFill/>
            <a:miter lim="800000"/>
            <a:headEnd/>
            <a:tailEnd/>
          </a:ln>
        </p:spPr>
        <p:txBody>
          <a:bodyPr wrap="square">
            <a:spAutoFit/>
          </a:bodyPr>
          <a:lstStyle/>
          <a:p>
            <a:pPr marL="0" indent="0">
              <a:buNone/>
            </a:pPr>
            <a:r>
              <a:rPr lang="en-US" sz="2400" b="1" dirty="0"/>
              <a:t>Pending</a:t>
            </a:r>
            <a:r>
              <a:rPr lang="en-US" sz="2400" dirty="0"/>
              <a:t> – waiting on Advisor approval</a:t>
            </a:r>
          </a:p>
          <a:p>
            <a:pPr marL="0" indent="0">
              <a:buNone/>
            </a:pPr>
            <a:endParaRPr lang="en-US" sz="2400" b="1" dirty="0"/>
          </a:p>
          <a:p>
            <a:pPr marL="0" indent="0">
              <a:buNone/>
            </a:pPr>
            <a:r>
              <a:rPr lang="en-US" sz="2400" b="1" dirty="0"/>
              <a:t>Submitted to SABO for Approval</a:t>
            </a:r>
            <a:r>
              <a:rPr lang="en-US" sz="2400" dirty="0"/>
              <a:t> </a:t>
            </a:r>
            <a:r>
              <a:rPr lang="en-US" sz="2400" b="1" dirty="0"/>
              <a:t>– if it has been more than a week</a:t>
            </a:r>
            <a:r>
              <a:rPr lang="en-US" sz="2400" dirty="0"/>
              <a:t>, please contact SABO.  This may mean we have not received supporting documentation to complete processing</a:t>
            </a:r>
          </a:p>
          <a:p>
            <a:pPr marL="0" indent="0">
              <a:buNone/>
            </a:pPr>
            <a:endParaRPr lang="en-US" sz="2400" b="1" dirty="0"/>
          </a:p>
          <a:p>
            <a:pPr marL="0" indent="0">
              <a:buNone/>
            </a:pPr>
            <a:r>
              <a:rPr lang="en-US" sz="2400" b="1" dirty="0"/>
              <a:t>Approved</a:t>
            </a:r>
            <a:r>
              <a:rPr lang="en-US" sz="2400" dirty="0"/>
              <a:t> – supporting documentation was reviewed and request is approved for payment. </a:t>
            </a:r>
            <a:r>
              <a:rPr lang="en-US" sz="2400" u="sng" dirty="0" smtClean="0"/>
              <a:t>This is when funds are encumbered from your account</a:t>
            </a:r>
            <a:r>
              <a:rPr lang="en-US" sz="2400" dirty="0" smtClean="0"/>
              <a:t>.</a:t>
            </a:r>
            <a:endParaRPr lang="en-US" sz="2400" dirty="0"/>
          </a:p>
          <a:p>
            <a:pPr marL="0" indent="0">
              <a:buNone/>
            </a:pPr>
            <a:endParaRPr lang="en-US" sz="2400" b="1" dirty="0"/>
          </a:p>
          <a:p>
            <a:pPr marL="0" indent="0">
              <a:buNone/>
            </a:pPr>
            <a:r>
              <a:rPr lang="en-US" sz="2400" b="1" dirty="0"/>
              <a:t>Check Cut</a:t>
            </a:r>
            <a:r>
              <a:rPr lang="en-US" sz="2400" dirty="0"/>
              <a:t> – check is printed and will be mailed or check is available for pick up (within 3 days of the check date)</a:t>
            </a:r>
            <a:endParaRPr lang="en-US" altLang="en-US" sz="2400" dirty="0"/>
          </a:p>
          <a:p>
            <a:pPr marL="342900" indent="-342900">
              <a:spcBef>
                <a:spcPct val="50000"/>
              </a:spcBef>
            </a:pPr>
            <a:endParaRPr lang="en-US" sz="2400" dirty="0">
              <a:latin typeface="Arial Rounded MT Bold" pitchFamily="34" charset="0"/>
            </a:endParaRPr>
          </a:p>
        </p:txBody>
      </p:sp>
      <p:pic>
        <p:nvPicPr>
          <p:cNvPr id="13317"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6" name="TextBox 5"/>
          <p:cNvSpPr txBox="1"/>
          <p:nvPr/>
        </p:nvSpPr>
        <p:spPr>
          <a:xfrm>
            <a:off x="0" y="533400"/>
            <a:ext cx="8610600" cy="707886"/>
          </a:xfrm>
          <a:prstGeom prst="rect">
            <a:avLst/>
          </a:prstGeom>
          <a:noFill/>
        </p:spPr>
        <p:txBody>
          <a:bodyPr wrap="square" rtlCol="0">
            <a:spAutoFit/>
          </a:bodyPr>
          <a:lstStyle/>
          <a:p>
            <a:pPr algn="ctr"/>
            <a:r>
              <a:rPr lang="en-US" sz="4000" b="1" dirty="0" smtClean="0">
                <a:latin typeface="Arial" panose="020B0604020202020204" pitchFamily="34" charset="0"/>
                <a:cs typeface="Arial" panose="020B0604020202020204" pitchFamily="34" charset="0"/>
              </a:rPr>
              <a:t>Status of Check Request</a:t>
            </a:r>
            <a:endParaRPr lang="en-US" sz="40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xfrm>
            <a:off x="-1447800" y="6248400"/>
            <a:ext cx="2133600" cy="476250"/>
          </a:xfrm>
          <a:noFill/>
        </p:spPr>
        <p:txBody>
          <a:bodyPr/>
          <a:lstStyle/>
          <a:p>
            <a:fld id="{2E096707-A739-4419-8332-4BFD33AEDA23}" type="slidenum">
              <a:rPr lang="en-US" smtClean="0"/>
              <a:pPr/>
              <a:t>35</a:t>
            </a:fld>
            <a:endParaRPr lang="en-US" dirty="0"/>
          </a:p>
        </p:txBody>
      </p:sp>
      <p:sp>
        <p:nvSpPr>
          <p:cNvPr id="13316" name="Text Box 8"/>
          <p:cNvSpPr txBox="1">
            <a:spLocks noChangeArrowheads="1"/>
          </p:cNvSpPr>
          <p:nvPr/>
        </p:nvSpPr>
        <p:spPr bwMode="auto">
          <a:xfrm>
            <a:off x="533400" y="1600200"/>
            <a:ext cx="8001000" cy="3416320"/>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smtClean="0">
                <a:latin typeface="Arial" pitchFamily="34" charset="0"/>
                <a:cs typeface="Arial" pitchFamily="34" charset="0"/>
              </a:rPr>
              <a:t>Select </a:t>
            </a:r>
            <a:r>
              <a:rPr lang="en-US" dirty="0">
                <a:latin typeface="Arial" pitchFamily="34" charset="0"/>
                <a:cs typeface="Arial" pitchFamily="34" charset="0"/>
              </a:rPr>
              <a:t>Transfer Request from the Dashboard.</a:t>
            </a:r>
          </a:p>
          <a:p>
            <a:pPr marL="342900" indent="-342900">
              <a:buFont typeface="+mj-lt"/>
              <a:buAutoNum type="arabicParenR"/>
            </a:pP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Enter “from” account and select the Line Code and “to” account and select the Line Code.</a:t>
            </a:r>
          </a:p>
          <a:p>
            <a:pPr marL="342900" indent="-342900">
              <a:buFont typeface="+mj-lt"/>
              <a:buAutoNum type="arabicParenR"/>
            </a:pP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Choose Transaction Codes and provide a full description for the transfer, choose the approvers, and enter the exact amount. </a:t>
            </a:r>
          </a:p>
          <a:p>
            <a:pPr marL="342900" indent="-342900">
              <a:buFont typeface="+mj-lt"/>
              <a:buAutoNum type="arabicParenR"/>
            </a:pP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Review your request, submit if correct, and write down the Transfer  Number. </a:t>
            </a:r>
          </a:p>
          <a:p>
            <a:pPr marL="342900" indent="-342900">
              <a:spcBef>
                <a:spcPct val="50000"/>
              </a:spcBef>
            </a:pPr>
            <a:endParaRPr lang="en-US" sz="2400" dirty="0">
              <a:latin typeface="Arial Rounded MT Bold" pitchFamily="34" charset="0"/>
            </a:endParaRPr>
          </a:p>
        </p:txBody>
      </p:sp>
      <p:pic>
        <p:nvPicPr>
          <p:cNvPr id="13317"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6" name="TextBox 5"/>
          <p:cNvSpPr txBox="1"/>
          <p:nvPr/>
        </p:nvSpPr>
        <p:spPr>
          <a:xfrm>
            <a:off x="662609" y="619125"/>
            <a:ext cx="7239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Transfers</a:t>
            </a:r>
          </a:p>
        </p:txBody>
      </p:sp>
      <p:pic>
        <p:nvPicPr>
          <p:cNvPr id="2" name="Picture 1"/>
          <p:cNvPicPr>
            <a:picLocks noChangeAspect="1"/>
          </p:cNvPicPr>
          <p:nvPr/>
        </p:nvPicPr>
        <p:blipFill>
          <a:blip r:embed="rId4"/>
          <a:stretch>
            <a:fillRect/>
          </a:stretch>
        </p:blipFill>
        <p:spPr>
          <a:xfrm>
            <a:off x="656678" y="4572000"/>
            <a:ext cx="7830643" cy="1676400"/>
          </a:xfrm>
          <a:prstGeom prst="rect">
            <a:avLst/>
          </a:prstGeom>
        </p:spPr>
      </p:pic>
    </p:spTree>
    <p:extLst>
      <p:ext uri="{BB962C8B-B14F-4D97-AF65-F5344CB8AC3E}">
        <p14:creationId xmlns:p14="http://schemas.microsoft.com/office/powerpoint/2010/main" val="1498791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Depositing into your SABO Account</a:t>
            </a:r>
            <a:endParaRPr lang="en-US" sz="4000" b="1" dirty="0">
              <a:latin typeface="Arial" panose="020B0604020202020204" pitchFamily="34" charset="0"/>
              <a:cs typeface="Arial" panose="020B0604020202020204" pitchFamily="34" charset="0"/>
            </a:endParaRPr>
          </a:p>
        </p:txBody>
      </p:sp>
      <p:sp>
        <p:nvSpPr>
          <p:cNvPr id="25604" name="Rectangle 3"/>
          <p:cNvSpPr>
            <a:spLocks noGrp="1" noChangeArrowheads="1"/>
          </p:cNvSpPr>
          <p:nvPr>
            <p:ph idx="1"/>
          </p:nvPr>
        </p:nvSpPr>
        <p:spPr>
          <a:xfrm>
            <a:off x="228600" y="1524000"/>
            <a:ext cx="8686800" cy="4721225"/>
          </a:xfrm>
        </p:spPr>
        <p:txBody>
          <a:bodyPr/>
          <a:lstStyle/>
          <a:p>
            <a:pPr marL="457200" lvl="1" indent="0">
              <a:buNone/>
            </a:pPr>
            <a:r>
              <a:rPr lang="en-US" sz="2000" b="1" dirty="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A Deposit Slip must be completed for the funds to be properly credited to your SABO Account.</a:t>
            </a:r>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Include on each check:  </a:t>
            </a:r>
            <a:r>
              <a:rPr lang="en-US" sz="2000" dirty="0" smtClean="0">
                <a:latin typeface="Arial" panose="020B0604020202020204" pitchFamily="34" charset="0"/>
                <a:cs typeface="Arial" panose="020B0604020202020204" pitchFamily="34" charset="0"/>
              </a:rPr>
              <a:t>Account number, Line Code, and Transaction Code (e.g. “123 | 137 | 061”)</a:t>
            </a:r>
          </a:p>
          <a:p>
            <a:r>
              <a:rPr lang="en-US" sz="2000" dirty="0" smtClean="0">
                <a:latin typeface="Arial" panose="020B0604020202020204" pitchFamily="34" charset="0"/>
                <a:cs typeface="Arial" panose="020B0604020202020204" pitchFamily="34" charset="0"/>
              </a:rPr>
              <a:t>All checks must be made out to “Rutgers University”.</a:t>
            </a:r>
          </a:p>
          <a:p>
            <a:r>
              <a:rPr lang="en-US" sz="2000" dirty="0" smtClean="0">
                <a:latin typeface="Arial" panose="020B0604020202020204" pitchFamily="34" charset="0"/>
                <a:cs typeface="Arial" panose="020B0604020202020204" pitchFamily="34" charset="0"/>
              </a:rPr>
              <a:t>You will receive a receipt after the deposit is made.</a:t>
            </a:r>
          </a:p>
          <a:p>
            <a:r>
              <a:rPr lang="en-US" sz="2000" dirty="0" smtClean="0">
                <a:latin typeface="Arial" panose="020B0604020202020204" pitchFamily="34" charset="0"/>
                <a:cs typeface="Arial" panose="020B0604020202020204" pitchFamily="34" charset="0"/>
              </a:rPr>
              <a:t>All funds deposited will be credited after 5pm.</a:t>
            </a:r>
          </a:p>
          <a:p>
            <a:r>
              <a:rPr lang="en-US" sz="2000" dirty="0" smtClean="0">
                <a:latin typeface="Arial" panose="020B0604020202020204" pitchFamily="34" charset="0"/>
                <a:cs typeface="Arial" panose="020B0604020202020204" pitchFamily="34" charset="0"/>
              </a:rPr>
              <a:t>Any returned checks will be debited (subtracted) from your account.  It is the responsibility of the Treasurer to pursue collection.</a:t>
            </a:r>
          </a:p>
          <a:p>
            <a:r>
              <a:rPr lang="en-US" sz="2000" dirty="0" smtClean="0">
                <a:latin typeface="Arial" panose="020B0604020202020204" pitchFamily="34" charset="0"/>
                <a:cs typeface="Arial" panose="020B0604020202020204" pitchFamily="34" charset="0"/>
              </a:rPr>
              <a:t>Checks that are DONATIONS cannot be deposited directly to your SABO account</a:t>
            </a:r>
            <a:r>
              <a:rPr lang="en-US" sz="2000" i="1" dirty="0" smtClean="0">
                <a:latin typeface="Arial" panose="020B0604020202020204" pitchFamily="34" charset="0"/>
                <a:cs typeface="Arial" panose="020B0604020202020204" pitchFamily="34" charset="0"/>
              </a:rPr>
              <a:t>.  Please see Business Manager who will route it to the Foundation for processing.</a:t>
            </a:r>
            <a:endParaRPr lang="en-US" sz="2000" i="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36</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Tree>
    <p:extLst>
      <p:ext uri="{BB962C8B-B14F-4D97-AF65-F5344CB8AC3E}">
        <p14:creationId xmlns:p14="http://schemas.microsoft.com/office/powerpoint/2010/main" val="2788945423"/>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Depositing into your SABO Account</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37</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585231" y="1900024"/>
            <a:ext cx="7973538" cy="3057952"/>
          </a:xfrm>
          <a:prstGeom prst="rect">
            <a:avLst/>
          </a:prstGeom>
        </p:spPr>
      </p:pic>
    </p:spTree>
    <p:extLst>
      <p:ext uri="{BB962C8B-B14F-4D97-AF65-F5344CB8AC3E}">
        <p14:creationId xmlns:p14="http://schemas.microsoft.com/office/powerpoint/2010/main" val="1487659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916706AD-7109-48C5-BD1A-A699BACBCBFE}" type="slidenum">
              <a:rPr lang="en-US" smtClean="0"/>
              <a:pPr/>
              <a:t>38</a:t>
            </a:fld>
            <a:endParaRPr lang="en-US" dirty="0"/>
          </a:p>
        </p:txBody>
      </p:sp>
      <p:sp>
        <p:nvSpPr>
          <p:cNvPr id="28676" name="Text Box 5"/>
          <p:cNvSpPr txBox="1">
            <a:spLocks noChangeArrowheads="1"/>
          </p:cNvSpPr>
          <p:nvPr/>
        </p:nvSpPr>
        <p:spPr bwMode="auto">
          <a:xfrm>
            <a:off x="228600" y="723815"/>
            <a:ext cx="8305800" cy="430887"/>
          </a:xfrm>
          <a:prstGeom prst="rect">
            <a:avLst/>
          </a:prstGeom>
          <a:noFill/>
          <a:ln w="9525">
            <a:noFill/>
            <a:miter lim="800000"/>
            <a:headEnd/>
            <a:tailEnd/>
          </a:ln>
        </p:spPr>
        <p:txBody>
          <a:bodyPr wrap="square">
            <a:spAutoFit/>
          </a:bodyPr>
          <a:lstStyle/>
          <a:p>
            <a:pPr>
              <a:spcBef>
                <a:spcPct val="50000"/>
              </a:spcBef>
            </a:pPr>
            <a:r>
              <a:rPr lang="en-US" sz="2200" b="1" dirty="0" smtClean="0">
                <a:latin typeface="+mj-lt"/>
              </a:rPr>
              <a:t>IMPORTANT - Review your Account Statement Regularly!</a:t>
            </a:r>
            <a:endParaRPr lang="en-US" sz="2200" b="1" dirty="0">
              <a:latin typeface="+mj-lt"/>
            </a:endParaRPr>
          </a:p>
        </p:txBody>
      </p:sp>
      <p:sp>
        <p:nvSpPr>
          <p:cNvPr id="28678" name="Text Box 7"/>
          <p:cNvSpPr txBox="1">
            <a:spLocks noChangeArrowheads="1"/>
          </p:cNvSpPr>
          <p:nvPr/>
        </p:nvSpPr>
        <p:spPr bwMode="auto">
          <a:xfrm>
            <a:off x="5791200" y="1524000"/>
            <a:ext cx="3200400" cy="4108817"/>
          </a:xfrm>
          <a:prstGeom prst="rect">
            <a:avLst/>
          </a:prstGeom>
          <a:noFill/>
          <a:ln w="9525">
            <a:noFill/>
            <a:miter lim="800000"/>
            <a:headEnd/>
            <a:tailEnd/>
          </a:ln>
        </p:spPr>
        <p:txBody>
          <a:bodyPr wrap="square">
            <a:spAutoFit/>
          </a:bodyPr>
          <a:lstStyle/>
          <a:p>
            <a:pPr marL="342900" indent="-342900">
              <a:spcBef>
                <a:spcPct val="50000"/>
              </a:spcBef>
              <a:buFontTx/>
              <a:buAutoNum type="arabicPeriod"/>
            </a:pPr>
            <a:r>
              <a:rPr lang="en-US" dirty="0">
                <a:latin typeface="Arial" panose="020B0604020202020204" pitchFamily="34" charset="0"/>
                <a:cs typeface="Arial" pitchFamily="34" charset="0"/>
              </a:rPr>
              <a:t>Click on “Statements” from the Dashboard </a:t>
            </a:r>
          </a:p>
          <a:p>
            <a:pPr marL="342900" indent="-342900">
              <a:spcBef>
                <a:spcPct val="50000"/>
              </a:spcBef>
              <a:buFontTx/>
              <a:buAutoNum type="arabicPeriod"/>
            </a:pPr>
            <a:r>
              <a:rPr lang="en-US" dirty="0">
                <a:latin typeface="Arial" panose="020B0604020202020204" pitchFamily="34" charset="0"/>
                <a:cs typeface="Arial" pitchFamily="34" charset="0"/>
              </a:rPr>
              <a:t>Enter the Account Number and select either “Account Statement” or “Request Details”.</a:t>
            </a:r>
          </a:p>
          <a:p>
            <a:pPr marL="342900" indent="-342900">
              <a:spcBef>
                <a:spcPct val="50000"/>
              </a:spcBef>
              <a:buFontTx/>
              <a:buAutoNum type="arabicPeriod"/>
            </a:pPr>
            <a:r>
              <a:rPr lang="en-US" dirty="0">
                <a:latin typeface="Arial" panose="020B0604020202020204" pitchFamily="34" charset="0"/>
                <a:cs typeface="Arial" pitchFamily="34" charset="0"/>
              </a:rPr>
              <a:t>Keep the “Year to Date” box checked or unclick it to choose a specific date range.</a:t>
            </a:r>
          </a:p>
          <a:p>
            <a:pPr marL="342900" indent="-342900">
              <a:spcBef>
                <a:spcPct val="50000"/>
              </a:spcBef>
              <a:buFontTx/>
              <a:buAutoNum type="arabicPeriod"/>
            </a:pPr>
            <a:r>
              <a:rPr lang="en-US" dirty="0">
                <a:latin typeface="Arial" panose="020B0604020202020204" pitchFamily="34" charset="0"/>
                <a:cs typeface="Arial" pitchFamily="34" charset="0"/>
              </a:rPr>
              <a:t>Click “Download Report” to generate a .pdf of your specified statement. </a:t>
            </a:r>
          </a:p>
        </p:txBody>
      </p:sp>
      <p:sp>
        <p:nvSpPr>
          <p:cNvPr id="28679" name="Text Box 8"/>
          <p:cNvSpPr txBox="1">
            <a:spLocks noChangeArrowheads="1"/>
          </p:cNvSpPr>
          <p:nvPr/>
        </p:nvSpPr>
        <p:spPr bwMode="auto">
          <a:xfrm>
            <a:off x="228600" y="6019800"/>
            <a:ext cx="7848600" cy="646331"/>
          </a:xfrm>
          <a:prstGeom prst="rect">
            <a:avLst/>
          </a:prstGeom>
          <a:noFill/>
          <a:ln w="9525">
            <a:noFill/>
            <a:miter lim="800000"/>
            <a:headEnd/>
            <a:tailEnd/>
          </a:ln>
        </p:spPr>
        <p:txBody>
          <a:bodyPr wrap="square">
            <a:spAutoFit/>
          </a:bodyPr>
          <a:lstStyle/>
          <a:p>
            <a:pPr>
              <a:spcBef>
                <a:spcPct val="50000"/>
              </a:spcBef>
            </a:pPr>
            <a:r>
              <a:rPr lang="en-US" dirty="0">
                <a:latin typeface="Arial" pitchFamily="34" charset="0"/>
                <a:cs typeface="Arial" pitchFamily="34" charset="0"/>
              </a:rPr>
              <a:t>Note: </a:t>
            </a:r>
            <a:r>
              <a:rPr lang="en-US" b="1" dirty="0">
                <a:latin typeface="Arial" pitchFamily="34" charset="0"/>
                <a:cs typeface="Arial" pitchFamily="34" charset="0"/>
              </a:rPr>
              <a:t>Statements do not reflect pending transactions</a:t>
            </a:r>
            <a:r>
              <a:rPr lang="en-US" dirty="0">
                <a:latin typeface="Arial" pitchFamily="34" charset="0"/>
                <a:cs typeface="Arial" pitchFamily="34" charset="0"/>
              </a:rPr>
              <a:t>.  Statements reflect only transactions that have been posted to the account.</a:t>
            </a:r>
          </a:p>
        </p:txBody>
      </p:sp>
      <p:pic>
        <p:nvPicPr>
          <p:cNvPr id="28680"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28600" y="1128018"/>
            <a:ext cx="5210902" cy="4836438"/>
          </a:xfrm>
          <a:prstGeom prst="rect">
            <a:avLst/>
          </a:prstGeom>
        </p:spPr>
      </p:pic>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Booking Approved Travel</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39</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2" name="Rectangle 1"/>
          <p:cNvSpPr/>
          <p:nvPr/>
        </p:nvSpPr>
        <p:spPr>
          <a:xfrm>
            <a:off x="381000" y="1859340"/>
            <a:ext cx="8001000" cy="2862322"/>
          </a:xfrm>
          <a:prstGeom prst="rect">
            <a:avLst/>
          </a:prstGeom>
        </p:spPr>
        <p:txBody>
          <a:bodyPr wrap="square">
            <a:spAutoFit/>
          </a:bodyPr>
          <a:lstStyle/>
          <a:p>
            <a:pPr marL="285750" indent="-285750" eaLnBrk="1" hangingPunct="1">
              <a:buFont typeface="Arial" panose="020B0604020202020204" pitchFamily="34" charset="0"/>
              <a:buChar char="•"/>
            </a:pPr>
            <a:r>
              <a:rPr lang="en-US" altLang="en-US" dirty="0" smtClean="0"/>
              <a:t>All </a:t>
            </a:r>
            <a:r>
              <a:rPr lang="en-US" altLang="en-US" dirty="0"/>
              <a:t>Rutgers-related travel </a:t>
            </a:r>
            <a:r>
              <a:rPr lang="en-US" altLang="en-US" dirty="0" smtClean="0"/>
              <a:t>can be booked via travel website of your own choosing.</a:t>
            </a:r>
            <a:endParaRPr lang="en-US" altLang="en-US" dirty="0"/>
          </a:p>
          <a:p>
            <a:pPr marL="285750" indent="-285750" eaLnBrk="1" hangingPunct="1">
              <a:buFont typeface="Arial" panose="020B0604020202020204" pitchFamily="34" charset="0"/>
              <a:buChar char="•"/>
            </a:pPr>
            <a:endParaRPr lang="en-US" dirty="0" smtClean="0"/>
          </a:p>
          <a:p>
            <a:pPr marL="285750" indent="-285750" eaLnBrk="1" hangingPunct="1">
              <a:buFont typeface="Arial" panose="020B0604020202020204" pitchFamily="34" charset="0"/>
              <a:buChar char="•"/>
            </a:pPr>
            <a:r>
              <a:rPr lang="en-US" dirty="0" smtClean="0"/>
              <a:t>Include </a:t>
            </a:r>
            <a:r>
              <a:rPr lang="en-US" dirty="0"/>
              <a:t>booking confirmation (air, hotel, rail) </a:t>
            </a:r>
            <a:r>
              <a:rPr lang="en-US" dirty="0" smtClean="0"/>
              <a:t>received.</a:t>
            </a:r>
          </a:p>
          <a:p>
            <a:pPr eaLnBrk="1" hangingPunct="1"/>
            <a:endParaRPr lang="en-US" dirty="0" smtClean="0"/>
          </a:p>
          <a:p>
            <a:pPr marL="285750" indent="-285750" eaLnBrk="1" hangingPunct="1">
              <a:buFont typeface="Arial" panose="020B0604020202020204" pitchFamily="34" charset="0"/>
              <a:buChar char="•"/>
            </a:pPr>
            <a:r>
              <a:rPr lang="en-US" dirty="0" smtClean="0"/>
              <a:t>You </a:t>
            </a:r>
            <a:r>
              <a:rPr lang="en-US" dirty="0"/>
              <a:t>must also provide  </a:t>
            </a:r>
            <a:r>
              <a:rPr lang="en-US" u="sng" dirty="0"/>
              <a:t>proof of payment</a:t>
            </a:r>
            <a:r>
              <a:rPr lang="en-US" dirty="0"/>
              <a:t> with a credit card or bank statement verifying the </a:t>
            </a:r>
            <a:r>
              <a:rPr lang="en-US" dirty="0" smtClean="0"/>
              <a:t>purchase if more than $500.</a:t>
            </a:r>
          </a:p>
          <a:p>
            <a:pPr eaLnBrk="1" hangingPunct="1"/>
            <a:endParaRPr lang="en-US" dirty="0" smtClean="0"/>
          </a:p>
          <a:p>
            <a:pPr marL="285750" indent="-285750" eaLnBrk="1" hangingPunct="1">
              <a:buFont typeface="Arial" panose="020B0604020202020204" pitchFamily="34" charset="0"/>
              <a:buChar char="•"/>
            </a:pPr>
            <a:r>
              <a:rPr lang="en-US" b="1" u="sng" dirty="0" smtClean="0"/>
              <a:t>IMPORTANT</a:t>
            </a:r>
            <a:r>
              <a:rPr lang="en-US" b="1" dirty="0" smtClean="0"/>
              <a:t>:  </a:t>
            </a:r>
            <a:r>
              <a:rPr lang="en-US" dirty="0" smtClean="0"/>
              <a:t>Student organizations are not permitted to book Airbnb/VRBO/Home-Sharing, for any reason, for Rutgers-related travel.</a:t>
            </a:r>
            <a:endParaRPr lang="en-US" dirty="0"/>
          </a:p>
        </p:txBody>
      </p:sp>
    </p:spTree>
    <p:extLst>
      <p:ext uri="{BB962C8B-B14F-4D97-AF65-F5344CB8AC3E}">
        <p14:creationId xmlns:p14="http://schemas.microsoft.com/office/powerpoint/2010/main" val="334878956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DB9CA217-9FB3-488E-8C34-A5AD3F6E5479}" type="slidenum">
              <a:rPr lang="en-US" smtClean="0"/>
              <a:pPr/>
              <a:t>4</a:t>
            </a:fld>
            <a:endParaRPr lang="en-US" dirty="0"/>
          </a:p>
        </p:txBody>
      </p:sp>
      <p:pic>
        <p:nvPicPr>
          <p:cNvPr id="1024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9" name="TextBox 8"/>
          <p:cNvSpPr txBox="1"/>
          <p:nvPr/>
        </p:nvSpPr>
        <p:spPr>
          <a:xfrm>
            <a:off x="685800" y="762000"/>
            <a:ext cx="73152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SABO </a:t>
            </a:r>
            <a:r>
              <a:rPr lang="en-US" sz="4000" b="1" dirty="0" smtClean="0">
                <a:latin typeface="Arial" panose="020B0604020202020204" pitchFamily="34" charset="0"/>
                <a:cs typeface="Arial" panose="020B0604020202020204" pitchFamily="34" charset="0"/>
              </a:rPr>
              <a:t>Location &amp; Hours</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533400" y="1720840"/>
            <a:ext cx="7696200" cy="2954655"/>
          </a:xfrm>
          <a:prstGeom prst="rect">
            <a:avLst/>
          </a:prstGeom>
        </p:spPr>
        <p:txBody>
          <a:bodyPr wrap="square">
            <a:spAutoFit/>
          </a:bodyPr>
          <a:lstStyle/>
          <a:p>
            <a:pPr marL="285750" indent="-285750">
              <a:buFont typeface="Arial" panose="020B0604020202020204" pitchFamily="34" charset="0"/>
              <a:buChar char="•"/>
            </a:pPr>
            <a:r>
              <a:rPr lang="en-US" sz="2400" kern="0" dirty="0">
                <a:latin typeface="Arial" panose="020B0604020202020204" pitchFamily="34" charset="0"/>
                <a:cs typeface="Arial" panose="020B0604020202020204" pitchFamily="34" charset="0"/>
              </a:rPr>
              <a:t>We are located on the Lower Level of the Student Activities Center on the College Avenue </a:t>
            </a:r>
            <a:r>
              <a:rPr lang="en-US" sz="2400" kern="0" dirty="0" smtClean="0">
                <a:latin typeface="Arial" panose="020B0604020202020204" pitchFamily="34" charset="0"/>
                <a:cs typeface="Arial" panose="020B0604020202020204" pitchFamily="34" charset="0"/>
              </a:rPr>
              <a:t>Campus. </a:t>
            </a:r>
            <a:endParaRPr lang="en-US" sz="2400" kern="0" dirty="0">
              <a:latin typeface="Arial" panose="020B0604020202020204" pitchFamily="34" charset="0"/>
              <a:cs typeface="Arial" panose="020B0604020202020204" pitchFamily="34" charset="0"/>
            </a:endParaRPr>
          </a:p>
          <a:p>
            <a:r>
              <a:rPr lang="en-US" sz="2400" kern="0" dirty="0" smtClean="0">
                <a:latin typeface="Arial" panose="020B0604020202020204" pitchFamily="34" charset="0"/>
                <a:cs typeface="Arial" panose="020B0604020202020204" pitchFamily="34" charset="0"/>
              </a:rPr>
              <a:t>	613 George St.</a:t>
            </a:r>
          </a:p>
          <a:p>
            <a:pPr marL="285750" indent="-285750">
              <a:buFont typeface="Arial" panose="020B0604020202020204" pitchFamily="34" charset="0"/>
              <a:buChar char="•"/>
            </a:pPr>
            <a:r>
              <a:rPr lang="en-US" sz="2400" kern="0" dirty="0" smtClean="0">
                <a:latin typeface="Arial" panose="020B0604020202020204" pitchFamily="34" charset="0"/>
                <a:cs typeface="Arial" panose="020B0604020202020204" pitchFamily="34" charset="0"/>
              </a:rPr>
              <a:t>During </a:t>
            </a:r>
            <a:r>
              <a:rPr lang="en-US" sz="2400" kern="0" dirty="0">
                <a:latin typeface="Arial" panose="020B0604020202020204" pitchFamily="34" charset="0"/>
                <a:cs typeface="Arial" panose="020B0604020202020204" pitchFamily="34" charset="0"/>
              </a:rPr>
              <a:t>fall &amp; spring semesters we are open Monday-Friday, </a:t>
            </a:r>
            <a:r>
              <a:rPr lang="en-US" sz="2400" kern="0" dirty="0" smtClean="0">
                <a:latin typeface="Arial" panose="020B0604020202020204" pitchFamily="34" charset="0"/>
                <a:cs typeface="Arial" panose="020B0604020202020204" pitchFamily="34" charset="0"/>
              </a:rPr>
              <a:t>8:30AM-5PM</a:t>
            </a:r>
          </a:p>
          <a:p>
            <a:pPr marL="285750" indent="-285750">
              <a:buFont typeface="Arial" panose="020B0604020202020204" pitchFamily="34" charset="0"/>
              <a:buChar char="•"/>
            </a:pPr>
            <a:r>
              <a:rPr lang="en-US" sz="2400" kern="0" dirty="0" smtClean="0">
                <a:latin typeface="Arial" panose="020B0604020202020204" pitchFamily="34" charset="0"/>
                <a:cs typeface="Arial" panose="020B0604020202020204" pitchFamily="34" charset="0"/>
              </a:rPr>
              <a:t>Window </a:t>
            </a:r>
            <a:r>
              <a:rPr lang="en-US" sz="2400" kern="0" dirty="0">
                <a:latin typeface="Arial" panose="020B0604020202020204" pitchFamily="34" charset="0"/>
                <a:cs typeface="Arial" panose="020B0604020202020204" pitchFamily="34" charset="0"/>
              </a:rPr>
              <a:t>hours Monday-Friday is from 9 to 4:30 </a:t>
            </a:r>
            <a:r>
              <a:rPr lang="en-US" sz="2400" kern="0" dirty="0" smtClean="0">
                <a:latin typeface="Arial" panose="020B0604020202020204" pitchFamily="34" charset="0"/>
                <a:cs typeface="Arial" panose="020B0604020202020204" pitchFamily="34" charset="0"/>
              </a:rPr>
              <a:t>PM</a:t>
            </a:r>
            <a:endParaRPr lang="en-US" sz="2400" kern="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kern="0" dirty="0">
              <a:latin typeface="Arial" panose="020B0604020202020204" pitchFamily="34" charset="0"/>
              <a:cs typeface="Arial" panose="020B0604020202020204" pitchFamily="34" charset="0"/>
            </a:endParaRPr>
          </a:p>
          <a:p>
            <a:pPr algn="ctr" eaLnBrk="1" hangingPunct="1">
              <a:buFont typeface="Wingdings" panose="05000000000000000000" pitchFamily="2" charset="2"/>
              <a:buNone/>
            </a:pPr>
            <a:endParaRPr lang="en-US" altLang="en-US" b="1" dirty="0"/>
          </a:p>
        </p:txBody>
      </p:sp>
      <p:pic>
        <p:nvPicPr>
          <p:cNvPr id="6" name="Picture 5"/>
          <p:cNvPicPr>
            <a:picLocks noChangeAspect="1"/>
          </p:cNvPicPr>
          <p:nvPr/>
        </p:nvPicPr>
        <p:blipFill>
          <a:blip r:embed="rId4"/>
          <a:stretch>
            <a:fillRect/>
          </a:stretch>
        </p:blipFill>
        <p:spPr>
          <a:xfrm>
            <a:off x="520148" y="4287170"/>
            <a:ext cx="7924800" cy="1905000"/>
          </a:xfrm>
          <a:prstGeom prst="rect">
            <a:avLst/>
          </a:prstGeom>
        </p:spPr>
      </p:pic>
    </p:spTree>
    <p:extLst>
      <p:ext uri="{BB962C8B-B14F-4D97-AF65-F5344CB8AC3E}">
        <p14:creationId xmlns:p14="http://schemas.microsoft.com/office/powerpoint/2010/main" val="11736940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Consolidus – Rutgers Swag</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40</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3" name="Rectangle 2"/>
          <p:cNvSpPr/>
          <p:nvPr/>
        </p:nvSpPr>
        <p:spPr>
          <a:xfrm>
            <a:off x="76200" y="1600200"/>
            <a:ext cx="8382000" cy="5539978"/>
          </a:xfrm>
          <a:prstGeom prst="rect">
            <a:avLst/>
          </a:prstGeom>
        </p:spPr>
        <p:txBody>
          <a:bodyPr wrap="square">
            <a:spAutoFit/>
          </a:bodyPr>
          <a:lstStyle/>
          <a:p>
            <a:pPr marL="571500" indent="-342900">
              <a:spcBef>
                <a:spcPts val="0"/>
              </a:spcBef>
              <a:spcAft>
                <a:spcPts val="0"/>
              </a:spcAft>
              <a:buFont typeface="Arial" panose="020B0604020202020204" pitchFamily="34" charset="0"/>
              <a:buChar char="•"/>
            </a:pP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Rutgers </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Primary Licensee for Branded Merchandise is CONSOLIDUS, LLC.  </a:t>
            </a:r>
            <a:r>
              <a:rPr lang="en-US" sz="2400" u="sng" dirty="0">
                <a:solidFill>
                  <a:srgbClr val="000000"/>
                </a:solidFill>
                <a:latin typeface="Arial" panose="020B0604020202020204" pitchFamily="34" charset="0"/>
                <a:ea typeface="Calibri" panose="020F0502020204030204" pitchFamily="34" charset="0"/>
                <a:cs typeface="Arial" panose="020B0604020202020204" pitchFamily="34" charset="0"/>
                <a:hlinkClick r:id="rId4"/>
              </a:rPr>
              <a:t>https://</a:t>
            </a:r>
            <a:r>
              <a:rPr lang="en-US" sz="2400" u="sng" dirty="0" smtClean="0">
                <a:solidFill>
                  <a:srgbClr val="000000"/>
                </a:solidFill>
                <a:latin typeface="Arial" panose="020B0604020202020204" pitchFamily="34" charset="0"/>
                <a:ea typeface="Calibri" panose="020F0502020204030204" pitchFamily="34" charset="0"/>
                <a:cs typeface="Arial" panose="020B0604020202020204" pitchFamily="34" charset="0"/>
                <a:hlinkClick r:id="rId4"/>
              </a:rPr>
              <a:t>www.swagbyconsolidus.com/</a:t>
            </a:r>
            <a:endParaRPr lang="en-US" sz="2400" u="sn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342900">
              <a:spcBef>
                <a:spcPts val="0"/>
              </a:spcBef>
              <a:spcAft>
                <a:spcPts val="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It’s the one-stop </a:t>
            </a:r>
            <a:r>
              <a:rPr lang="en-US" sz="2400" dirty="0">
                <a:latin typeface="Arial" panose="020B0604020202020204" pitchFamily="34" charset="0"/>
                <a:cs typeface="Arial" panose="020B0604020202020204" pitchFamily="34" charset="0"/>
              </a:rPr>
              <a:t>shop for all promotional and swag/giveaway needs. </a:t>
            </a:r>
            <a:endParaRPr lang="en-US" sz="2400" dirty="0" smtClean="0">
              <a:latin typeface="Arial" panose="020B0604020202020204" pitchFamily="34" charset="0"/>
              <a:cs typeface="Arial" panose="020B0604020202020204" pitchFamily="34" charset="0"/>
            </a:endParaRPr>
          </a:p>
          <a:p>
            <a:pPr marL="571500" indent="-342900">
              <a:spcBef>
                <a:spcPts val="0"/>
              </a:spcBef>
              <a:spcAft>
                <a:spcPts val="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students can log on and browse using their Net </a:t>
            </a:r>
            <a:r>
              <a:rPr lang="en-US" sz="2400" dirty="0" smtClean="0">
                <a:latin typeface="Arial" panose="020B0604020202020204" pitchFamily="34" charset="0"/>
                <a:cs typeface="Arial" panose="020B0604020202020204" pitchFamily="34" charset="0"/>
              </a:rPr>
              <a:t>ID.</a:t>
            </a:r>
          </a:p>
          <a:p>
            <a:pPr marL="571500" indent="-342900">
              <a:spcBef>
                <a:spcPts val="0"/>
              </a:spcBef>
              <a:spcAft>
                <a:spcPts val="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Presidents </a:t>
            </a:r>
            <a:r>
              <a:rPr lang="en-US" sz="2400" dirty="0">
                <a:latin typeface="Arial" panose="020B0604020202020204" pitchFamily="34" charset="0"/>
                <a:cs typeface="Arial" panose="020B0604020202020204" pitchFamily="34" charset="0"/>
              </a:rPr>
              <a:t>and Treasurers of each organization have the authorization to place </a:t>
            </a:r>
            <a:r>
              <a:rPr lang="en-US" sz="2400" dirty="0" smtClean="0">
                <a:latin typeface="Arial" panose="020B0604020202020204" pitchFamily="34" charset="0"/>
                <a:cs typeface="Arial" panose="020B0604020202020204" pitchFamily="34" charset="0"/>
              </a:rPr>
              <a:t>order.</a:t>
            </a:r>
          </a:p>
          <a:p>
            <a:pPr marL="571500" indent="-342900">
              <a:spcBef>
                <a:spcPts val="0"/>
              </a:spcBef>
              <a:spcAft>
                <a:spcPts val="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orders will be paid by invoice directly to Consolidus and will require </a:t>
            </a:r>
            <a:r>
              <a:rPr lang="en-US" sz="2400" dirty="0" smtClean="0">
                <a:latin typeface="Arial" panose="020B0604020202020204" pitchFamily="34" charset="0"/>
                <a:cs typeface="Arial" panose="020B0604020202020204" pitchFamily="34" charset="0"/>
              </a:rPr>
              <a:t>the Treasurer </a:t>
            </a:r>
            <a:r>
              <a:rPr lang="en-US" sz="2400" dirty="0">
                <a:latin typeface="Arial" panose="020B0604020202020204" pitchFamily="34" charset="0"/>
                <a:cs typeface="Arial" panose="020B0604020202020204" pitchFamily="34" charset="0"/>
              </a:rPr>
              <a:t>to submit a check request to SABO. </a:t>
            </a:r>
            <a:r>
              <a:rPr lang="en-US" sz="2400" dirty="0" smtClean="0">
                <a:latin typeface="Arial" panose="020B0604020202020204" pitchFamily="34" charset="0"/>
                <a:cs typeface="Arial" panose="020B0604020202020204" pitchFamily="34" charset="0"/>
              </a:rPr>
              <a:t>Ensure </a:t>
            </a:r>
            <a:r>
              <a:rPr lang="en-US" sz="2400" dirty="0">
                <a:latin typeface="Arial" panose="020B0604020202020204" pitchFamily="34" charset="0"/>
                <a:cs typeface="Arial" panose="020B0604020202020204" pitchFamily="34" charset="0"/>
              </a:rPr>
              <a:t>to also email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invoice with the </a:t>
            </a:r>
            <a:r>
              <a:rPr lang="en-US" sz="2400" dirty="0" smtClean="0">
                <a:latin typeface="Arial" panose="020B0604020202020204" pitchFamily="34" charset="0"/>
                <a:cs typeface="Arial" panose="020B0604020202020204" pitchFamily="34" charset="0"/>
              </a:rPr>
              <a:t>“C” number in the subject line to SABO@echo.Rutgers.edu.</a:t>
            </a:r>
          </a:p>
          <a:p>
            <a:pPr marL="342900" indent="-342900">
              <a:buFont typeface="Arial" panose="020B0604020202020204" pitchFamily="34" charset="0"/>
              <a:buChar char="•"/>
            </a:pPr>
            <a:endParaRPr lang="en-US" sz="2400" dirty="0"/>
          </a:p>
          <a:p>
            <a:pPr eaLnBrk="1" hangingPunct="1"/>
            <a:endParaRPr lang="en-US" altLang="en-US" sz="240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672596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8882" y="457200"/>
            <a:ext cx="8915400" cy="1143000"/>
          </a:xfrm>
        </p:spPr>
        <p:txBody>
          <a:bodyPr/>
          <a:lstStyle/>
          <a:p>
            <a:r>
              <a:rPr lang="en-US" sz="4000" b="1" dirty="0" smtClean="0">
                <a:latin typeface="Arial" panose="020B0604020202020204" pitchFamily="34" charset="0"/>
                <a:cs typeface="Arial" panose="020B0604020202020204" pitchFamily="34" charset="0"/>
              </a:rPr>
              <a:t>Panera Catering</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41</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3" name="Rectangle 2"/>
          <p:cNvSpPr/>
          <p:nvPr/>
        </p:nvSpPr>
        <p:spPr>
          <a:xfrm>
            <a:off x="76200" y="1600200"/>
            <a:ext cx="8382000" cy="738664"/>
          </a:xfrm>
          <a:prstGeom prst="rect">
            <a:avLst/>
          </a:prstGeom>
        </p:spPr>
        <p:txBody>
          <a:bodyPr wrap="square">
            <a:spAutoFit/>
          </a:bodyPr>
          <a:lstStyle/>
          <a:p>
            <a:pPr eaLnBrk="1" hangingPunct="1"/>
            <a:endParaRPr lang="en-US" altLang="en-US" sz="24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Rectangle 1"/>
          <p:cNvSpPr/>
          <p:nvPr/>
        </p:nvSpPr>
        <p:spPr>
          <a:xfrm>
            <a:off x="381000" y="1859340"/>
            <a:ext cx="8593282" cy="4585871"/>
          </a:xfrm>
          <a:prstGeom prst="rect">
            <a:avLst/>
          </a:prstGeom>
        </p:spPr>
        <p:txBody>
          <a:bodyPr wrap="square">
            <a:spAutoFit/>
          </a:bodyPr>
          <a:lstStyle/>
          <a:p>
            <a:pPr eaLnBrk="1" hangingPunct="1"/>
            <a:r>
              <a:rPr lang="en-US" altLang="en-US" sz="2400" u="sng" dirty="0" smtClean="0"/>
              <a:t>Procedures</a:t>
            </a:r>
            <a:endParaRPr lang="en-US" altLang="en-US" sz="2400" u="sng" dirty="0"/>
          </a:p>
          <a:p>
            <a:pPr marL="342900" marR="0" lvl="0" indent="-342900">
              <a:spcBef>
                <a:spcPts val="0"/>
              </a:spcBef>
              <a:spcAft>
                <a:spcPts val="0"/>
              </a:spcAft>
              <a:buFont typeface="+mj-lt"/>
              <a:buAutoNum type="arabicPeriod"/>
              <a:tabLst>
                <a:tab pos="457200" algn="l"/>
              </a:tabLst>
            </a:pPr>
            <a:r>
              <a:rPr lang="en-US" sz="2400" dirty="0">
                <a:solidFill>
                  <a:srgbClr val="000000"/>
                </a:solidFill>
                <a:ea typeface="Times New Roman" panose="02020603050405020304" pitchFamily="18" charset="0"/>
              </a:rPr>
              <a:t>Student org contacts </a:t>
            </a:r>
            <a:r>
              <a:rPr lang="en-US" sz="2400" dirty="0" smtClean="0">
                <a:solidFill>
                  <a:srgbClr val="000000"/>
                </a:solidFill>
                <a:ea typeface="Times New Roman" panose="02020603050405020304" pitchFamily="18" charset="0"/>
              </a:rPr>
              <a:t>Natalie Kovacs </a:t>
            </a:r>
            <a:r>
              <a:rPr lang="en-US" sz="2400" dirty="0">
                <a:solidFill>
                  <a:srgbClr val="000000"/>
                </a:solidFill>
                <a:ea typeface="Times New Roman" panose="02020603050405020304" pitchFamily="18" charset="0"/>
              </a:rPr>
              <a:t>at least 1-2 weeks in advance at </a:t>
            </a:r>
            <a:r>
              <a:rPr lang="en-US" sz="2400" dirty="0" smtClean="0">
                <a:solidFill>
                  <a:srgbClr val="000000"/>
                </a:solidFill>
                <a:ea typeface="Times New Roman" panose="02020603050405020304" pitchFamily="18" charset="0"/>
              </a:rPr>
              <a:t>(732) 204-6395 or</a:t>
            </a:r>
            <a:r>
              <a:rPr lang="en-US" sz="2400" dirty="0">
                <a:solidFill>
                  <a:srgbClr val="000000"/>
                </a:solidFill>
                <a:ea typeface="Times New Roman" panose="02020603050405020304" pitchFamily="18" charset="0"/>
              </a:rPr>
              <a:t> </a:t>
            </a:r>
            <a:r>
              <a:rPr lang="en-US" sz="2400" u="sng" dirty="0" smtClean="0">
                <a:solidFill>
                  <a:srgbClr val="000000"/>
                </a:solidFill>
                <a:ea typeface="Times New Roman" panose="02020603050405020304" pitchFamily="18" charset="0"/>
              </a:rPr>
              <a:t>natalie.kovacs</a:t>
            </a:r>
            <a:r>
              <a:rPr lang="en-US" sz="2400" u="sng" dirty="0" smtClean="0">
                <a:solidFill>
                  <a:srgbClr val="000000"/>
                </a:solidFill>
                <a:ea typeface="Times New Roman" panose="02020603050405020304" pitchFamily="18" charset="0"/>
                <a:hlinkClick r:id="rId4"/>
              </a:rPr>
              <a:t>@panerabread.com</a:t>
            </a:r>
            <a:r>
              <a:rPr lang="en-US" sz="2400" dirty="0">
                <a:solidFill>
                  <a:srgbClr val="000000"/>
                </a:solidFill>
                <a:ea typeface="Times New Roman" panose="02020603050405020304" pitchFamily="18" charset="0"/>
              </a:rPr>
              <a:t> to place your order.</a:t>
            </a:r>
            <a:endParaRPr lang="en-US" sz="2400"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dirty="0" smtClean="0">
                <a:solidFill>
                  <a:srgbClr val="000000"/>
                </a:solidFill>
                <a:ea typeface="Times New Roman" panose="02020603050405020304" pitchFamily="18" charset="0"/>
              </a:rPr>
              <a:t>Natalie </a:t>
            </a:r>
            <a:r>
              <a:rPr lang="en-US" sz="2400" dirty="0">
                <a:solidFill>
                  <a:srgbClr val="000000"/>
                </a:solidFill>
                <a:ea typeface="Times New Roman" panose="02020603050405020304" pitchFamily="18" charset="0"/>
              </a:rPr>
              <a:t>will send </a:t>
            </a:r>
            <a:r>
              <a:rPr lang="en-US" sz="2400" dirty="0" smtClean="0">
                <a:solidFill>
                  <a:srgbClr val="000000"/>
                </a:solidFill>
                <a:ea typeface="Times New Roman" panose="02020603050405020304" pitchFamily="18" charset="0"/>
              </a:rPr>
              <a:t>org </a:t>
            </a:r>
            <a:r>
              <a:rPr lang="en-US" sz="2400" dirty="0">
                <a:solidFill>
                  <a:srgbClr val="000000"/>
                </a:solidFill>
                <a:ea typeface="Times New Roman" panose="02020603050405020304" pitchFamily="18" charset="0"/>
              </a:rPr>
              <a:t>an estimate so they can create a check request in SABO.  </a:t>
            </a:r>
            <a:endParaRPr lang="en-US" sz="2400"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dirty="0">
                <a:solidFill>
                  <a:srgbClr val="000000"/>
                </a:solidFill>
                <a:ea typeface="Times New Roman" panose="02020603050405020304" pitchFamily="18" charset="0"/>
              </a:rPr>
              <a:t>Treasurer must send the estimate </a:t>
            </a:r>
            <a:r>
              <a:rPr lang="en-US" sz="2400" dirty="0" smtClean="0">
                <a:solidFill>
                  <a:srgbClr val="000000"/>
                </a:solidFill>
                <a:ea typeface="Times New Roman" panose="02020603050405020304" pitchFamily="18" charset="0"/>
              </a:rPr>
              <a:t>with </a:t>
            </a:r>
            <a:r>
              <a:rPr lang="en-US" sz="2400" dirty="0">
                <a:solidFill>
                  <a:srgbClr val="000000"/>
                </a:solidFill>
                <a:ea typeface="Times New Roman" panose="02020603050405020304" pitchFamily="18" charset="0"/>
              </a:rPr>
              <a:t>C# to Advisor to review and approve/sign.</a:t>
            </a:r>
            <a:endParaRPr lang="en-US" sz="2400"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dirty="0">
                <a:solidFill>
                  <a:srgbClr val="000000"/>
                </a:solidFill>
                <a:ea typeface="Times New Roman" panose="02020603050405020304" pitchFamily="18" charset="0"/>
              </a:rPr>
              <a:t>After Advisor signs the estimate, it must returned </a:t>
            </a:r>
            <a:r>
              <a:rPr lang="en-US" sz="2400" dirty="0" smtClean="0">
                <a:solidFill>
                  <a:srgbClr val="000000"/>
                </a:solidFill>
                <a:ea typeface="Times New Roman" panose="02020603050405020304" pitchFamily="18" charset="0"/>
              </a:rPr>
              <a:t>to Natalie.</a:t>
            </a:r>
            <a:endParaRPr lang="en-US" sz="2400" dirty="0">
              <a:solidFill>
                <a:srgbClr val="000000"/>
              </a:solidFill>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400" dirty="0" smtClean="0">
                <a:solidFill>
                  <a:srgbClr val="000000"/>
                </a:solidFill>
                <a:ea typeface="Times New Roman" panose="02020603050405020304" pitchFamily="18" charset="0"/>
              </a:rPr>
              <a:t>Natalie will </a:t>
            </a:r>
            <a:r>
              <a:rPr lang="en-US" sz="2400" dirty="0">
                <a:solidFill>
                  <a:srgbClr val="000000"/>
                </a:solidFill>
                <a:ea typeface="Times New Roman" panose="02020603050405020304" pitchFamily="18" charset="0"/>
              </a:rPr>
              <a:t>then send student org a final invoice to submit to SABO.  Treasurer must write the C# on the invoice.</a:t>
            </a:r>
            <a:endParaRPr lang="en-US" sz="2400" dirty="0">
              <a:solidFill>
                <a:srgbClr val="000000"/>
              </a:solidFill>
              <a:ea typeface="Calibri" panose="020F0502020204030204" pitchFamily="34" charset="0"/>
            </a:endParaRPr>
          </a:p>
          <a:p>
            <a:pPr eaLnBrk="1" hangingPunct="1"/>
            <a:endParaRPr lang="en-US" sz="2800" dirty="0"/>
          </a:p>
        </p:txBody>
      </p:sp>
    </p:spTree>
    <p:extLst>
      <p:ext uri="{BB962C8B-B14F-4D97-AF65-F5344CB8AC3E}">
        <p14:creationId xmlns:p14="http://schemas.microsoft.com/office/powerpoint/2010/main" val="859643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Meal Limits</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42</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3" name="Rectangle 2"/>
          <p:cNvSpPr/>
          <p:nvPr/>
        </p:nvSpPr>
        <p:spPr>
          <a:xfrm>
            <a:off x="76200" y="1600200"/>
            <a:ext cx="8382000" cy="738664"/>
          </a:xfrm>
          <a:prstGeom prst="rect">
            <a:avLst/>
          </a:prstGeom>
        </p:spPr>
        <p:txBody>
          <a:bodyPr wrap="square">
            <a:spAutoFit/>
          </a:bodyPr>
          <a:lstStyle/>
          <a:p>
            <a:pPr eaLnBrk="1" hangingPunct="1"/>
            <a:endParaRPr lang="en-US" altLang="en-US" sz="24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Rectangle 1"/>
          <p:cNvSpPr/>
          <p:nvPr/>
        </p:nvSpPr>
        <p:spPr>
          <a:xfrm>
            <a:off x="685800" y="1371600"/>
            <a:ext cx="7467600" cy="4401205"/>
          </a:xfrm>
          <a:prstGeom prst="rect">
            <a:avLst/>
          </a:prstGeom>
        </p:spPr>
        <p:txBody>
          <a:bodyPr wrap="square">
            <a:spAutoFit/>
          </a:bodyPr>
          <a:lstStyle/>
          <a:p>
            <a:pPr eaLnBrk="1" hangingPunct="1"/>
            <a:r>
              <a:rPr lang="en-US" altLang="en-US" sz="2800" dirty="0" smtClean="0"/>
              <a:t>Current </a:t>
            </a:r>
            <a:r>
              <a:rPr lang="en-US" altLang="en-US" sz="2800" dirty="0"/>
              <a:t>meal reimbursement per person per day </a:t>
            </a:r>
            <a:r>
              <a:rPr lang="en-US" sz="2800" b="1" dirty="0"/>
              <a:t>inclusive of tax and gratuity.</a:t>
            </a:r>
            <a:endParaRPr lang="en-US" altLang="en-US" sz="2800" dirty="0"/>
          </a:p>
          <a:p>
            <a:pPr eaLnBrk="1" hangingPunct="1"/>
            <a:r>
              <a:rPr lang="en-US" altLang="en-US" sz="2800" dirty="0"/>
              <a:t>$20 in-state</a:t>
            </a:r>
          </a:p>
          <a:p>
            <a:pPr eaLnBrk="1" hangingPunct="1"/>
            <a:r>
              <a:rPr lang="en-US" altLang="en-US" sz="2800" dirty="0"/>
              <a:t>$30 out-of-state travel</a:t>
            </a:r>
          </a:p>
          <a:p>
            <a:pPr eaLnBrk="1" hangingPunct="1"/>
            <a:endParaRPr lang="en-US" altLang="en-US" sz="2800" dirty="0"/>
          </a:p>
          <a:p>
            <a:pPr marL="285750" indent="-285750" eaLnBrk="1" hangingPunct="1">
              <a:buFont typeface="Arial" panose="020B0604020202020204" pitchFamily="34" charset="0"/>
              <a:buChar char="•"/>
            </a:pPr>
            <a:r>
              <a:rPr lang="en-US" altLang="en-US" sz="2800" dirty="0"/>
              <a:t>Business Purpose of the Meal has to be stated</a:t>
            </a:r>
          </a:p>
          <a:p>
            <a:pPr marL="285750" indent="-285750" eaLnBrk="1" hangingPunct="1">
              <a:buFont typeface="Arial" panose="020B0604020202020204" pitchFamily="34" charset="0"/>
              <a:buChar char="•"/>
            </a:pPr>
            <a:r>
              <a:rPr lang="en-US" sz="2800" u="sng" dirty="0"/>
              <a:t>For Group Meals (sit-down meals)</a:t>
            </a:r>
            <a:r>
              <a:rPr lang="en-US" sz="2800" dirty="0"/>
              <a:t>:  List NAMES OF ALL ATTENDEES </a:t>
            </a:r>
            <a:r>
              <a:rPr lang="en-US" sz="2800" u="sng" dirty="0"/>
              <a:t>on the back of the </a:t>
            </a:r>
            <a:r>
              <a:rPr lang="en-US" sz="2800" b="1" u="sng" dirty="0" smtClean="0"/>
              <a:t>original, itemized* </a:t>
            </a:r>
            <a:r>
              <a:rPr lang="en-US" sz="2800" u="sng" dirty="0"/>
              <a:t>receipt</a:t>
            </a:r>
            <a:r>
              <a:rPr lang="en-US" sz="2800" dirty="0"/>
              <a:t>. </a:t>
            </a:r>
          </a:p>
        </p:txBody>
      </p:sp>
    </p:spTree>
    <p:extLst>
      <p:ext uri="{BB962C8B-B14F-4D97-AF65-F5344CB8AC3E}">
        <p14:creationId xmlns:p14="http://schemas.microsoft.com/office/powerpoint/2010/main" val="2582112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Mileage Reimbursement</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43</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3" name="Rectangle 2"/>
          <p:cNvSpPr/>
          <p:nvPr/>
        </p:nvSpPr>
        <p:spPr>
          <a:xfrm>
            <a:off x="76200" y="1600200"/>
            <a:ext cx="8382000" cy="738664"/>
          </a:xfrm>
          <a:prstGeom prst="rect">
            <a:avLst/>
          </a:prstGeom>
        </p:spPr>
        <p:txBody>
          <a:bodyPr wrap="square">
            <a:spAutoFit/>
          </a:bodyPr>
          <a:lstStyle/>
          <a:p>
            <a:pPr eaLnBrk="1" hangingPunct="1"/>
            <a:endParaRPr lang="en-US" altLang="en-US" sz="24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4" name="Rectangle 3"/>
          <p:cNvSpPr/>
          <p:nvPr/>
        </p:nvSpPr>
        <p:spPr>
          <a:xfrm>
            <a:off x="381000" y="1600200"/>
            <a:ext cx="7924800" cy="3539430"/>
          </a:xfrm>
          <a:prstGeom prst="rect">
            <a:avLst/>
          </a:prstGeom>
        </p:spPr>
        <p:txBody>
          <a:bodyPr wrap="square">
            <a:spAutoFit/>
          </a:bodyPr>
          <a:lstStyle/>
          <a:p>
            <a:pPr marL="457200" indent="-457200">
              <a:buFont typeface="Arial" panose="020B0604020202020204" pitchFamily="34" charset="0"/>
              <a:buChar char="•"/>
            </a:pPr>
            <a:r>
              <a:rPr lang="en-US" sz="2800" dirty="0"/>
              <a:t>Mileage reimbursement covers the numerous costs (wear &amp; tear) of operating a personal vehicle for business reasons. </a:t>
            </a:r>
          </a:p>
          <a:p>
            <a:pPr marL="457200" indent="-457200">
              <a:buFont typeface="Arial" panose="020B0604020202020204" pitchFamily="34" charset="0"/>
              <a:buChar char="•"/>
            </a:pPr>
            <a:r>
              <a:rPr lang="en-US" sz="2800" dirty="0"/>
              <a:t>For </a:t>
            </a:r>
            <a:r>
              <a:rPr lang="en-US" sz="2800" dirty="0" smtClean="0"/>
              <a:t>2024, </a:t>
            </a:r>
            <a:r>
              <a:rPr lang="en-US" sz="2800" dirty="0"/>
              <a:t>the IRS mileage reimbursement rate is </a:t>
            </a:r>
            <a:r>
              <a:rPr lang="en-US" sz="2800" b="1" dirty="0" smtClean="0"/>
              <a:t>67 </a:t>
            </a:r>
            <a:r>
              <a:rPr lang="en-US" sz="2800" b="1" dirty="0"/>
              <a:t>cents per mile </a:t>
            </a:r>
            <a:r>
              <a:rPr lang="en-US" sz="2800" dirty="0"/>
              <a:t>driven for business use.</a:t>
            </a:r>
          </a:p>
          <a:p>
            <a:pPr marL="457200" indent="-457200">
              <a:buFont typeface="Arial" panose="020B0604020202020204" pitchFamily="34" charset="0"/>
              <a:buChar char="•"/>
            </a:pPr>
            <a:r>
              <a:rPr lang="en-US" sz="2800" dirty="0"/>
              <a:t>Business justification 	</a:t>
            </a:r>
          </a:p>
          <a:p>
            <a:pPr marL="457200" indent="-457200">
              <a:buFont typeface="Arial" panose="020B0604020202020204" pitchFamily="34" charset="0"/>
              <a:buChar char="•"/>
            </a:pPr>
            <a:r>
              <a:rPr lang="en-US" sz="2800" dirty="0" smtClean="0"/>
              <a:t>Documentation: Google </a:t>
            </a:r>
            <a:r>
              <a:rPr lang="en-US" sz="2800" dirty="0"/>
              <a:t>Maps / round-trip</a:t>
            </a:r>
          </a:p>
        </p:txBody>
      </p:sp>
    </p:spTree>
    <p:extLst>
      <p:ext uri="{BB962C8B-B14F-4D97-AF65-F5344CB8AC3E}">
        <p14:creationId xmlns:p14="http://schemas.microsoft.com/office/powerpoint/2010/main" val="3223303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3600" b="1" dirty="0" smtClean="0">
                <a:latin typeface="Arial" panose="020B0604020202020204" pitchFamily="34" charset="0"/>
                <a:cs typeface="Arial" panose="020B0604020202020204" pitchFamily="34" charset="0"/>
              </a:rPr>
              <a:t>Prizes (Gift card or in-Kind and Awards)</a:t>
            </a:r>
            <a:endParaRPr lang="en-US" sz="36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44</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3" name="Rectangle 2"/>
          <p:cNvSpPr/>
          <p:nvPr/>
        </p:nvSpPr>
        <p:spPr>
          <a:xfrm>
            <a:off x="76200" y="1600200"/>
            <a:ext cx="8382000" cy="738664"/>
          </a:xfrm>
          <a:prstGeom prst="rect">
            <a:avLst/>
          </a:prstGeom>
        </p:spPr>
        <p:txBody>
          <a:bodyPr wrap="square">
            <a:spAutoFit/>
          </a:bodyPr>
          <a:lstStyle/>
          <a:p>
            <a:pPr eaLnBrk="1" hangingPunct="1"/>
            <a:endParaRPr lang="en-US" altLang="en-US" sz="24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Rectangle 1"/>
          <p:cNvSpPr/>
          <p:nvPr/>
        </p:nvSpPr>
        <p:spPr>
          <a:xfrm>
            <a:off x="381000" y="1066800"/>
            <a:ext cx="8534400" cy="4524315"/>
          </a:xfrm>
          <a:prstGeom prst="rect">
            <a:avLst/>
          </a:prstGeom>
        </p:spPr>
        <p:txBody>
          <a:bodyPr wrap="square">
            <a:spAutoFit/>
          </a:bodyPr>
          <a:lstStyle/>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a:t>All prize, gift cards must be purchased through your generated revenue line of your organizations account</a:t>
            </a:r>
            <a:r>
              <a:rPr lang="en-US" sz="3200" dirty="0" smtClean="0"/>
              <a:t>.</a:t>
            </a:r>
          </a:p>
          <a:p>
            <a:pPr marL="285750" indent="-285750">
              <a:buFont typeface="Arial" panose="020B0604020202020204" pitchFamily="34" charset="0"/>
              <a:buChar char="•"/>
            </a:pPr>
            <a:r>
              <a:rPr lang="en-US" sz="3200" dirty="0" smtClean="0"/>
              <a:t>Did you </a:t>
            </a:r>
            <a:r>
              <a:rPr lang="en-US" sz="3200" dirty="0"/>
              <a:t>include the name of </a:t>
            </a:r>
            <a:r>
              <a:rPr lang="en-US" sz="3200" dirty="0" smtClean="0"/>
              <a:t>recipients &amp; net ID </a:t>
            </a:r>
            <a:r>
              <a:rPr lang="en-US" sz="3200" dirty="0"/>
              <a:t>for prizes </a:t>
            </a:r>
            <a:r>
              <a:rPr lang="en-US" sz="3200" u="sng" dirty="0"/>
              <a:t>under $</a:t>
            </a:r>
            <a:r>
              <a:rPr lang="en-US" sz="3200" u="sng" dirty="0" smtClean="0"/>
              <a:t>60</a:t>
            </a:r>
            <a:r>
              <a:rPr lang="en-US" sz="3200" dirty="0" smtClean="0"/>
              <a:t>?</a:t>
            </a:r>
            <a:endParaRPr lang="en-US" sz="3200" dirty="0"/>
          </a:p>
          <a:p>
            <a:pPr marL="285750" indent="-285750">
              <a:buFont typeface="Arial" panose="020B0604020202020204" pitchFamily="34" charset="0"/>
              <a:buChar char="•"/>
            </a:pPr>
            <a:r>
              <a:rPr lang="en-US" sz="3200" dirty="0"/>
              <a:t>Did </a:t>
            </a:r>
            <a:r>
              <a:rPr lang="en-US" sz="3200" dirty="0" smtClean="0"/>
              <a:t>you </a:t>
            </a:r>
            <a:r>
              <a:rPr lang="en-US" sz="3200" dirty="0"/>
              <a:t>submit </a:t>
            </a:r>
            <a:r>
              <a:rPr lang="en-US" sz="3200" dirty="0" smtClean="0"/>
              <a:t>the </a:t>
            </a:r>
            <a:r>
              <a:rPr lang="en-US" sz="3200" dirty="0"/>
              <a:t>Prize, Award and Gift Card Information Form </a:t>
            </a:r>
            <a:r>
              <a:rPr lang="en-US" sz="3200" dirty="0" smtClean="0"/>
              <a:t>for </a:t>
            </a:r>
            <a:r>
              <a:rPr lang="en-US" sz="3200" dirty="0"/>
              <a:t>prizes </a:t>
            </a:r>
            <a:r>
              <a:rPr lang="en-US" sz="3200" u="sng" dirty="0" smtClean="0"/>
              <a:t>$60 or more</a:t>
            </a:r>
            <a:r>
              <a:rPr lang="en-US" sz="3200" dirty="0" smtClean="0"/>
              <a:t>, </a:t>
            </a:r>
            <a:r>
              <a:rPr lang="en-US" sz="3200" dirty="0"/>
              <a:t>including SSN</a:t>
            </a:r>
            <a:r>
              <a:rPr lang="en-US" sz="3200" dirty="0" smtClean="0"/>
              <a:t>?</a:t>
            </a:r>
            <a:endParaRPr lang="en-US" sz="3200" dirty="0"/>
          </a:p>
        </p:txBody>
      </p:sp>
    </p:spTree>
    <p:extLst>
      <p:ext uri="{BB962C8B-B14F-4D97-AF65-F5344CB8AC3E}">
        <p14:creationId xmlns:p14="http://schemas.microsoft.com/office/powerpoint/2010/main" val="2441374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Non-Reimbursable Expenses</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45</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2" name="Rectangle 1"/>
          <p:cNvSpPr/>
          <p:nvPr/>
        </p:nvSpPr>
        <p:spPr>
          <a:xfrm>
            <a:off x="304800" y="1981200"/>
            <a:ext cx="7696200" cy="523220"/>
          </a:xfrm>
          <a:prstGeom prst="rect">
            <a:avLst/>
          </a:prstGeom>
        </p:spPr>
        <p:txBody>
          <a:bodyPr wrap="square">
            <a:spAutoFit/>
          </a:bodyPr>
          <a:lstStyle/>
          <a:p>
            <a:pPr marL="742950" lvl="1" indent="-285750">
              <a:buFont typeface="Arial" panose="020B0604020202020204" pitchFamily="34" charset="0"/>
              <a:buChar char="•"/>
            </a:pPr>
            <a:endParaRPr lang="en-US" sz="2800" dirty="0"/>
          </a:p>
        </p:txBody>
      </p:sp>
      <p:sp>
        <p:nvSpPr>
          <p:cNvPr id="4" name="Rectangle 3"/>
          <p:cNvSpPr/>
          <p:nvPr/>
        </p:nvSpPr>
        <p:spPr>
          <a:xfrm>
            <a:off x="304800" y="674400"/>
            <a:ext cx="8610600" cy="5724644"/>
          </a:xfrm>
          <a:prstGeom prst="rect">
            <a:avLst/>
          </a:prstGeom>
        </p:spPr>
        <p:txBody>
          <a:bodyPr wrap="square">
            <a:spAutoFit/>
          </a:bodyPr>
          <a:lstStyle/>
          <a:p>
            <a:pPr marL="0" indent="0">
              <a:buNone/>
            </a:pPr>
            <a:endParaRPr lang="en-US" sz="1600" b="1" dirty="0" smtClean="0"/>
          </a:p>
          <a:p>
            <a:pPr marL="0" indent="0">
              <a:buNone/>
            </a:pPr>
            <a:endParaRPr lang="en-US" sz="1600" b="1" dirty="0"/>
          </a:p>
          <a:p>
            <a:pPr marL="0" indent="0">
              <a:buNone/>
            </a:pPr>
            <a:endParaRPr lang="en-US" sz="1600" b="1" dirty="0" smtClean="0"/>
          </a:p>
          <a:p>
            <a:pPr marL="0" indent="0">
              <a:buNone/>
            </a:pPr>
            <a:endParaRPr lang="en-US" sz="1600" b="1" dirty="0"/>
          </a:p>
          <a:p>
            <a:pPr marL="0" indent="0">
              <a:buNone/>
            </a:pPr>
            <a:r>
              <a:rPr lang="en-US" sz="1600" b="1" dirty="0" smtClean="0"/>
              <a:t>Although </a:t>
            </a:r>
            <a:r>
              <a:rPr lang="en-US" sz="1600" b="1" dirty="0"/>
              <a:t>not </a:t>
            </a:r>
            <a:r>
              <a:rPr lang="en-US" sz="1600" b="1" dirty="0" smtClean="0"/>
              <a:t>complete, </a:t>
            </a:r>
            <a:r>
              <a:rPr lang="en-US" sz="1600" b="1" dirty="0"/>
              <a:t>this list offers examples of expenses that will not be reimbursed by Rutgers University – Student Activities Business Office (SABO)</a:t>
            </a:r>
            <a:endParaRPr lang="en-US" sz="1600" dirty="0"/>
          </a:p>
          <a:p>
            <a:pPr marL="285750" indent="-285750">
              <a:buFont typeface="Arial" panose="020B0604020202020204" pitchFamily="34" charset="0"/>
              <a:buChar char="•"/>
            </a:pPr>
            <a:r>
              <a:rPr lang="en-US" dirty="0"/>
              <a:t>Fees incurred for changing </a:t>
            </a:r>
            <a:r>
              <a:rPr lang="en-US" dirty="0" smtClean="0"/>
              <a:t>reservations (e.g. late check out, preferred seating) </a:t>
            </a:r>
            <a:r>
              <a:rPr lang="en-US" dirty="0"/>
              <a:t>(unless there is a business justification)</a:t>
            </a:r>
          </a:p>
          <a:p>
            <a:pPr marL="285750" indent="-285750">
              <a:buFont typeface="Arial" panose="020B0604020202020204" pitchFamily="34" charset="0"/>
              <a:buChar char="•"/>
            </a:pPr>
            <a:r>
              <a:rPr lang="en-US" dirty="0"/>
              <a:t>Unreasonably expensive meals and lodging.  Gratuity for sit-down meals is limited to no more than 20% of meal total.</a:t>
            </a:r>
          </a:p>
          <a:p>
            <a:pPr marL="285750" indent="-285750">
              <a:buFont typeface="Arial" panose="020B0604020202020204" pitchFamily="34" charset="0"/>
              <a:buChar char="•"/>
            </a:pPr>
            <a:r>
              <a:rPr lang="en-US" u="sng" dirty="0"/>
              <a:t>Paying for an expense </a:t>
            </a:r>
            <a:r>
              <a:rPr lang="en-US" dirty="0"/>
              <a:t>using VENMO (or any other non-cash app like Zelle/CashApp) to a person/entity</a:t>
            </a:r>
          </a:p>
          <a:p>
            <a:pPr marL="285750" indent="-285750">
              <a:buFont typeface="Arial" panose="020B0604020202020204" pitchFamily="34" charset="0"/>
              <a:buChar char="•"/>
            </a:pPr>
            <a:r>
              <a:rPr lang="en-US" dirty="0"/>
              <a:t>Any goods or services for student organizations purchased OUTSIDE of the United </a:t>
            </a:r>
            <a:r>
              <a:rPr lang="en-US" dirty="0" smtClean="0"/>
              <a:t>States</a:t>
            </a:r>
          </a:p>
          <a:p>
            <a:pPr marL="285750" indent="-285750">
              <a:buFont typeface="Arial" panose="020B0604020202020204" pitchFamily="34" charset="0"/>
              <a:buChar char="•"/>
            </a:pPr>
            <a:r>
              <a:rPr lang="en-US" dirty="0" smtClean="0"/>
              <a:t>Expenses that are not Rutgers student organization/club related</a:t>
            </a:r>
            <a:endParaRPr lang="en-US" dirty="0"/>
          </a:p>
          <a:p>
            <a:pPr marL="285750" indent="-285750">
              <a:buFont typeface="Arial" panose="020B0604020202020204" pitchFamily="34" charset="0"/>
              <a:buChar char="•"/>
            </a:pPr>
            <a:r>
              <a:rPr lang="en-US" dirty="0"/>
              <a:t>Meals included in the cost of conference/meeting fees/meets</a:t>
            </a:r>
          </a:p>
          <a:p>
            <a:pPr marL="285750" indent="-285750">
              <a:buFont typeface="Arial" panose="020B0604020202020204" pitchFamily="34" charset="0"/>
              <a:buChar char="•"/>
            </a:pPr>
            <a:r>
              <a:rPr lang="en-US" dirty="0"/>
              <a:t>Purchases made using a gift card, account </a:t>
            </a:r>
            <a:r>
              <a:rPr lang="en-US" dirty="0" smtClean="0"/>
              <a:t>credits (Amazon) </a:t>
            </a:r>
            <a:r>
              <a:rPr lang="en-US" dirty="0"/>
              <a:t>or using personal airline miles </a:t>
            </a:r>
          </a:p>
          <a:p>
            <a:pPr marL="285750" indent="-285750">
              <a:buFont typeface="Arial" panose="020B0604020202020204" pitchFamily="34" charset="0"/>
              <a:buChar char="•"/>
            </a:pPr>
            <a:r>
              <a:rPr lang="en-US" dirty="0" smtClean="0"/>
              <a:t>Alcoholic beverages</a:t>
            </a:r>
          </a:p>
          <a:p>
            <a:pPr marL="285750" indent="-285750">
              <a:buFont typeface="Arial" panose="020B0604020202020204" pitchFamily="34" charset="0"/>
              <a:buChar char="•"/>
            </a:pPr>
            <a:r>
              <a:rPr lang="en-US" dirty="0" smtClean="0"/>
              <a:t>SWAG purchases not through Consolidus.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35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Miscellaneous Info</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46</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4" name="Rectangle 3"/>
          <p:cNvSpPr/>
          <p:nvPr/>
        </p:nvSpPr>
        <p:spPr>
          <a:xfrm>
            <a:off x="457200" y="1524000"/>
            <a:ext cx="8458200" cy="4154984"/>
          </a:xfrm>
          <a:prstGeom prst="rect">
            <a:avLst/>
          </a:prstGeom>
        </p:spPr>
        <p:txBody>
          <a:bodyPr wrap="square">
            <a:spAutoFit/>
          </a:bodyPr>
          <a:lstStyle/>
          <a:p>
            <a:pPr marL="0" indent="0" eaLnBrk="1" hangingPunct="1">
              <a:buNone/>
            </a:pPr>
            <a:r>
              <a:rPr lang="en-US" altLang="en-US" b="1" dirty="0"/>
              <a:t>TIX.COM</a:t>
            </a:r>
          </a:p>
          <a:p>
            <a:pPr marL="285750" indent="-285750" eaLnBrk="1" hangingPunct="1">
              <a:buFont typeface="Arial" panose="020B0604020202020204" pitchFamily="34" charset="0"/>
              <a:buChar char="•"/>
            </a:pPr>
            <a:r>
              <a:rPr lang="en-US" altLang="en-US" dirty="0"/>
              <a:t>Checklist </a:t>
            </a:r>
            <a:r>
              <a:rPr lang="en-US" altLang="en-US" dirty="0" smtClean="0"/>
              <a:t>through </a:t>
            </a:r>
            <a:r>
              <a:rPr lang="en-US" altLang="en-US" dirty="0" err="1" smtClean="0"/>
              <a:t>getInvolved</a:t>
            </a:r>
            <a:r>
              <a:rPr lang="en-US" altLang="en-US" dirty="0" smtClean="0"/>
              <a:t> – </a:t>
            </a:r>
            <a:r>
              <a:rPr lang="en-US" altLang="en-US" dirty="0"/>
              <a:t>include SABO account name and </a:t>
            </a:r>
            <a:r>
              <a:rPr lang="en-US" altLang="en-US" dirty="0" smtClean="0"/>
              <a:t>number; </a:t>
            </a:r>
            <a:r>
              <a:rPr lang="en-US" altLang="en-US" dirty="0"/>
              <a:t>EVENT Name should be separate</a:t>
            </a:r>
          </a:p>
          <a:p>
            <a:pPr marL="285750" indent="-285750" eaLnBrk="1" hangingPunct="1">
              <a:buFont typeface="Arial" panose="020B0604020202020204" pitchFamily="34" charset="0"/>
              <a:buChar char="•"/>
            </a:pPr>
            <a:r>
              <a:rPr lang="en-US" dirty="0"/>
              <a:t>There are </a:t>
            </a:r>
            <a:r>
              <a:rPr lang="en-US" b="1" dirty="0"/>
              <a:t>no refunds</a:t>
            </a:r>
            <a:r>
              <a:rPr lang="en-US" dirty="0"/>
              <a:t> or </a:t>
            </a:r>
            <a:r>
              <a:rPr lang="en-US" dirty="0" smtClean="0"/>
              <a:t>exchanges</a:t>
            </a:r>
          </a:p>
          <a:p>
            <a:pPr marL="285750" indent="-285750" eaLnBrk="1" hangingPunct="1">
              <a:buFont typeface="Arial" panose="020B0604020202020204" pitchFamily="34" charset="0"/>
              <a:buChar char="•"/>
            </a:pPr>
            <a:r>
              <a:rPr lang="en-US" altLang="en-US" dirty="0" smtClean="0"/>
              <a:t>Revenues from ticket sales are booked to student org account monthly</a:t>
            </a:r>
            <a:endParaRPr lang="en-US" altLang="en-US" dirty="0"/>
          </a:p>
          <a:p>
            <a:pPr eaLnBrk="1" hangingPunct="1"/>
            <a:endParaRPr lang="en-US" altLang="en-US" dirty="0"/>
          </a:p>
          <a:p>
            <a:pPr eaLnBrk="1" hangingPunct="1">
              <a:buFont typeface="Wingdings" panose="05000000000000000000" pitchFamily="2" charset="2"/>
              <a:buNone/>
            </a:pPr>
            <a:r>
              <a:rPr lang="en-US" altLang="en-US" b="1" dirty="0"/>
              <a:t>STUDENT CENTER MEETING SPACE AND RESERVATIONS INVOICING</a:t>
            </a:r>
          </a:p>
          <a:p>
            <a:pPr marL="285750" indent="-285750" eaLnBrk="1" hangingPunct="1">
              <a:buFont typeface="Arial" panose="020B0604020202020204" pitchFamily="34" charset="0"/>
              <a:buChar char="•"/>
            </a:pPr>
            <a:r>
              <a:rPr lang="en-US" altLang="en-US" dirty="0"/>
              <a:t>Final invoices are sent to OSI.  OSI student worker enters the invoices and routes to Advisor for approval</a:t>
            </a:r>
            <a:r>
              <a:rPr lang="en-US" altLang="en-US" dirty="0" smtClean="0"/>
              <a:t>.</a:t>
            </a:r>
          </a:p>
          <a:p>
            <a:pPr marL="285750" indent="-285750" eaLnBrk="1" hangingPunct="1">
              <a:buFont typeface="Arial" panose="020B0604020202020204" pitchFamily="34" charset="0"/>
              <a:buChar char="•"/>
            </a:pPr>
            <a:r>
              <a:rPr lang="en-US" altLang="en-US" dirty="0" smtClean="0"/>
              <a:t>No need to send invoice with C# to SABO Email</a:t>
            </a:r>
            <a:endParaRPr lang="en-US" altLang="en-US" dirty="0"/>
          </a:p>
          <a:p>
            <a:pPr eaLnBrk="1" hangingPunct="1"/>
            <a:endParaRPr lang="en-US" altLang="en-US" dirty="0"/>
          </a:p>
          <a:p>
            <a:pPr marL="0" indent="0" eaLnBrk="1" hangingPunct="1">
              <a:buNone/>
            </a:pPr>
            <a:r>
              <a:rPr lang="en-US" altLang="en-US" b="1" dirty="0"/>
              <a:t>END OF SEMESTER GIFTS</a:t>
            </a:r>
          </a:p>
          <a:p>
            <a:pPr marL="285750" lvl="0" indent="-285750">
              <a:buFont typeface="Arial" panose="020B0604020202020204" pitchFamily="34" charset="0"/>
              <a:buChar char="•"/>
            </a:pPr>
            <a:r>
              <a:rPr lang="en-US" sz="1600" i="1" dirty="0"/>
              <a:t>Student Organizations are </a:t>
            </a:r>
            <a:r>
              <a:rPr lang="en-US" sz="1600" i="1" u="sng" dirty="0"/>
              <a:t>prohibited</a:t>
            </a:r>
            <a:r>
              <a:rPr lang="en-US" sz="1600" i="1" dirty="0"/>
              <a:t> from submitting reimbursement requests for gift expense to faculty and staff/advisors using SABO funds.  This includes funds from Line Code 137/Misc. Generated Revenue.</a:t>
            </a:r>
            <a:endParaRPr lang="en-US" sz="1600" dirty="0"/>
          </a:p>
        </p:txBody>
      </p:sp>
    </p:spTree>
    <p:extLst>
      <p:ext uri="{BB962C8B-B14F-4D97-AF65-F5344CB8AC3E}">
        <p14:creationId xmlns:p14="http://schemas.microsoft.com/office/powerpoint/2010/main" val="28159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System Enhancements in Progress</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47</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3" name="Rectangle 2"/>
          <p:cNvSpPr/>
          <p:nvPr/>
        </p:nvSpPr>
        <p:spPr>
          <a:xfrm>
            <a:off x="228600" y="1752600"/>
            <a:ext cx="8001000" cy="3539430"/>
          </a:xfrm>
          <a:prstGeom prst="rect">
            <a:avLst/>
          </a:prstGeom>
        </p:spPr>
        <p:txBody>
          <a:bodyPr wrap="square">
            <a:spAutoFit/>
          </a:bodyPr>
          <a:lstStyle/>
          <a:p>
            <a:pPr marL="457200" indent="-457200">
              <a:buAutoNum type="arabicPeriod"/>
            </a:pPr>
            <a:r>
              <a:rPr lang="en-US" sz="2800" i="1" dirty="0" smtClean="0"/>
              <a:t>Clean-up of vendors in the SABO System Ledger – on target for 2/29/24</a:t>
            </a:r>
          </a:p>
          <a:p>
            <a:pPr marL="457200" indent="-457200">
              <a:buAutoNum type="arabicPeriod"/>
            </a:pPr>
            <a:endParaRPr lang="en-US" sz="2800" i="1" dirty="0" smtClean="0"/>
          </a:p>
          <a:p>
            <a:pPr marL="457200" indent="-457200">
              <a:buAutoNum type="arabicPeriod" startAt="2"/>
            </a:pPr>
            <a:r>
              <a:rPr lang="en-US" sz="2800" i="1" dirty="0" smtClean="0"/>
              <a:t>Ability to upload invoices/receipts in SABO System Ledger – on target for 3/31/24</a:t>
            </a:r>
          </a:p>
          <a:p>
            <a:endParaRPr lang="en-US" sz="2800" i="1" dirty="0" smtClean="0"/>
          </a:p>
          <a:p>
            <a:r>
              <a:rPr lang="en-US" sz="2800" i="1" dirty="0" smtClean="0"/>
              <a:t>3.  Encumber funds before check request approval (pending status) – on target for 6/30/24.</a:t>
            </a:r>
            <a:endParaRPr lang="en-US" sz="2800" i="1" dirty="0"/>
          </a:p>
        </p:txBody>
      </p:sp>
    </p:spTree>
    <p:extLst>
      <p:ext uri="{BB962C8B-B14F-4D97-AF65-F5344CB8AC3E}">
        <p14:creationId xmlns:p14="http://schemas.microsoft.com/office/powerpoint/2010/main" val="1791906562"/>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Review Treasurer Responsibilities</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48</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2" name="Rectangle 1"/>
          <p:cNvSpPr/>
          <p:nvPr/>
        </p:nvSpPr>
        <p:spPr>
          <a:xfrm>
            <a:off x="304800" y="1981200"/>
            <a:ext cx="7696200" cy="4401205"/>
          </a:xfrm>
          <a:prstGeom prst="rect">
            <a:avLst/>
          </a:prstGeom>
        </p:spPr>
        <p:txBody>
          <a:bodyPr wrap="square">
            <a:spAutoFit/>
          </a:bodyPr>
          <a:lstStyle/>
          <a:p>
            <a:pPr marL="457200" indent="-457200">
              <a:buFont typeface="Arial" panose="020B0604020202020204" pitchFamily="34" charset="0"/>
              <a:buChar char="•"/>
            </a:pPr>
            <a:r>
              <a:rPr lang="en-US" sz="2800" dirty="0"/>
              <a:t>Plan, inform, ask before spending</a:t>
            </a:r>
          </a:p>
          <a:p>
            <a:pPr marL="457200" indent="-457200">
              <a:buFont typeface="Arial" panose="020B0604020202020204" pitchFamily="34" charset="0"/>
              <a:buChar char="•"/>
            </a:pPr>
            <a:r>
              <a:rPr lang="en-US" sz="2800" dirty="0" smtClean="0"/>
              <a:t>Be organized, keep receipts</a:t>
            </a:r>
            <a:endParaRPr lang="en-US" sz="2800" dirty="0"/>
          </a:p>
          <a:p>
            <a:pPr marL="457200" indent="-457200">
              <a:buFont typeface="Arial" panose="020B0604020202020204" pitchFamily="34" charset="0"/>
              <a:buChar char="•"/>
            </a:pPr>
            <a:r>
              <a:rPr lang="en-US" sz="2800" dirty="0" smtClean="0"/>
              <a:t>Communicate </a:t>
            </a:r>
            <a:r>
              <a:rPr lang="en-US" sz="2800" dirty="0"/>
              <a:t>policies and procedures with fellow E-Board Members.</a:t>
            </a:r>
          </a:p>
          <a:p>
            <a:pPr marL="457200" indent="-457200">
              <a:buFont typeface="Arial" panose="020B0604020202020204" pitchFamily="34" charset="0"/>
              <a:buChar char="•"/>
            </a:pPr>
            <a:r>
              <a:rPr lang="en-US" sz="2800" dirty="0"/>
              <a:t>Be timely when submitting expenses for reimbursement</a:t>
            </a:r>
          </a:p>
          <a:p>
            <a:pPr marL="457200" indent="-457200">
              <a:buFont typeface="Arial" panose="020B0604020202020204" pitchFamily="34" charset="0"/>
              <a:buChar char="•"/>
            </a:pPr>
            <a:r>
              <a:rPr lang="en-US" sz="2800" dirty="0"/>
              <a:t>Utilize Administrative Advisor as </a:t>
            </a:r>
            <a:r>
              <a:rPr lang="en-US" sz="2800" dirty="0" smtClean="0"/>
              <a:t>your main </a:t>
            </a:r>
            <a:r>
              <a:rPr lang="en-US" sz="2800" dirty="0"/>
              <a:t>point of </a:t>
            </a:r>
            <a:r>
              <a:rPr lang="en-US" sz="2800" dirty="0" smtClean="0"/>
              <a:t>contact</a:t>
            </a:r>
            <a:endParaRPr lang="en-US" sz="2800" dirty="0"/>
          </a:p>
          <a:p>
            <a:pPr marL="457200" indent="-457200">
              <a:buFont typeface="Arial" panose="020B0604020202020204" pitchFamily="34" charset="0"/>
              <a:buChar char="•"/>
            </a:pPr>
            <a:r>
              <a:rPr lang="en-US" sz="2800" dirty="0" smtClean="0"/>
              <a:t>Familiarize yourselves with the various resources available</a:t>
            </a:r>
          </a:p>
        </p:txBody>
      </p:sp>
    </p:spTree>
    <p:extLst>
      <p:ext uri="{BB962C8B-B14F-4D97-AF65-F5344CB8AC3E}">
        <p14:creationId xmlns:p14="http://schemas.microsoft.com/office/powerpoint/2010/main" val="3318370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Resources</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49</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2" name="Rectangle 1"/>
          <p:cNvSpPr/>
          <p:nvPr/>
        </p:nvSpPr>
        <p:spPr>
          <a:xfrm>
            <a:off x="76200" y="1524001"/>
            <a:ext cx="8153400" cy="4401205"/>
          </a:xfrm>
          <a:prstGeom prst="rect">
            <a:avLst/>
          </a:prstGeom>
        </p:spPr>
        <p:txBody>
          <a:bodyPr wrap="square">
            <a:spAutoFit/>
          </a:bodyPr>
          <a:lstStyle/>
          <a:p>
            <a:pPr marL="742950" lvl="1" indent="-285750">
              <a:buFont typeface="Arial" panose="020B0604020202020204" pitchFamily="34" charset="0"/>
              <a:buChar char="•"/>
            </a:pPr>
            <a:r>
              <a:rPr lang="en-US" sz="2800" dirty="0" smtClean="0"/>
              <a:t>Weekly </a:t>
            </a:r>
            <a:r>
              <a:rPr lang="en-US" sz="2800" dirty="0"/>
              <a:t>Drop in Hour with SABO Business </a:t>
            </a:r>
            <a:r>
              <a:rPr lang="en-US" sz="2800" dirty="0" smtClean="0"/>
              <a:t>Manager (via Zoom or in-person on Tuesdays)</a:t>
            </a:r>
            <a:endParaRPr lang="en-US" sz="2800" dirty="0"/>
          </a:p>
          <a:p>
            <a:pPr marL="742950" lvl="1" indent="-285750">
              <a:buFont typeface="Arial" panose="020B0604020202020204" pitchFamily="34" charset="0"/>
              <a:buChar char="•"/>
            </a:pPr>
            <a:r>
              <a:rPr lang="en-US" sz="2800" dirty="0"/>
              <a:t>Treasurers’ Key Handbook</a:t>
            </a:r>
          </a:p>
          <a:p>
            <a:pPr marL="742950" lvl="1" indent="-285750">
              <a:buFont typeface="Arial" panose="020B0604020202020204" pitchFamily="34" charset="0"/>
              <a:buChar char="•"/>
            </a:pPr>
            <a:r>
              <a:rPr lang="en-US" sz="2800" dirty="0"/>
              <a:t>Tip </a:t>
            </a:r>
            <a:r>
              <a:rPr lang="en-US" sz="2800" dirty="0" smtClean="0"/>
              <a:t>Sheets for common transactions</a:t>
            </a:r>
            <a:endParaRPr lang="en-US" sz="2800" dirty="0"/>
          </a:p>
          <a:p>
            <a:pPr marL="742950" lvl="1" indent="-285750">
              <a:buFont typeface="Arial" panose="020B0604020202020204" pitchFamily="34" charset="0"/>
              <a:buChar char="•"/>
            </a:pPr>
            <a:r>
              <a:rPr lang="en-US" sz="2800" dirty="0"/>
              <a:t>Forms</a:t>
            </a:r>
          </a:p>
          <a:p>
            <a:pPr marL="742950" lvl="1" indent="-285750">
              <a:buFont typeface="Arial" panose="020B0604020202020204" pitchFamily="34" charset="0"/>
              <a:buChar char="•"/>
            </a:pPr>
            <a:r>
              <a:rPr lang="en-US" sz="2800" dirty="0"/>
              <a:t>CANVAS Treasurer </a:t>
            </a:r>
            <a:r>
              <a:rPr lang="en-US" sz="2800" dirty="0" smtClean="0"/>
              <a:t>Training Mandatory </a:t>
            </a:r>
            <a:r>
              <a:rPr lang="en-US" sz="2800" dirty="0"/>
              <a:t>quiz for all </a:t>
            </a:r>
            <a:r>
              <a:rPr lang="en-US" sz="2800" dirty="0" smtClean="0"/>
              <a:t>Treasurers </a:t>
            </a:r>
            <a:endParaRPr lang="en-US" sz="2800" dirty="0"/>
          </a:p>
          <a:p>
            <a:pPr marL="742950" lvl="1" indent="-285750">
              <a:buFont typeface="Arial" panose="020B0604020202020204" pitchFamily="34" charset="0"/>
              <a:buChar char="•"/>
            </a:pPr>
            <a:r>
              <a:rPr lang="en-US" sz="2800" dirty="0" smtClean="0"/>
              <a:t>Weekly </a:t>
            </a:r>
            <a:r>
              <a:rPr lang="en-US" sz="2800" dirty="0"/>
              <a:t>Treasurer List Serv (distribution on Thursdays)</a:t>
            </a:r>
          </a:p>
        </p:txBody>
      </p:sp>
    </p:spTree>
    <p:extLst>
      <p:ext uri="{BB962C8B-B14F-4D97-AF65-F5344CB8AC3E}">
        <p14:creationId xmlns:p14="http://schemas.microsoft.com/office/powerpoint/2010/main" val="369119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DB9CA217-9FB3-488E-8C34-A5AD3F6E5479}" type="slidenum">
              <a:rPr lang="en-US" smtClean="0"/>
              <a:pPr/>
              <a:t>5</a:t>
            </a:fld>
            <a:endParaRPr lang="en-US" dirty="0"/>
          </a:p>
        </p:txBody>
      </p:sp>
      <p:pic>
        <p:nvPicPr>
          <p:cNvPr id="1024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9" name="TextBox 8"/>
          <p:cNvSpPr txBox="1"/>
          <p:nvPr/>
        </p:nvSpPr>
        <p:spPr>
          <a:xfrm>
            <a:off x="457200" y="816039"/>
            <a:ext cx="73152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Our Core Responsibilities</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152400" y="1720840"/>
            <a:ext cx="8915400" cy="5539978"/>
          </a:xfrm>
          <a:prstGeom prst="rect">
            <a:avLst/>
          </a:prstGeom>
        </p:spPr>
        <p:txBody>
          <a:bodyPr wrap="square">
            <a:spAutoFit/>
          </a:bodyPr>
          <a:lstStyle/>
          <a:p>
            <a:pPr marL="457200" indent="-457200">
              <a:buAutoNum type="arabicPeriod"/>
            </a:pPr>
            <a:r>
              <a:rPr lang="en-US" sz="2400" dirty="0"/>
              <a:t>We administer and manage the financial resources of the undergraduate student governments, student organizations and other similar student-driven organizations of Rutgers university.</a:t>
            </a:r>
          </a:p>
          <a:p>
            <a:pPr marL="457200" indent="-457200">
              <a:buAutoNum type="arabicPeriod"/>
            </a:pPr>
            <a:r>
              <a:rPr lang="en-US" sz="2400" dirty="0"/>
              <a:t>We manage the </a:t>
            </a:r>
            <a:r>
              <a:rPr lang="en-US" sz="2400" dirty="0" smtClean="0"/>
              <a:t>student organization </a:t>
            </a:r>
            <a:r>
              <a:rPr lang="en-US" sz="2400" dirty="0"/>
              <a:t>funds, which is comprised of student fees, generated revenue, dues and allocated </a:t>
            </a:r>
            <a:r>
              <a:rPr lang="en-US" sz="2400" dirty="0" smtClean="0"/>
              <a:t>funds.</a:t>
            </a:r>
            <a:endParaRPr lang="en-US" sz="2400" dirty="0"/>
          </a:p>
          <a:p>
            <a:pPr marL="457200" indent="-457200">
              <a:buAutoNum type="arabicPeriod"/>
            </a:pPr>
            <a:r>
              <a:rPr lang="en-US" sz="2400" dirty="0"/>
              <a:t>We provide the administrative infrastructure (ledger system) for students </a:t>
            </a:r>
            <a:r>
              <a:rPr lang="en-US" sz="2400" dirty="0" smtClean="0"/>
              <a:t>(E-board </a:t>
            </a:r>
            <a:r>
              <a:rPr lang="en-US" sz="2400" dirty="0"/>
              <a:t>members: treasurer/president &amp; advisor) to account for the financial transactions of their organization.</a:t>
            </a:r>
          </a:p>
          <a:p>
            <a:pPr marL="457200" indent="-457200">
              <a:buAutoNum type="arabicPeriod"/>
            </a:pPr>
            <a:r>
              <a:rPr lang="en-US" sz="2400" dirty="0"/>
              <a:t>We ensure compliance with university policies &amp; procedures in relation to the use of student and university funds.</a:t>
            </a:r>
          </a:p>
          <a:p>
            <a:endParaRPr lang="en-US" sz="2400" kern="0" dirty="0">
              <a:latin typeface="Arial" panose="020B0604020202020204" pitchFamily="34" charset="0"/>
              <a:cs typeface="Arial" panose="020B0604020202020204" pitchFamily="34" charset="0"/>
            </a:endParaRPr>
          </a:p>
          <a:p>
            <a:pPr algn="ctr" eaLnBrk="1" hangingPunct="1">
              <a:buFont typeface="Wingdings" panose="05000000000000000000" pitchFamily="2" charset="2"/>
              <a:buNone/>
            </a:pPr>
            <a:endParaRPr lang="en-US" altLang="en-US" b="1" dirty="0"/>
          </a:p>
        </p:txBody>
      </p:sp>
    </p:spTree>
    <p:extLst>
      <p:ext uri="{BB962C8B-B14F-4D97-AF65-F5344CB8AC3E}">
        <p14:creationId xmlns:p14="http://schemas.microsoft.com/office/powerpoint/2010/main" val="234611482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3895B0CE-733F-403F-863F-7A38C3088528}" type="slidenum">
              <a:rPr lang="en-US" smtClean="0"/>
              <a:pPr/>
              <a:t>50</a:t>
            </a:fld>
            <a:endParaRPr lang="en-US" dirty="0"/>
          </a:p>
        </p:txBody>
      </p:sp>
      <p:sp>
        <p:nvSpPr>
          <p:cNvPr id="27652" name="Text Box 5"/>
          <p:cNvSpPr txBox="1">
            <a:spLocks noChangeArrowheads="1"/>
          </p:cNvSpPr>
          <p:nvPr/>
        </p:nvSpPr>
        <p:spPr bwMode="auto">
          <a:xfrm>
            <a:off x="1066800" y="975131"/>
            <a:ext cx="7467600" cy="769441"/>
          </a:xfrm>
          <a:prstGeom prst="rect">
            <a:avLst/>
          </a:prstGeom>
          <a:noFill/>
          <a:ln w="9525">
            <a:noFill/>
            <a:miter lim="800000"/>
            <a:headEnd/>
            <a:tailEnd/>
          </a:ln>
        </p:spPr>
        <p:txBody>
          <a:bodyPr wrap="square">
            <a:spAutoFit/>
          </a:bodyPr>
          <a:lstStyle/>
          <a:p>
            <a:pPr>
              <a:spcBef>
                <a:spcPct val="50000"/>
              </a:spcBef>
            </a:pPr>
            <a:r>
              <a:rPr lang="en-US" sz="4400" dirty="0" smtClean="0">
                <a:latin typeface="+mj-lt"/>
              </a:rPr>
              <a:t>Weekly Drop-In</a:t>
            </a:r>
            <a:endParaRPr lang="en-US" sz="4400" dirty="0">
              <a:latin typeface="+mj-lt"/>
            </a:endParaRPr>
          </a:p>
        </p:txBody>
      </p:sp>
      <p:pic>
        <p:nvPicPr>
          <p:cNvPr id="2765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570162"/>
            <a:ext cx="2590800" cy="1724025"/>
          </a:xfrm>
          <a:prstGeom prst="rect">
            <a:avLst/>
          </a:prstGeom>
        </p:spPr>
      </p:pic>
      <p:sp>
        <p:nvSpPr>
          <p:cNvPr id="6" name="TextBox 5"/>
          <p:cNvSpPr txBox="1"/>
          <p:nvPr/>
        </p:nvSpPr>
        <p:spPr>
          <a:xfrm>
            <a:off x="3124200" y="2057400"/>
            <a:ext cx="5105400" cy="344709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Beginning, </a:t>
            </a:r>
            <a:r>
              <a:rPr lang="en-US" sz="2000" dirty="0" smtClean="0">
                <a:latin typeface="Arial" panose="020B0604020202020204" pitchFamily="34" charset="0"/>
                <a:cs typeface="Arial" panose="020B0604020202020204" pitchFamily="34" charset="0"/>
              </a:rPr>
              <a:t>Tuesday, </a:t>
            </a:r>
            <a:r>
              <a:rPr lang="en-US" sz="2000" dirty="0">
                <a:latin typeface="Arial" panose="020B0604020202020204" pitchFamily="34" charset="0"/>
                <a:cs typeface="Arial" panose="020B0604020202020204" pitchFamily="34" charset="0"/>
              </a:rPr>
              <a:t>September </a:t>
            </a:r>
            <a:r>
              <a:rPr lang="en-US" sz="2000" dirty="0" smtClean="0">
                <a:latin typeface="Arial" panose="020B0604020202020204" pitchFamily="34" charset="0"/>
                <a:cs typeface="Arial" panose="020B0604020202020204" pitchFamily="34" charset="0"/>
              </a:rPr>
              <a:t>5, 2023, </a:t>
            </a:r>
            <a:r>
              <a:rPr lang="en-US" sz="2000" dirty="0">
                <a:latin typeface="Arial" panose="020B0604020202020204" pitchFamily="34" charset="0"/>
                <a:cs typeface="Arial" panose="020B0604020202020204" pitchFamily="34" charset="0"/>
              </a:rPr>
              <a:t>Drop-In SABO’s Business Manager’s Zoom Personal Meeting Room from 1:30 to </a:t>
            </a:r>
            <a:r>
              <a:rPr lang="en-US" sz="2000" dirty="0" smtClean="0">
                <a:latin typeface="Arial" panose="020B0604020202020204" pitchFamily="34" charset="0"/>
                <a:cs typeface="Arial" panose="020B0604020202020204" pitchFamily="34" charset="0"/>
              </a:rPr>
              <a:t>2:30 </a:t>
            </a:r>
            <a:r>
              <a:rPr lang="en-US" sz="2000" dirty="0">
                <a:latin typeface="Arial" panose="020B0604020202020204" pitchFamily="34" charset="0"/>
                <a:cs typeface="Arial" panose="020B0604020202020204" pitchFamily="34" charset="0"/>
              </a:rPr>
              <a:t>PM to Ask Questions</a:t>
            </a:r>
            <a:r>
              <a:rPr lang="en-US" sz="2000" dirty="0" smtClean="0">
                <a:latin typeface="Arial" panose="020B0604020202020204" pitchFamily="34" charset="0"/>
                <a:cs typeface="Arial" panose="020B0604020202020204" pitchFamily="34" charset="0"/>
              </a:rPr>
              <a:t>…. </a:t>
            </a:r>
          </a:p>
          <a:p>
            <a:r>
              <a:rPr lang="en-US" sz="2000" b="1" dirty="0" smtClean="0">
                <a:latin typeface="Arial" panose="020B0604020202020204" pitchFamily="34" charset="0"/>
                <a:cs typeface="Arial" panose="020B0604020202020204" pitchFamily="34" charset="0"/>
              </a:rPr>
              <a:t>(Weekly on Tuesdays!)</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Details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Sign-in to your Rutgers Zoom Account</a:t>
            </a:r>
          </a:p>
          <a:p>
            <a:r>
              <a:rPr lang="en-US" sz="2000" dirty="0">
                <a:latin typeface="Arial" panose="020B0604020202020204" pitchFamily="34" charset="0"/>
                <a:cs typeface="Arial" panose="020B0604020202020204" pitchFamily="34" charset="0"/>
              </a:rPr>
              <a:t>Meeting ID: 538 538 3149</a:t>
            </a:r>
          </a:p>
          <a:p>
            <a:r>
              <a:rPr lang="en-US" sz="2000" dirty="0">
                <a:latin typeface="Arial" panose="020B0604020202020204" pitchFamily="34" charset="0"/>
                <a:cs typeface="Arial" panose="020B0604020202020204" pitchFamily="34" charset="0"/>
              </a:rPr>
              <a:t>Password: 630856</a:t>
            </a:r>
          </a:p>
          <a:p>
            <a:endParaRPr lang="en-US" dirty="0"/>
          </a:p>
        </p:txBody>
      </p:sp>
    </p:spTree>
    <p:extLst>
      <p:ext uri="{BB962C8B-B14F-4D97-AF65-F5344CB8AC3E}">
        <p14:creationId xmlns:p14="http://schemas.microsoft.com/office/powerpoint/2010/main" val="1413233025"/>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533400"/>
            <a:ext cx="8915400" cy="1143000"/>
          </a:xfrm>
        </p:spPr>
        <p:txBody>
          <a:bodyPr/>
          <a:lstStyle/>
          <a:p>
            <a:r>
              <a:rPr lang="en-US" sz="4000" b="1" dirty="0" smtClean="0">
                <a:latin typeface="Arial" panose="020B0604020202020204" pitchFamily="34" charset="0"/>
                <a:cs typeface="Arial" panose="020B0604020202020204" pitchFamily="34" charset="0"/>
              </a:rPr>
              <a:t>Canvas – Treasurer Training</a:t>
            </a:r>
            <a:endParaRPr lang="en-US" sz="4000" b="1" dirty="0">
              <a:latin typeface="Arial" panose="020B0604020202020204" pitchFamily="34" charset="0"/>
              <a:cs typeface="Arial" panose="020B0604020202020204" pitchFamily="34" charset="0"/>
            </a:endParaRPr>
          </a:p>
        </p:txBody>
      </p:sp>
      <p:sp>
        <p:nvSpPr>
          <p:cNvPr id="25602" name="Rectangle 6"/>
          <p:cNvSpPr>
            <a:spLocks noGrp="1" noChangeArrowheads="1"/>
          </p:cNvSpPr>
          <p:nvPr>
            <p:ph type="sldNum" sz="quarter" idx="12"/>
          </p:nvPr>
        </p:nvSpPr>
        <p:spPr>
          <a:noFill/>
        </p:spPr>
        <p:txBody>
          <a:bodyPr/>
          <a:lstStyle/>
          <a:p>
            <a:fld id="{577E7B61-1559-46DA-A7C4-0459079C3795}" type="slidenum">
              <a:rPr lang="en-US" smtClean="0"/>
              <a:pPr/>
              <a:t>51</a:t>
            </a:fld>
            <a:endParaRPr lang="en-US" dirty="0"/>
          </a:p>
        </p:txBody>
      </p:sp>
      <p:pic>
        <p:nvPicPr>
          <p:cNvPr id="25606"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127967" y="2581156"/>
            <a:ext cx="8888065" cy="1695687"/>
          </a:xfrm>
          <a:prstGeom prst="rect">
            <a:avLst/>
          </a:prstGeom>
        </p:spPr>
      </p:pic>
    </p:spTree>
    <p:extLst>
      <p:ext uri="{BB962C8B-B14F-4D97-AF65-F5344CB8AC3E}">
        <p14:creationId xmlns:p14="http://schemas.microsoft.com/office/powerpoint/2010/main" val="1542138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3895B0CE-733F-403F-863F-7A38C3088528}" type="slidenum">
              <a:rPr lang="en-US" smtClean="0"/>
              <a:pPr/>
              <a:t>52</a:t>
            </a:fld>
            <a:endParaRPr lang="en-US" dirty="0"/>
          </a:p>
        </p:txBody>
      </p:sp>
      <p:sp>
        <p:nvSpPr>
          <p:cNvPr id="27652" name="Text Box 5"/>
          <p:cNvSpPr txBox="1">
            <a:spLocks noChangeArrowheads="1"/>
          </p:cNvSpPr>
          <p:nvPr/>
        </p:nvSpPr>
        <p:spPr bwMode="auto">
          <a:xfrm>
            <a:off x="1905000" y="990600"/>
            <a:ext cx="6629400" cy="769441"/>
          </a:xfrm>
          <a:prstGeom prst="rect">
            <a:avLst/>
          </a:prstGeom>
          <a:noFill/>
          <a:ln w="9525">
            <a:noFill/>
            <a:miter lim="800000"/>
            <a:headEnd/>
            <a:tailEnd/>
          </a:ln>
        </p:spPr>
        <p:txBody>
          <a:bodyPr>
            <a:spAutoFit/>
          </a:bodyPr>
          <a:lstStyle/>
          <a:p>
            <a:pPr>
              <a:spcBef>
                <a:spcPct val="50000"/>
              </a:spcBef>
            </a:pPr>
            <a:r>
              <a:rPr lang="en-US" sz="4400" dirty="0">
                <a:latin typeface="+mj-lt"/>
              </a:rPr>
              <a:t>Questions? Just Ask!</a:t>
            </a:r>
          </a:p>
        </p:txBody>
      </p:sp>
      <p:sp>
        <p:nvSpPr>
          <p:cNvPr id="27654" name="Text Box 7"/>
          <p:cNvSpPr txBox="1">
            <a:spLocks noChangeArrowheads="1"/>
          </p:cNvSpPr>
          <p:nvPr/>
        </p:nvSpPr>
        <p:spPr bwMode="auto">
          <a:xfrm>
            <a:off x="2362200" y="2438400"/>
            <a:ext cx="6400800" cy="877163"/>
          </a:xfrm>
          <a:prstGeom prst="rect">
            <a:avLst/>
          </a:prstGeom>
          <a:noFill/>
          <a:ln w="9525">
            <a:noFill/>
            <a:miter lim="800000"/>
            <a:headEnd/>
            <a:tailEnd/>
          </a:ln>
        </p:spPr>
        <p:txBody>
          <a:bodyPr wrap="square">
            <a:spAutoFit/>
          </a:bodyPr>
          <a:lstStyle/>
          <a:p>
            <a:pPr>
              <a:spcBef>
                <a:spcPct val="50000"/>
              </a:spcBef>
            </a:pPr>
            <a:r>
              <a:rPr lang="en-US" sz="2400" dirty="0">
                <a:latin typeface="Arial" pitchFamily="34" charset="0"/>
                <a:cs typeface="Arial" pitchFamily="34" charset="0"/>
              </a:rPr>
              <a:t>Email: sabo@echo.rutgers.edu </a:t>
            </a:r>
          </a:p>
          <a:p>
            <a:pPr>
              <a:spcBef>
                <a:spcPct val="50000"/>
              </a:spcBef>
            </a:pPr>
            <a:endParaRPr lang="en-US" dirty="0">
              <a:latin typeface="Arial Rounded MT Bold" pitchFamily="34" charset="0"/>
            </a:endParaRPr>
          </a:p>
        </p:txBody>
      </p:sp>
      <p:pic>
        <p:nvPicPr>
          <p:cNvPr id="2765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pic>
        <p:nvPicPr>
          <p:cNvPr id="3076" name="Picture 4" descr="C:\Documents and Settings\tuhrich\Local Settings\Temporary Internet Files\Content.IE5\WC6KDNQ1\MC900238933[1].wmf"/>
          <p:cNvPicPr>
            <a:picLocks noChangeAspect="1" noChangeArrowheads="1"/>
          </p:cNvPicPr>
          <p:nvPr/>
        </p:nvPicPr>
        <p:blipFill>
          <a:blip r:embed="rId4" cstate="print"/>
          <a:srcRect/>
          <a:stretch>
            <a:fillRect/>
          </a:stretch>
        </p:blipFill>
        <p:spPr bwMode="auto">
          <a:xfrm>
            <a:off x="685800" y="3505200"/>
            <a:ext cx="1065212" cy="1200746"/>
          </a:xfrm>
          <a:prstGeom prst="rect">
            <a:avLst/>
          </a:prstGeom>
          <a:noFill/>
        </p:spPr>
      </p:pic>
      <p:pic>
        <p:nvPicPr>
          <p:cNvPr id="3077" name="Picture 5" descr="C:\Documents and Settings\tuhrich\Local Settings\Temporary Internet Files\Content.IE5\D2YP0U5O\MC900323538[1].wmf"/>
          <p:cNvPicPr>
            <a:picLocks noChangeAspect="1" noChangeArrowheads="1"/>
          </p:cNvPicPr>
          <p:nvPr/>
        </p:nvPicPr>
        <p:blipFill>
          <a:blip r:embed="rId5" cstate="print"/>
          <a:srcRect/>
          <a:stretch>
            <a:fillRect/>
          </a:stretch>
        </p:blipFill>
        <p:spPr bwMode="auto">
          <a:xfrm>
            <a:off x="457200" y="4953000"/>
            <a:ext cx="1578554" cy="1524000"/>
          </a:xfrm>
          <a:prstGeom prst="rect">
            <a:avLst/>
          </a:prstGeom>
          <a:noFill/>
        </p:spPr>
      </p:pic>
      <p:sp>
        <p:nvSpPr>
          <p:cNvPr id="13" name="TextBox 12"/>
          <p:cNvSpPr txBox="1"/>
          <p:nvPr/>
        </p:nvSpPr>
        <p:spPr>
          <a:xfrm>
            <a:off x="2362200" y="5334000"/>
            <a:ext cx="6553200" cy="1107996"/>
          </a:xfrm>
          <a:prstGeom prst="rect">
            <a:avLst/>
          </a:prstGeom>
          <a:noFill/>
        </p:spPr>
        <p:txBody>
          <a:bodyPr wrap="square" rtlCol="0">
            <a:spAutoFit/>
          </a:bodyPr>
          <a:lstStyle/>
          <a:p>
            <a:r>
              <a:rPr lang="en-US" sz="2200" dirty="0"/>
              <a:t>Location: Student Activities Center – Lower Level 	    College Avenue Campus</a:t>
            </a:r>
          </a:p>
          <a:p>
            <a:r>
              <a:rPr lang="en-US" sz="2200" dirty="0"/>
              <a:t>                613 George Street</a:t>
            </a:r>
          </a:p>
        </p:txBody>
      </p:sp>
      <p:sp>
        <p:nvSpPr>
          <p:cNvPr id="14" name="TextBox 13"/>
          <p:cNvSpPr txBox="1"/>
          <p:nvPr/>
        </p:nvSpPr>
        <p:spPr>
          <a:xfrm>
            <a:off x="457200" y="1828800"/>
            <a:ext cx="1295400" cy="1569660"/>
          </a:xfrm>
          <a:prstGeom prst="rect">
            <a:avLst/>
          </a:prstGeom>
          <a:noFill/>
        </p:spPr>
        <p:txBody>
          <a:bodyPr wrap="square" rtlCol="0">
            <a:spAutoFit/>
          </a:bodyPr>
          <a:lstStyle/>
          <a:p>
            <a:r>
              <a:rPr lang="en-US" sz="9600" dirty="0"/>
              <a:t>@</a:t>
            </a:r>
          </a:p>
        </p:txBody>
      </p:sp>
      <p:sp>
        <p:nvSpPr>
          <p:cNvPr id="3" name="TextBox 2"/>
          <p:cNvSpPr txBox="1"/>
          <p:nvPr/>
        </p:nvSpPr>
        <p:spPr>
          <a:xfrm>
            <a:off x="2362200" y="3810000"/>
            <a:ext cx="4038600" cy="461665"/>
          </a:xfrm>
          <a:prstGeom prst="rect">
            <a:avLst/>
          </a:prstGeom>
          <a:noFill/>
        </p:spPr>
        <p:txBody>
          <a:bodyPr wrap="square" rtlCol="0">
            <a:spAutoFit/>
          </a:bodyPr>
          <a:lstStyle/>
          <a:p>
            <a:r>
              <a:rPr lang="en-US" sz="2400" dirty="0"/>
              <a:t>Phone: 848-932-6981</a:t>
            </a:r>
          </a:p>
        </p:txBody>
      </p:sp>
    </p:spTree>
    <p:extLst>
      <p:ext uri="{BB962C8B-B14F-4D97-AF65-F5344CB8AC3E}">
        <p14:creationId xmlns:p14="http://schemas.microsoft.com/office/powerpoint/2010/main" val="1424452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DB9CA217-9FB3-488E-8C34-A5AD3F6E5479}" type="slidenum">
              <a:rPr lang="en-US" smtClean="0"/>
              <a:pPr/>
              <a:t>6</a:t>
            </a:fld>
            <a:endParaRPr lang="en-US" dirty="0"/>
          </a:p>
        </p:txBody>
      </p:sp>
      <p:pic>
        <p:nvPicPr>
          <p:cNvPr id="10245"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7" name="TextBox 6"/>
          <p:cNvSpPr txBox="1"/>
          <p:nvPr/>
        </p:nvSpPr>
        <p:spPr>
          <a:xfrm>
            <a:off x="6400800" y="3962400"/>
            <a:ext cx="2286000" cy="2585323"/>
          </a:xfrm>
          <a:prstGeom prst="rect">
            <a:avLst/>
          </a:prstGeom>
          <a:noFill/>
          <a:ln w="19050">
            <a:noFill/>
          </a:ln>
        </p:spPr>
        <p:txBody>
          <a:bodyPr wrap="square" rtlCol="0">
            <a:spAutoFit/>
          </a:bodyPr>
          <a:lstStyle/>
          <a:p>
            <a:r>
              <a:rPr lang="en-US" dirty="0"/>
              <a:t>To log in to SABO Online use your Rutgers </a:t>
            </a:r>
            <a:r>
              <a:rPr lang="en-US" dirty="0" smtClean="0"/>
              <a:t>NetID. You </a:t>
            </a:r>
            <a:r>
              <a:rPr lang="en-US" dirty="0"/>
              <a:t>must be a registered user to enter the system. Contact your advising area for further information.</a:t>
            </a:r>
          </a:p>
        </p:txBody>
      </p:sp>
      <p:sp>
        <p:nvSpPr>
          <p:cNvPr id="9" name="TextBox 8"/>
          <p:cNvSpPr txBox="1"/>
          <p:nvPr/>
        </p:nvSpPr>
        <p:spPr>
          <a:xfrm>
            <a:off x="2819400" y="762000"/>
            <a:ext cx="354616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SABO Online </a:t>
            </a:r>
          </a:p>
        </p:txBody>
      </p:sp>
      <p:sp>
        <p:nvSpPr>
          <p:cNvPr id="10" name="TextBox 9"/>
          <p:cNvSpPr txBox="1"/>
          <p:nvPr/>
        </p:nvSpPr>
        <p:spPr>
          <a:xfrm>
            <a:off x="152400" y="2971800"/>
            <a:ext cx="8839200" cy="369332"/>
          </a:xfrm>
          <a:prstGeom prst="rect">
            <a:avLst/>
          </a:prstGeom>
          <a:noFill/>
        </p:spPr>
        <p:txBody>
          <a:bodyPr wrap="square" rtlCol="0">
            <a:spAutoFit/>
          </a:bodyPr>
          <a:lstStyle/>
          <a:p>
            <a:r>
              <a:rPr lang="en-US" dirty="0"/>
              <a:t>To enter the SABO Online system, click the “SABO Online” link from our website. </a:t>
            </a:r>
          </a:p>
        </p:txBody>
      </p:sp>
      <p:pic>
        <p:nvPicPr>
          <p:cNvPr id="2" name="Picture 1"/>
          <p:cNvPicPr>
            <a:picLocks noChangeAspect="1"/>
          </p:cNvPicPr>
          <p:nvPr/>
        </p:nvPicPr>
        <p:blipFill>
          <a:blip r:embed="rId4"/>
          <a:stretch>
            <a:fillRect/>
          </a:stretch>
        </p:blipFill>
        <p:spPr>
          <a:xfrm>
            <a:off x="304801" y="1394251"/>
            <a:ext cx="8001000" cy="1337281"/>
          </a:xfrm>
          <a:prstGeom prst="rect">
            <a:avLst/>
          </a:prstGeom>
        </p:spPr>
      </p:pic>
      <p:pic>
        <p:nvPicPr>
          <p:cNvPr id="3" name="Picture 2"/>
          <p:cNvPicPr>
            <a:picLocks noChangeAspect="1"/>
          </p:cNvPicPr>
          <p:nvPr/>
        </p:nvPicPr>
        <p:blipFill>
          <a:blip r:embed="rId5"/>
          <a:stretch>
            <a:fillRect/>
          </a:stretch>
        </p:blipFill>
        <p:spPr>
          <a:xfrm>
            <a:off x="159327" y="3841991"/>
            <a:ext cx="5658640" cy="2410161"/>
          </a:xfrm>
          <a:prstGeom prst="rect">
            <a:avLst/>
          </a:prstGeom>
        </p:spPr>
      </p:pic>
    </p:spTree>
    <p:extLst>
      <p:ext uri="{BB962C8B-B14F-4D97-AF65-F5344CB8AC3E}">
        <p14:creationId xmlns:p14="http://schemas.microsoft.com/office/powerpoint/2010/main" val="206459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FB548083-8783-4DEE-A3DD-A38FB04D957A}" type="slidenum">
              <a:rPr lang="en-US" smtClean="0"/>
              <a:pPr/>
              <a:t>7</a:t>
            </a:fld>
            <a:endParaRPr lang="en-US" dirty="0"/>
          </a:p>
        </p:txBody>
      </p:sp>
      <p:sp>
        <p:nvSpPr>
          <p:cNvPr id="11268" name="Text Box 5"/>
          <p:cNvSpPr txBox="1">
            <a:spLocks noChangeArrowheads="1"/>
          </p:cNvSpPr>
          <p:nvPr/>
        </p:nvSpPr>
        <p:spPr bwMode="auto">
          <a:xfrm>
            <a:off x="0" y="1531441"/>
            <a:ext cx="2895600" cy="3370153"/>
          </a:xfrm>
          <a:prstGeom prst="rect">
            <a:avLst/>
          </a:prstGeom>
          <a:noFill/>
          <a:ln w="9525">
            <a:noFill/>
            <a:miter lim="800000"/>
            <a:headEnd/>
            <a:tailEnd/>
          </a:ln>
        </p:spPr>
        <p:txBody>
          <a:bodyPr wrap="square">
            <a:spAutoFit/>
          </a:bodyPr>
          <a:lstStyle/>
          <a:p>
            <a:pPr>
              <a:spcBef>
                <a:spcPct val="50000"/>
              </a:spcBef>
            </a:pPr>
            <a:r>
              <a:rPr lang="en-US" sz="2200" dirty="0">
                <a:latin typeface="Arial" panose="020B0604020202020204" pitchFamily="34" charset="0"/>
                <a:cs typeface="Arial" panose="020B0604020202020204" pitchFamily="34" charset="0"/>
              </a:rPr>
              <a:t>Your Dashboard displays:</a:t>
            </a:r>
          </a:p>
          <a:p>
            <a:pPr lvl="1">
              <a:spcBef>
                <a:spcPct val="50000"/>
              </a:spcBef>
              <a:buFont typeface="Arial" pitchFamily="34" charset="0"/>
              <a:buChar char="•"/>
            </a:pPr>
            <a:r>
              <a:rPr lang="en-US" sz="1600" b="1" dirty="0">
                <a:latin typeface="Arial" pitchFamily="34" charset="0"/>
                <a:cs typeface="Arial" pitchFamily="34" charset="0"/>
              </a:rPr>
              <a:t> Account Balances</a:t>
            </a:r>
          </a:p>
          <a:p>
            <a:pPr>
              <a:spcBef>
                <a:spcPct val="50000"/>
              </a:spcBef>
            </a:pPr>
            <a:r>
              <a:rPr lang="en-US" sz="2200" dirty="0">
                <a:latin typeface="Arial" panose="020B0604020202020204" pitchFamily="34" charset="0"/>
                <a:cs typeface="Arial" panose="020B0604020202020204" pitchFamily="34" charset="0"/>
              </a:rPr>
              <a:t>And has links to:</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Start a Check request </a:t>
            </a:r>
          </a:p>
          <a:p>
            <a:pPr lvl="1">
              <a:spcBef>
                <a:spcPct val="50000"/>
              </a:spcBef>
              <a:buFont typeface="Arial" pitchFamily="34" charset="0"/>
              <a:buChar char="•"/>
            </a:pPr>
            <a:r>
              <a:rPr lang="en-US" sz="1600" b="1" dirty="0" smtClean="0">
                <a:latin typeface="Arial" panose="020B0604020202020204" pitchFamily="34" charset="0"/>
                <a:cs typeface="Arial" panose="020B0604020202020204" pitchFamily="34" charset="0"/>
              </a:rPr>
              <a:t> Start </a:t>
            </a:r>
            <a:r>
              <a:rPr lang="en-US" sz="1600" b="1" dirty="0">
                <a:latin typeface="Arial" panose="020B0604020202020204" pitchFamily="34" charset="0"/>
                <a:cs typeface="Arial" panose="020B0604020202020204" pitchFamily="34" charset="0"/>
              </a:rPr>
              <a:t>a Transfer</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Generate </a:t>
            </a:r>
            <a:r>
              <a:rPr lang="en-US" sz="1600" b="1" dirty="0">
                <a:latin typeface="Arial" panose="020B0604020202020204" pitchFamily="34" charset="0"/>
                <a:cs typeface="Arial" panose="020B0604020202020204" pitchFamily="34" charset="0"/>
              </a:rPr>
              <a:t>your     Account Statement</a:t>
            </a:r>
          </a:p>
          <a:p>
            <a:pPr lvl="1">
              <a:spcBef>
                <a:spcPct val="50000"/>
              </a:spcBef>
              <a:buFont typeface="Arial" pitchFamily="34" charset="0"/>
              <a:buChar char="•"/>
            </a:pPr>
            <a:r>
              <a:rPr lang="en-US" sz="1600" b="1" dirty="0">
                <a:latin typeface="Arial" panose="020B0604020202020204" pitchFamily="34" charset="0"/>
                <a:cs typeface="Arial" panose="020B0604020202020204" pitchFamily="34" charset="0"/>
              </a:rPr>
              <a:t> Search Requests </a:t>
            </a:r>
          </a:p>
        </p:txBody>
      </p:sp>
      <p:pic>
        <p:nvPicPr>
          <p:cNvPr id="11270"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8" name="TextBox 7"/>
          <p:cNvSpPr txBox="1"/>
          <p:nvPr/>
        </p:nvSpPr>
        <p:spPr>
          <a:xfrm>
            <a:off x="1676400" y="762000"/>
            <a:ext cx="63246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SABO Online Dashboard</a:t>
            </a:r>
          </a:p>
        </p:txBody>
      </p:sp>
      <p:pic>
        <p:nvPicPr>
          <p:cNvPr id="2" name="Picture 1"/>
          <p:cNvPicPr>
            <a:picLocks noChangeAspect="1"/>
          </p:cNvPicPr>
          <p:nvPr/>
        </p:nvPicPr>
        <p:blipFill>
          <a:blip r:embed="rId4"/>
          <a:stretch>
            <a:fillRect/>
          </a:stretch>
        </p:blipFill>
        <p:spPr>
          <a:xfrm>
            <a:off x="3048000" y="1531441"/>
            <a:ext cx="5448847" cy="4713784"/>
          </a:xfrm>
          <a:prstGeom prst="rect">
            <a:avLst/>
          </a:prstGeom>
        </p:spPr>
      </p:pic>
    </p:spTree>
    <p:extLst>
      <p:ext uri="{BB962C8B-B14F-4D97-AF65-F5344CB8AC3E}">
        <p14:creationId xmlns:p14="http://schemas.microsoft.com/office/powerpoint/2010/main" val="1166452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FB548083-8783-4DEE-A3DD-A38FB04D957A}" type="slidenum">
              <a:rPr lang="en-US" smtClean="0"/>
              <a:pPr/>
              <a:t>8</a:t>
            </a:fld>
            <a:endParaRPr lang="en-US" dirty="0"/>
          </a:p>
        </p:txBody>
      </p:sp>
      <p:pic>
        <p:nvPicPr>
          <p:cNvPr id="11270"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8" name="TextBox 7"/>
          <p:cNvSpPr txBox="1"/>
          <p:nvPr/>
        </p:nvSpPr>
        <p:spPr>
          <a:xfrm>
            <a:off x="1143000" y="824755"/>
            <a:ext cx="63246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Account Information</a:t>
            </a:r>
            <a:endParaRPr lang="en-US" sz="4000" b="1" dirty="0">
              <a:latin typeface="Arial" panose="020B0604020202020204" pitchFamily="34" charset="0"/>
              <a:cs typeface="Arial" panose="020B0604020202020204" pitchFamily="34" charset="0"/>
            </a:endParaRPr>
          </a:p>
        </p:txBody>
      </p:sp>
      <p:sp>
        <p:nvSpPr>
          <p:cNvPr id="3" name="Rectangle 2"/>
          <p:cNvSpPr/>
          <p:nvPr/>
        </p:nvSpPr>
        <p:spPr>
          <a:xfrm>
            <a:off x="457200" y="1872396"/>
            <a:ext cx="7291387" cy="3416320"/>
          </a:xfrm>
          <a:prstGeom prst="rect">
            <a:avLst/>
          </a:prstGeom>
        </p:spPr>
        <p:txBody>
          <a:bodyPr wrap="square">
            <a:spAutoFit/>
          </a:bodyPr>
          <a:lstStyle/>
          <a:p>
            <a:pPr marL="285750" indent="-285750">
              <a:buFont typeface="Arial" panose="020B0604020202020204" pitchFamily="34" charset="0"/>
              <a:buChar char="•"/>
            </a:pPr>
            <a:r>
              <a:rPr lang="en-US" altLang="en-US" dirty="0">
                <a:cs typeface="Arial" panose="020B0604020202020204" pitchFamily="34" charset="0"/>
              </a:rPr>
              <a:t>Each account at the SABO has an </a:t>
            </a:r>
            <a:r>
              <a:rPr lang="en-US" altLang="en-US" b="1" dirty="0">
                <a:cs typeface="Arial" panose="020B0604020202020204" pitchFamily="34" charset="0"/>
              </a:rPr>
              <a:t>Account Number</a:t>
            </a:r>
            <a:r>
              <a:rPr lang="en-US" altLang="en-US" dirty="0">
                <a:cs typeface="Arial" panose="020B0604020202020204" pitchFamily="34" charset="0"/>
              </a:rPr>
              <a:t>, usually 3 or 4 numbers used to differentiate your account (</a:t>
            </a:r>
            <a:r>
              <a:rPr lang="en-US" altLang="en-US" dirty="0" smtClean="0">
                <a:cs typeface="Arial" panose="020B0604020202020204" pitchFamily="34" charset="0"/>
              </a:rPr>
              <a:t>e.g. </a:t>
            </a:r>
            <a:r>
              <a:rPr lang="en-US" altLang="en-US" dirty="0">
                <a:cs typeface="Arial" panose="020B0604020202020204" pitchFamily="34" charset="0"/>
              </a:rPr>
              <a:t>063 | Bengali Student Association).</a:t>
            </a:r>
          </a:p>
          <a:p>
            <a:endParaRPr lang="en-US" altLang="en-US" dirty="0">
              <a:cs typeface="Arial" panose="020B0604020202020204" pitchFamily="34" charset="0"/>
            </a:endParaRPr>
          </a:p>
          <a:p>
            <a:pPr marL="285750" indent="-285750">
              <a:buFont typeface="Arial" panose="020B0604020202020204" pitchFamily="34" charset="0"/>
              <a:buChar char="•"/>
            </a:pPr>
            <a:r>
              <a:rPr lang="en-US" altLang="en-US" dirty="0">
                <a:cs typeface="Arial" panose="020B0604020202020204" pitchFamily="34" charset="0"/>
              </a:rPr>
              <a:t>Most accounts will have multiple </a:t>
            </a:r>
            <a:r>
              <a:rPr lang="en-US" altLang="en-US" b="1" dirty="0">
                <a:cs typeface="Arial" panose="020B0604020202020204" pitchFamily="34" charset="0"/>
              </a:rPr>
              <a:t>Line Codes </a:t>
            </a:r>
            <a:r>
              <a:rPr lang="en-US" altLang="en-US" dirty="0">
                <a:cs typeface="Arial" panose="020B0604020202020204" pitchFamily="34" charset="0"/>
              </a:rPr>
              <a:t>or subaccounts used to isolate the source or intended use of funds (</a:t>
            </a:r>
            <a:r>
              <a:rPr lang="en-US" altLang="en-US" dirty="0" smtClean="0">
                <a:cs typeface="Arial" panose="020B0604020202020204" pitchFamily="34" charset="0"/>
              </a:rPr>
              <a:t>e.g. </a:t>
            </a:r>
            <a:r>
              <a:rPr lang="en-US" altLang="en-US" dirty="0">
                <a:cs typeface="Arial" panose="020B0604020202020204" pitchFamily="34" charset="0"/>
              </a:rPr>
              <a:t>137 Generated Revenue for account 063, noted as 063/137).</a:t>
            </a:r>
          </a:p>
          <a:p>
            <a:pPr marL="0" indent="0">
              <a:buNone/>
            </a:pPr>
            <a:endParaRPr lang="en-US" altLang="en-US" dirty="0">
              <a:cs typeface="Arial" panose="020B0604020202020204" pitchFamily="34" charset="0"/>
            </a:endParaRPr>
          </a:p>
          <a:p>
            <a:pPr marL="285750" indent="-285750">
              <a:buFont typeface="Arial" panose="020B0604020202020204" pitchFamily="34" charset="0"/>
              <a:buChar char="•"/>
            </a:pPr>
            <a:r>
              <a:rPr lang="en-US" altLang="en-US" dirty="0">
                <a:cs typeface="Arial" panose="020B0604020202020204" pitchFamily="34" charset="0"/>
              </a:rPr>
              <a:t>Most transactions will also require you to select a </a:t>
            </a:r>
            <a:r>
              <a:rPr lang="en-US" altLang="en-US" b="1" dirty="0">
                <a:cs typeface="Arial" panose="020B0604020202020204" pitchFamily="34" charset="0"/>
              </a:rPr>
              <a:t>Transaction Code </a:t>
            </a:r>
            <a:r>
              <a:rPr lang="en-US" altLang="en-US" dirty="0">
                <a:cs typeface="Arial" panose="020B0604020202020204" pitchFamily="34" charset="0"/>
              </a:rPr>
              <a:t>that identifies what money is being spent </a:t>
            </a:r>
            <a:r>
              <a:rPr lang="en-US" altLang="en-US" dirty="0" smtClean="0">
                <a:cs typeface="Arial" panose="020B0604020202020204" pitchFamily="34" charset="0"/>
              </a:rPr>
              <a:t>on. </a:t>
            </a:r>
            <a:r>
              <a:rPr lang="en-US" altLang="en-US" dirty="0">
                <a:cs typeface="Arial" panose="020B0604020202020204" pitchFamily="34" charset="0"/>
              </a:rPr>
              <a:t>(</a:t>
            </a:r>
            <a:r>
              <a:rPr lang="en-US" altLang="en-US" dirty="0" smtClean="0">
                <a:cs typeface="Arial" panose="020B0604020202020204" pitchFamily="34" charset="0"/>
              </a:rPr>
              <a:t>e.g. </a:t>
            </a:r>
            <a:r>
              <a:rPr lang="en-US" altLang="en-US" dirty="0">
                <a:cs typeface="Arial" panose="020B0604020202020204" pitchFamily="34" charset="0"/>
              </a:rPr>
              <a:t>noted as 063/137/225 when account 063 uses Generated Revenue (Line 137) to pay for supplies or decorations (Transaction Code 225). </a:t>
            </a:r>
          </a:p>
        </p:txBody>
      </p:sp>
    </p:spTree>
    <p:extLst>
      <p:ext uri="{BB962C8B-B14F-4D97-AF65-F5344CB8AC3E}">
        <p14:creationId xmlns:p14="http://schemas.microsoft.com/office/powerpoint/2010/main" val="284067109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FB548083-8783-4DEE-A3DD-A38FB04D957A}" type="slidenum">
              <a:rPr lang="en-US" smtClean="0"/>
              <a:pPr/>
              <a:t>9</a:t>
            </a:fld>
            <a:endParaRPr lang="en-US" dirty="0"/>
          </a:p>
        </p:txBody>
      </p:sp>
      <p:pic>
        <p:nvPicPr>
          <p:cNvPr id="11270" name="Picture 4"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a:ln w="9525">
            <a:noFill/>
            <a:miter lim="800000"/>
            <a:headEnd/>
            <a:tailEnd/>
          </a:ln>
        </p:spPr>
      </p:pic>
      <p:sp>
        <p:nvSpPr>
          <p:cNvPr id="8" name="TextBox 7"/>
          <p:cNvSpPr txBox="1"/>
          <p:nvPr/>
        </p:nvSpPr>
        <p:spPr>
          <a:xfrm>
            <a:off x="381000" y="838200"/>
            <a:ext cx="83058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Account Information (cont’d)</a:t>
            </a:r>
            <a:endParaRPr lang="en-US" sz="4000" b="1" dirty="0">
              <a:latin typeface="Arial" panose="020B0604020202020204" pitchFamily="34" charset="0"/>
              <a:cs typeface="Arial" panose="020B0604020202020204" pitchFamily="34" charset="0"/>
            </a:endParaRPr>
          </a:p>
        </p:txBody>
      </p:sp>
      <p:sp>
        <p:nvSpPr>
          <p:cNvPr id="3" name="Rectangle 2"/>
          <p:cNvSpPr/>
          <p:nvPr/>
        </p:nvSpPr>
        <p:spPr>
          <a:xfrm>
            <a:off x="457200" y="1872396"/>
            <a:ext cx="7696200" cy="3139321"/>
          </a:xfrm>
          <a:prstGeom prst="rect">
            <a:avLst/>
          </a:prstGeom>
        </p:spPr>
        <p:txBody>
          <a:bodyPr wrap="square">
            <a:spAutoFit/>
          </a:bodyPr>
          <a:lstStyle/>
          <a:p>
            <a:pPr marL="285750" indent="-285750">
              <a:buFont typeface="Arial" panose="020B0604020202020204" pitchFamily="34" charset="0"/>
              <a:buChar char="•"/>
            </a:pPr>
            <a:r>
              <a:rPr lang="en-US" altLang="en-US" dirty="0">
                <a:cs typeface="Arial" panose="020B0604020202020204" pitchFamily="34" charset="0"/>
              </a:rPr>
              <a:t>All accounts at </a:t>
            </a:r>
            <a:r>
              <a:rPr lang="en-US" altLang="en-US" dirty="0" smtClean="0">
                <a:cs typeface="Arial" panose="020B0604020202020204" pitchFamily="34" charset="0"/>
              </a:rPr>
              <a:t>SABO </a:t>
            </a:r>
            <a:r>
              <a:rPr lang="en-US" altLang="en-US" dirty="0">
                <a:cs typeface="Arial" panose="020B0604020202020204" pitchFamily="34" charset="0"/>
              </a:rPr>
              <a:t>have two </a:t>
            </a:r>
            <a:r>
              <a:rPr lang="en-US" altLang="en-US" b="1" dirty="0">
                <a:cs typeface="Arial" panose="020B0604020202020204" pitchFamily="34" charset="0"/>
              </a:rPr>
              <a:t>Account Users. </a:t>
            </a:r>
            <a:r>
              <a:rPr lang="en-US" altLang="en-US" dirty="0">
                <a:cs typeface="Arial" panose="020B0604020202020204" pitchFamily="34" charset="0"/>
              </a:rPr>
              <a:t>The </a:t>
            </a:r>
            <a:r>
              <a:rPr lang="en-US" altLang="en-US" b="1" dirty="0">
                <a:cs typeface="Arial" panose="020B0604020202020204" pitchFamily="34" charset="0"/>
              </a:rPr>
              <a:t>Account Treasurer </a:t>
            </a:r>
            <a:r>
              <a:rPr lang="en-US" altLang="en-US" dirty="0">
                <a:cs typeface="Arial" panose="020B0604020202020204" pitchFamily="34" charset="0"/>
              </a:rPr>
              <a:t>will have REGULAR access.  This access will allow them to create transactions within SABO system ledger.  The </a:t>
            </a:r>
            <a:r>
              <a:rPr lang="en-US" altLang="en-US" b="1" dirty="0">
                <a:cs typeface="Arial" panose="020B0604020202020204" pitchFamily="34" charset="0"/>
              </a:rPr>
              <a:t>Account President</a:t>
            </a:r>
            <a:r>
              <a:rPr lang="en-US" altLang="en-US" dirty="0">
                <a:cs typeface="Arial" panose="020B0604020202020204" pitchFamily="34" charset="0"/>
              </a:rPr>
              <a:t> will have READ ONLY access.  This access will allow them to view </a:t>
            </a:r>
            <a:r>
              <a:rPr lang="en-US" altLang="en-US" dirty="0" smtClean="0">
                <a:cs typeface="Arial" panose="020B0604020202020204" pitchFamily="34" charset="0"/>
              </a:rPr>
              <a:t>transactions.</a:t>
            </a:r>
            <a:endParaRPr lang="en-US" altLang="en-US" dirty="0">
              <a:cs typeface="Arial" panose="020B0604020202020204" pitchFamily="34" charset="0"/>
            </a:endParaRPr>
          </a:p>
          <a:p>
            <a:endParaRPr lang="en-US" altLang="en-US" dirty="0">
              <a:cs typeface="Arial" panose="020B0604020202020204" pitchFamily="34" charset="0"/>
            </a:endParaRPr>
          </a:p>
          <a:p>
            <a:pPr marL="285750" indent="-285750">
              <a:buFont typeface="Arial" panose="020B0604020202020204" pitchFamily="34" charset="0"/>
              <a:buChar char="•"/>
            </a:pPr>
            <a:r>
              <a:rPr lang="en-US" altLang="en-US" dirty="0">
                <a:cs typeface="Arial" panose="020B0604020202020204" pitchFamily="34" charset="0"/>
              </a:rPr>
              <a:t>All accounts at </a:t>
            </a:r>
            <a:r>
              <a:rPr lang="en-US" altLang="en-US" dirty="0" smtClean="0">
                <a:cs typeface="Arial" panose="020B0604020202020204" pitchFamily="34" charset="0"/>
              </a:rPr>
              <a:t>SABO </a:t>
            </a:r>
            <a:r>
              <a:rPr lang="en-US" altLang="en-US" dirty="0">
                <a:cs typeface="Arial" panose="020B0604020202020204" pitchFamily="34" charset="0"/>
              </a:rPr>
              <a:t>have a </a:t>
            </a:r>
            <a:r>
              <a:rPr lang="en-US" altLang="en-US" b="1" dirty="0">
                <a:cs typeface="Arial" panose="020B0604020202020204" pitchFamily="34" charset="0"/>
              </a:rPr>
              <a:t>Control Account </a:t>
            </a:r>
            <a:r>
              <a:rPr lang="en-US" altLang="en-US" dirty="0">
                <a:cs typeface="Arial" panose="020B0604020202020204" pitchFamily="34" charset="0"/>
              </a:rPr>
              <a:t>and an </a:t>
            </a:r>
            <a:r>
              <a:rPr lang="en-US" altLang="en-US" b="1" dirty="0">
                <a:cs typeface="Arial" panose="020B0604020202020204" pitchFamily="34" charset="0"/>
              </a:rPr>
              <a:t>Administrative Advisor </a:t>
            </a:r>
            <a:r>
              <a:rPr lang="en-US" altLang="en-US" dirty="0">
                <a:cs typeface="Arial" panose="020B0604020202020204" pitchFamily="34" charset="0"/>
              </a:rPr>
              <a:t>assigned. The </a:t>
            </a:r>
            <a:r>
              <a:rPr lang="en-US" altLang="en-US" b="1" dirty="0">
                <a:cs typeface="Arial" panose="020B0604020202020204" pitchFamily="34" charset="0"/>
              </a:rPr>
              <a:t>Control Account </a:t>
            </a:r>
            <a:r>
              <a:rPr lang="en-US" altLang="en-US" dirty="0">
                <a:cs typeface="Arial" panose="020B0604020202020204" pitchFamily="34" charset="0"/>
              </a:rPr>
              <a:t>indicates which </a:t>
            </a:r>
            <a:r>
              <a:rPr lang="en-US" altLang="en-US" dirty="0" smtClean="0">
                <a:cs typeface="Arial" panose="020B0604020202020204" pitchFamily="34" charset="0"/>
              </a:rPr>
              <a:t>governing area oversees </a:t>
            </a:r>
            <a:r>
              <a:rPr lang="en-US" altLang="en-US" dirty="0">
                <a:cs typeface="Arial" panose="020B0604020202020204" pitchFamily="34" charset="0"/>
              </a:rPr>
              <a:t>your account and your </a:t>
            </a:r>
            <a:r>
              <a:rPr lang="en-US" altLang="en-US" b="1" dirty="0">
                <a:cs typeface="Arial" panose="020B0604020202020204" pitchFamily="34" charset="0"/>
              </a:rPr>
              <a:t>Administrative Advisor</a:t>
            </a:r>
            <a:r>
              <a:rPr lang="en-US" altLang="en-US" dirty="0">
                <a:cs typeface="Arial" panose="020B0604020202020204" pitchFamily="34" charset="0"/>
              </a:rPr>
              <a:t> will be a representative </a:t>
            </a:r>
            <a:r>
              <a:rPr lang="en-US" altLang="en-US" dirty="0" smtClean="0">
                <a:cs typeface="Arial" panose="020B0604020202020204" pitchFamily="34" charset="0"/>
              </a:rPr>
              <a:t>who </a:t>
            </a:r>
            <a:r>
              <a:rPr lang="en-US" altLang="en-US" dirty="0">
                <a:cs typeface="Arial" panose="020B0604020202020204" pitchFamily="34" charset="0"/>
              </a:rPr>
              <a:t>must authorize your account transactions.</a:t>
            </a:r>
          </a:p>
          <a:p>
            <a:pPr marL="285750" indent="-285750">
              <a:buFont typeface="Arial" panose="020B0604020202020204" pitchFamily="34" charset="0"/>
              <a:buChar char="•"/>
            </a:pPr>
            <a:endParaRPr lang="en-US" altLang="en-US" dirty="0">
              <a:cs typeface="Arial" panose="020B0604020202020204" pitchFamily="34" charset="0"/>
            </a:endParaRPr>
          </a:p>
        </p:txBody>
      </p:sp>
    </p:spTree>
    <p:extLst>
      <p:ext uri="{BB962C8B-B14F-4D97-AF65-F5344CB8AC3E}">
        <p14:creationId xmlns:p14="http://schemas.microsoft.com/office/powerpoint/2010/main" val="263968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f4adbc1-facf-41bb-95f4-6685a102a2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25E04ECE214A4581C5A26569A1E4DA" ma:contentTypeVersion="18" ma:contentTypeDescription="Create a new document." ma:contentTypeScope="" ma:versionID="11f2e0a2cafdbe93c89f332d5a60d0cb">
  <xsd:schema xmlns:xsd="http://www.w3.org/2001/XMLSchema" xmlns:xs="http://www.w3.org/2001/XMLSchema" xmlns:p="http://schemas.microsoft.com/office/2006/metadata/properties" xmlns:ns3="1f4adbc1-facf-41bb-95f4-6685a102a2f2" xmlns:ns4="acb18bc3-9995-4269-a249-fe8ef7f5f85b" targetNamespace="http://schemas.microsoft.com/office/2006/metadata/properties" ma:root="true" ma:fieldsID="3dec068f70f3d518b9c92ca211361fed" ns3:_="" ns4:_="">
    <xsd:import namespace="1f4adbc1-facf-41bb-95f4-6685a102a2f2"/>
    <xsd:import namespace="acb18bc3-9995-4269-a249-fe8ef7f5f85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adbc1-facf-41bb-95f4-6685a102a2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b18bc3-9995-4269-a249-fe8ef7f5f8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F4F4B-EA5C-43B3-9B22-F5F99F053DD5}">
  <ds:schemaRefs>
    <ds:schemaRef ds:uri="http://schemas.microsoft.com/sharepoint/v3/contenttype/forms"/>
  </ds:schemaRefs>
</ds:datastoreItem>
</file>

<file path=customXml/itemProps2.xml><?xml version="1.0" encoding="utf-8"?>
<ds:datastoreItem xmlns:ds="http://schemas.openxmlformats.org/officeDocument/2006/customXml" ds:itemID="{1C0118C4-F42A-4D32-8E27-AD6292B83028}">
  <ds:schemaRefs>
    <ds:schemaRef ds:uri="http://schemas.microsoft.com/office/2006/metadata/properties"/>
    <ds:schemaRef ds:uri="acb18bc3-9995-4269-a249-fe8ef7f5f85b"/>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1f4adbc1-facf-41bb-95f4-6685a102a2f2"/>
    <ds:schemaRef ds:uri="http://www.w3.org/XML/1998/namespace"/>
  </ds:schemaRefs>
</ds:datastoreItem>
</file>

<file path=customXml/itemProps3.xml><?xml version="1.0" encoding="utf-8"?>
<ds:datastoreItem xmlns:ds="http://schemas.openxmlformats.org/officeDocument/2006/customXml" ds:itemID="{61D2675D-CD34-4AC4-8319-0A0A33314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adbc1-facf-41bb-95f4-6685a102a2f2"/>
    <ds:schemaRef ds:uri="acb18bc3-9995-4269-a249-fe8ef7f5f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5208</TotalTime>
  <Words>4791</Words>
  <Application>Microsoft Office PowerPoint</Application>
  <PresentationFormat>On-screen Show (4:3)</PresentationFormat>
  <Paragraphs>509</Paragraphs>
  <Slides>52</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Arial Rounded MT Bold</vt:lpstr>
      <vt:lpstr>Baskerville Old Face</vt:lpstr>
      <vt:lpstr>Calibri</vt:lpstr>
      <vt:lpstr>Courier New</vt:lpstr>
      <vt:lpstr>Tahoma</vt:lpstr>
      <vt:lpstr>Times New Roman</vt:lpstr>
      <vt:lpstr>Wingdings</vt:lpstr>
      <vt:lpstr>Default Design</vt:lpstr>
      <vt:lpstr>   Rutgers University  Student Activities Business Office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Advances</vt:lpstr>
      <vt:lpstr>Cash Advances (cont’d)</vt:lpstr>
      <vt:lpstr>PERR Form</vt:lpstr>
      <vt:lpstr>PowerPoint Presentation</vt:lpstr>
      <vt:lpstr>PowerPoint Presentation</vt:lpstr>
      <vt:lpstr>PowerPoint Presentation</vt:lpstr>
      <vt:lpstr>Contract/Service Agreement</vt:lpstr>
      <vt:lpstr>Contract/Service Agreement Tips</vt:lpstr>
      <vt:lpstr>Not paying a person?</vt:lpstr>
      <vt:lpstr>PowerPoint Presentation</vt:lpstr>
      <vt:lpstr> </vt:lpstr>
      <vt:lpstr>PowerPoint Presentation</vt:lpstr>
      <vt:lpstr>PowerPoint Presentation</vt:lpstr>
      <vt:lpstr>PowerPoint Presentation</vt:lpstr>
      <vt:lpstr>PowerPoint Presentation</vt:lpstr>
      <vt:lpstr>What Happens After I Submit a Check Request for a non-person (Contract, Invoice, Donation)?</vt:lpstr>
      <vt:lpstr>Donations</vt:lpstr>
      <vt:lpstr>Donations</vt:lpstr>
      <vt:lpstr>Submission Flow Chart</vt:lpstr>
      <vt:lpstr>PowerPoint Presentation</vt:lpstr>
      <vt:lpstr>PowerPoint Presentation</vt:lpstr>
      <vt:lpstr>Depositing into your SABO Account</vt:lpstr>
      <vt:lpstr>Depositing into your SABO Account</vt:lpstr>
      <vt:lpstr>PowerPoint Presentation</vt:lpstr>
      <vt:lpstr>Booking Approved Travel</vt:lpstr>
      <vt:lpstr>Consolidus – Rutgers Swag</vt:lpstr>
      <vt:lpstr>Panera Catering</vt:lpstr>
      <vt:lpstr>Meal Limits</vt:lpstr>
      <vt:lpstr>Mileage Reimbursement</vt:lpstr>
      <vt:lpstr>Prizes (Gift card or in-Kind and Awards)</vt:lpstr>
      <vt:lpstr>Non-Reimbursable Expenses</vt:lpstr>
      <vt:lpstr>Miscellaneous Info</vt:lpstr>
      <vt:lpstr>System Enhancements in Progress</vt:lpstr>
      <vt:lpstr>Review Treasurer Responsibilities</vt:lpstr>
      <vt:lpstr>Resources</vt:lpstr>
      <vt:lpstr>PowerPoint Presentation</vt:lpstr>
      <vt:lpstr>Canvas – Treasurer Training</vt:lpstr>
      <vt:lpstr>PowerPoint Presentation</vt:lpstr>
    </vt:vector>
  </TitlesOfParts>
  <Company>Rutgers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Rutgers University Student Activities Business Office</dc:title>
  <dc:creator>kdavis86</dc:creator>
  <cp:lastModifiedBy>Charisse Gutierrez</cp:lastModifiedBy>
  <cp:revision>452</cp:revision>
  <cp:lastPrinted>2021-02-04T15:42:28Z</cp:lastPrinted>
  <dcterms:created xsi:type="dcterms:W3CDTF">2008-08-05T15:05:54Z</dcterms:created>
  <dcterms:modified xsi:type="dcterms:W3CDTF">2024-01-26T16:22:33Z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0x0101000225E04ECE214A4581C5A26569A1E4DA</vt:lpwstr>
  </property>
</Properties>
</file>